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9" r:id="rId13"/>
    <p:sldId id="276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7" r:id="rId29"/>
    <p:sldId id="288" r:id="rId30"/>
    <p:sldId id="289" r:id="rId31"/>
    <p:sldId id="290" r:id="rId32"/>
    <p:sldId id="291" r:id="rId33"/>
    <p:sldId id="292" r:id="rId34"/>
    <p:sldId id="286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7DEA-0DDE-4934-9832-5C15BA636304}" type="datetimeFigureOut">
              <a:rPr lang="pt-BR" smtClean="0"/>
              <a:t>9/1/2011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C1B-ED75-40B6-8871-5B972BC38CDB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7DEA-0DDE-4934-9832-5C15BA636304}" type="datetimeFigureOut">
              <a:rPr lang="pt-BR" smtClean="0"/>
              <a:t>9/1/2011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C1B-ED75-40B6-8871-5B972BC38C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7DEA-0DDE-4934-9832-5C15BA636304}" type="datetimeFigureOut">
              <a:rPr lang="pt-BR" smtClean="0"/>
              <a:t>9/1/2011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C1B-ED75-40B6-8871-5B972BC38C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7DEA-0DDE-4934-9832-5C15BA636304}" type="datetimeFigureOut">
              <a:rPr lang="pt-BR" smtClean="0"/>
              <a:t>9/1/2011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C1B-ED75-40B6-8871-5B972BC38C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7DEA-0DDE-4934-9832-5C15BA636304}" type="datetimeFigureOut">
              <a:rPr lang="pt-BR" smtClean="0"/>
              <a:t>9/1/2011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C1B-ED75-40B6-8871-5B972BC38CDB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7DEA-0DDE-4934-9832-5C15BA636304}" type="datetimeFigureOut">
              <a:rPr lang="pt-BR" smtClean="0"/>
              <a:t>9/1/2011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C1B-ED75-40B6-8871-5B972BC38C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7DEA-0DDE-4934-9832-5C15BA636304}" type="datetimeFigureOut">
              <a:rPr lang="pt-BR" smtClean="0"/>
              <a:t>9/1/2011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C1B-ED75-40B6-8871-5B972BC38C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7DEA-0DDE-4934-9832-5C15BA636304}" type="datetimeFigureOut">
              <a:rPr lang="pt-BR" smtClean="0"/>
              <a:t>9/1/2011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C1B-ED75-40B6-8871-5B972BC38C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7DEA-0DDE-4934-9832-5C15BA636304}" type="datetimeFigureOut">
              <a:rPr lang="pt-BR" smtClean="0"/>
              <a:t>9/1/2011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C1B-ED75-40B6-8871-5B972BC38C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7DEA-0DDE-4934-9832-5C15BA636304}" type="datetimeFigureOut">
              <a:rPr lang="pt-BR" smtClean="0"/>
              <a:t>9/1/2011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C1B-ED75-40B6-8871-5B972BC38CDB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2DF7DEA-0DDE-4934-9832-5C15BA636304}" type="datetimeFigureOut">
              <a:rPr lang="pt-BR" smtClean="0"/>
              <a:t>9/1/2011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9222C1B-ED75-40B6-8871-5B972BC38CDB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2DF7DEA-0DDE-4934-9832-5C15BA636304}" type="datetimeFigureOut">
              <a:rPr lang="pt-BR" smtClean="0"/>
              <a:t>9/1/2011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222C1B-ED75-40B6-8871-5B972BC38CD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71636" y="2967335"/>
            <a:ext cx="6400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ÁCIDOS NUCLEICOS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12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47248" cy="1252728"/>
          </a:xfrm>
        </p:spPr>
        <p:txBody>
          <a:bodyPr/>
          <a:lstStyle/>
          <a:p>
            <a:r>
              <a:rPr lang="pt-BR" dirty="0" err="1" smtClean="0"/>
              <a:t>tRNA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56984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3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</a:t>
            </a:r>
            <a:r>
              <a:rPr lang="pt-BR" dirty="0" err="1" smtClean="0"/>
              <a:t>RNA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pt-BR" dirty="0"/>
          </a:p>
          <a:p>
            <a:r>
              <a:rPr lang="pt-BR" dirty="0"/>
              <a:t>tamanhos variados -genes</a:t>
            </a:r>
          </a:p>
          <a:p>
            <a:endParaRPr lang="pt-BR" dirty="0"/>
          </a:p>
          <a:p>
            <a:r>
              <a:rPr lang="pt-BR" dirty="0"/>
              <a:t>processamento - </a:t>
            </a:r>
            <a:r>
              <a:rPr lang="pt-BR" dirty="0" err="1"/>
              <a:t>éxons</a:t>
            </a:r>
            <a:r>
              <a:rPr lang="pt-BR" dirty="0"/>
              <a:t> e </a:t>
            </a:r>
            <a:r>
              <a:rPr lang="pt-BR" dirty="0" err="1"/>
              <a:t>íntrons</a:t>
            </a:r>
            <a:r>
              <a:rPr lang="pt-BR" dirty="0"/>
              <a:t>, poli-A, CAPS</a:t>
            </a:r>
          </a:p>
          <a:p>
            <a:endParaRPr lang="pt-BR" dirty="0"/>
          </a:p>
          <a:p>
            <a:r>
              <a:rPr lang="pt-BR" dirty="0"/>
              <a:t>procariotos -</a:t>
            </a:r>
            <a:r>
              <a:rPr lang="pt-BR" dirty="0" err="1"/>
              <a:t>policistrônicos</a:t>
            </a:r>
            <a:r>
              <a:rPr lang="pt-BR" dirty="0"/>
              <a:t> sem processamento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23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rRNA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dirty="0" smtClean="0"/>
              <a:t>    É </a:t>
            </a:r>
            <a:r>
              <a:rPr lang="pt-BR" dirty="0"/>
              <a:t>	</a:t>
            </a:r>
            <a:r>
              <a:rPr lang="pt-BR" dirty="0" smtClean="0"/>
              <a:t>o mais </a:t>
            </a:r>
            <a:r>
              <a:rPr lang="pt-BR" dirty="0"/>
              <a:t>abundante na célula (&gt;80</a:t>
            </a:r>
            <a:r>
              <a:rPr lang="pt-BR" dirty="0" smtClean="0"/>
              <a:t>%)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S</a:t>
            </a:r>
            <a:r>
              <a:rPr lang="pt-BR" dirty="0" smtClean="0"/>
              <a:t>íntese nuclear combinado </a:t>
            </a:r>
            <a:r>
              <a:rPr lang="pt-BR" dirty="0"/>
              <a:t>com proteínas -ribossomo</a:t>
            </a:r>
          </a:p>
          <a:p>
            <a:endParaRPr lang="pt-BR" dirty="0"/>
          </a:p>
          <a:p>
            <a:r>
              <a:rPr lang="pt-BR" dirty="0"/>
              <a:t>procarioto 70S -(23S + 5S) (16S)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eucarioto 80S -(28S+5.8S+5S) (18S)</a:t>
            </a:r>
          </a:p>
        </p:txBody>
      </p:sp>
    </p:spTree>
    <p:extLst>
      <p:ext uri="{BB962C8B-B14F-4D97-AF65-F5344CB8AC3E}">
        <p14:creationId xmlns:p14="http://schemas.microsoft.com/office/powerpoint/2010/main" val="33759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2195736" cy="398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6460654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8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rRNA</a:t>
            </a: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9036496" cy="496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4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Duplicação </a:t>
            </a:r>
            <a:r>
              <a:rPr lang="pt-BR" dirty="0"/>
              <a:t>do DNA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Informação </a:t>
            </a:r>
            <a:r>
              <a:rPr lang="pt-BR" dirty="0"/>
              <a:t>hereditária -GENES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 smtClean="0"/>
              <a:t>1940s</a:t>
            </a:r>
            <a:r>
              <a:rPr lang="pt-BR" dirty="0"/>
              <a:t>: genes codificam proteínas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proteínas principal ator celular</a:t>
            </a:r>
            <a:r>
              <a:rPr lang="pt-BR" dirty="0" smtClean="0"/>
              <a:t>: enzimas</a:t>
            </a:r>
            <a:r>
              <a:rPr lang="pt-BR" dirty="0"/>
              <a:t>, estrutura, regulação da expressão gênica, movimento, comunicação</a:t>
            </a:r>
          </a:p>
          <a:p>
            <a:endParaRPr lang="pt-BR" dirty="0"/>
          </a:p>
          <a:p>
            <a:r>
              <a:rPr lang="pt-BR" dirty="0"/>
              <a:t>Inicialmente, considerou-se que proteínas eram o material genético!</a:t>
            </a:r>
          </a:p>
          <a:p>
            <a:endParaRPr lang="pt-BR" dirty="0"/>
          </a:p>
          <a:p>
            <a:r>
              <a:rPr lang="pt-BR" dirty="0" smtClean="0"/>
              <a:t>Genes em </a:t>
            </a:r>
            <a:r>
              <a:rPr lang="pt-BR" dirty="0"/>
              <a:t>Cromossomos -&gt; PTN + DNA</a:t>
            </a:r>
          </a:p>
          <a:p>
            <a:endParaRPr lang="pt-BR" dirty="0"/>
          </a:p>
          <a:p>
            <a:r>
              <a:rPr lang="pt-BR" dirty="0"/>
              <a:t>20 </a:t>
            </a:r>
            <a:r>
              <a:rPr lang="pt-BR" dirty="0" smtClean="0"/>
              <a:t>aminoácidos </a:t>
            </a:r>
            <a:r>
              <a:rPr lang="pt-BR" dirty="0"/>
              <a:t>-alfabeto!</a:t>
            </a:r>
          </a:p>
          <a:p>
            <a:endParaRPr lang="pt-BR" dirty="0"/>
          </a:p>
          <a:p>
            <a:r>
              <a:rPr lang="pt-BR" dirty="0"/>
              <a:t>Ácido nucléicos -molécula simples e </a:t>
            </a:r>
            <a:r>
              <a:rPr lang="pt-BR" dirty="0" smtClean="0"/>
              <a:t>repetitiva -  de célula para </a:t>
            </a:r>
            <a:r>
              <a:rPr lang="pt-BR" dirty="0"/>
              <a:t>célula e geração para geração</a:t>
            </a:r>
          </a:p>
        </p:txBody>
      </p:sp>
    </p:spTree>
    <p:extLst>
      <p:ext uri="{BB962C8B-B14F-4D97-AF65-F5344CB8AC3E}">
        <p14:creationId xmlns:p14="http://schemas.microsoft.com/office/powerpoint/2010/main" val="3359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44000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2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0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Duplicação </a:t>
            </a:r>
            <a:r>
              <a:rPr lang="pt-BR" dirty="0"/>
              <a:t>do DNA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Dupla </a:t>
            </a:r>
            <a:r>
              <a:rPr lang="pt-BR" dirty="0"/>
              <a:t>fita -&gt; complementares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Fita -molde da complementar•</a:t>
            </a:r>
          </a:p>
          <a:p>
            <a:r>
              <a:rPr lang="pt-BR" dirty="0"/>
              <a:t>Replicação -</a:t>
            </a:r>
            <a:r>
              <a:rPr lang="pt-BR" dirty="0" err="1"/>
              <a:t>semi-conservativa</a:t>
            </a:r>
            <a:endParaRPr lang="pt-BR" dirty="0"/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Replicação se inicia por separação das </a:t>
            </a:r>
            <a:r>
              <a:rPr lang="pt-BR" dirty="0" smtClean="0"/>
              <a:t>fitas – DNA </a:t>
            </a:r>
            <a:r>
              <a:rPr lang="pt-BR" dirty="0" err="1" smtClean="0"/>
              <a:t>helicase</a:t>
            </a:r>
            <a:endParaRPr lang="pt-BR" dirty="0"/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Origem de Replicação </a:t>
            </a:r>
            <a:r>
              <a:rPr lang="pt-BR" dirty="0" smtClean="0"/>
              <a:t>-</a:t>
            </a:r>
            <a:r>
              <a:rPr lang="pt-BR" dirty="0" err="1" smtClean="0"/>
              <a:t>seqüências</a:t>
            </a:r>
            <a:r>
              <a:rPr lang="pt-BR" dirty="0" smtClean="0"/>
              <a:t> </a:t>
            </a:r>
            <a:r>
              <a:rPr lang="pt-BR" dirty="0"/>
              <a:t>reconhecidas por proteínas iniciadoras da </a:t>
            </a:r>
            <a:r>
              <a:rPr lang="pt-BR" dirty="0" smtClean="0"/>
              <a:t>replicação - ricas </a:t>
            </a:r>
            <a:r>
              <a:rPr lang="pt-BR" dirty="0"/>
              <a:t>em </a:t>
            </a:r>
            <a:r>
              <a:rPr lang="pt-BR" dirty="0" smtClean="0"/>
              <a:t>A-T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96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Duplicação semiconservativa do DNA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7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ÁCIDOS NUCLEICOS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75191"/>
            <a:ext cx="9036496" cy="5082809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Polímeros </a:t>
            </a:r>
            <a:r>
              <a:rPr lang="pt-BR" dirty="0"/>
              <a:t>de </a:t>
            </a:r>
            <a:r>
              <a:rPr lang="pt-BR" dirty="0" smtClean="0"/>
              <a:t>nucleotídeos </a:t>
            </a:r>
            <a:endParaRPr lang="pt-BR" dirty="0"/>
          </a:p>
          <a:p>
            <a:r>
              <a:rPr lang="pt-BR" dirty="0"/>
              <a:t>Moléculas de informação genética -DNA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Síntese de macromoléculas -RNA -</a:t>
            </a:r>
            <a:r>
              <a:rPr lang="pt-BR" dirty="0" err="1"/>
              <a:t>mRNA</a:t>
            </a:r>
            <a:r>
              <a:rPr lang="pt-BR" dirty="0"/>
              <a:t>, </a:t>
            </a:r>
            <a:r>
              <a:rPr lang="pt-BR" dirty="0" err="1"/>
              <a:t>tRNA</a:t>
            </a:r>
            <a:r>
              <a:rPr lang="pt-BR" dirty="0"/>
              <a:t> </a:t>
            </a:r>
            <a:r>
              <a:rPr lang="pt-BR" dirty="0" err="1"/>
              <a:t>rRNA</a:t>
            </a:r>
            <a:endParaRPr lang="pt-BR" dirty="0"/>
          </a:p>
          <a:p>
            <a:r>
              <a:rPr lang="pt-BR" dirty="0"/>
              <a:t>Componentes: base nitrogenada, pentose e ligação </a:t>
            </a:r>
            <a:r>
              <a:rPr lang="pt-BR" dirty="0" smtClean="0"/>
              <a:t>                </a:t>
            </a:r>
            <a:r>
              <a:rPr lang="pt-BR" dirty="0" err="1" smtClean="0"/>
              <a:t>fosfodiester</a:t>
            </a:r>
            <a:endParaRPr lang="pt-BR" dirty="0"/>
          </a:p>
          <a:p>
            <a:r>
              <a:rPr lang="pt-BR" dirty="0"/>
              <a:t>Pentose</a:t>
            </a:r>
            <a:r>
              <a:rPr lang="pt-BR" dirty="0" smtClean="0"/>
              <a:t>:</a:t>
            </a:r>
            <a:endParaRPr lang="pt-BR" dirty="0"/>
          </a:p>
          <a:p>
            <a:r>
              <a:rPr lang="pt-BR" dirty="0"/>
              <a:t>desoxirribose -DNA e ribose -RNA</a:t>
            </a:r>
          </a:p>
          <a:p>
            <a:r>
              <a:rPr lang="pt-BR" dirty="0"/>
              <a:t>Bases nitrogenadas:</a:t>
            </a:r>
          </a:p>
          <a:p>
            <a:r>
              <a:rPr lang="pt-BR" dirty="0" smtClean="0"/>
              <a:t>Purinas</a:t>
            </a:r>
            <a:r>
              <a:rPr lang="pt-BR" dirty="0"/>
              <a:t>: adenina (A) e guanina (G</a:t>
            </a:r>
            <a:r>
              <a:rPr lang="pt-BR" dirty="0" smtClean="0"/>
              <a:t>)</a:t>
            </a:r>
            <a:endParaRPr lang="pt-BR" dirty="0"/>
          </a:p>
          <a:p>
            <a:r>
              <a:rPr lang="pt-BR" dirty="0" smtClean="0"/>
              <a:t>Pirimidinas: DNA </a:t>
            </a:r>
            <a:r>
              <a:rPr lang="pt-BR" dirty="0"/>
              <a:t>-timina (T) e citosina (C)</a:t>
            </a:r>
          </a:p>
          <a:p>
            <a:pPr marL="118872" indent="0">
              <a:buNone/>
            </a:pPr>
            <a:r>
              <a:rPr lang="pt-BR" dirty="0" smtClean="0"/>
              <a:t>                              RNA </a:t>
            </a:r>
            <a:r>
              <a:rPr lang="pt-BR" dirty="0"/>
              <a:t>-uracila (U) e citosina (C)</a:t>
            </a:r>
          </a:p>
        </p:txBody>
      </p:sp>
    </p:spTree>
    <p:extLst>
      <p:ext uri="{BB962C8B-B14F-4D97-AF65-F5344CB8AC3E}">
        <p14:creationId xmlns:p14="http://schemas.microsoft.com/office/powerpoint/2010/main" val="39148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Origem de replicação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56895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2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Duplicação </a:t>
            </a:r>
            <a:r>
              <a:rPr lang="pt-BR" dirty="0"/>
              <a:t>do DNA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5373216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Formação </a:t>
            </a:r>
            <a:r>
              <a:rPr lang="pt-BR" dirty="0"/>
              <a:t>de Forquilhas de </a:t>
            </a:r>
            <a:r>
              <a:rPr lang="pt-BR" dirty="0" smtClean="0"/>
              <a:t>Replicação - Junções </a:t>
            </a:r>
            <a:r>
              <a:rPr lang="pt-BR" dirty="0"/>
              <a:t>em forma de Y</a:t>
            </a:r>
          </a:p>
          <a:p>
            <a:endParaRPr lang="pt-BR" dirty="0"/>
          </a:p>
          <a:p>
            <a:r>
              <a:rPr lang="pt-BR" dirty="0"/>
              <a:t>2 forquilhas por cada origem de replicação</a:t>
            </a:r>
          </a:p>
          <a:p>
            <a:endParaRPr lang="pt-BR" dirty="0"/>
          </a:p>
          <a:p>
            <a:r>
              <a:rPr lang="pt-BR" dirty="0"/>
              <a:t>100 a 1.000 pares de </a:t>
            </a:r>
            <a:r>
              <a:rPr lang="pt-BR" dirty="0" smtClean="0"/>
              <a:t>nucleotídeos/segundo  DNA </a:t>
            </a:r>
            <a:r>
              <a:rPr lang="pt-BR" dirty="0"/>
              <a:t>Polimerase:</a:t>
            </a:r>
          </a:p>
          <a:p>
            <a:endParaRPr lang="pt-BR" dirty="0"/>
          </a:p>
          <a:p>
            <a:r>
              <a:rPr lang="pt-BR" dirty="0"/>
              <a:t>adiciona </a:t>
            </a:r>
            <a:r>
              <a:rPr lang="pt-BR" dirty="0" err="1"/>
              <a:t>nucleosídeostrifosfato</a:t>
            </a:r>
            <a:r>
              <a:rPr lang="pt-BR" dirty="0"/>
              <a:t> ao terminal 3’</a:t>
            </a:r>
          </a:p>
          <a:p>
            <a:endParaRPr lang="pt-BR" dirty="0"/>
          </a:p>
          <a:p>
            <a:r>
              <a:rPr lang="pt-BR" dirty="0"/>
              <a:t>nucleotídeo + </a:t>
            </a:r>
            <a:r>
              <a:rPr lang="pt-BR" dirty="0" err="1"/>
              <a:t>pirofosfato</a:t>
            </a:r>
            <a:r>
              <a:rPr lang="pt-BR" dirty="0"/>
              <a:t>(</a:t>
            </a:r>
            <a:r>
              <a:rPr lang="pt-BR" dirty="0" err="1"/>
              <a:t>PPi</a:t>
            </a:r>
            <a:r>
              <a:rPr lang="pt-BR" dirty="0"/>
              <a:t>)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 err="1"/>
              <a:t>Pirofosfato</a:t>
            </a:r>
            <a:r>
              <a:rPr lang="pt-BR" dirty="0"/>
              <a:t>-&gt; 2 fosfatos inorgânico= ENERGIA!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CATALISA APENAS SENTIDO 5’-&gt; 3’</a:t>
            </a:r>
          </a:p>
          <a:p>
            <a:endParaRPr lang="pt-BR" dirty="0"/>
          </a:p>
          <a:p>
            <a:r>
              <a:rPr lang="pt-BR" dirty="0"/>
              <a:t>REQUER INICIADOR COM TERMINAL 3’</a:t>
            </a:r>
          </a:p>
          <a:p>
            <a:endParaRPr lang="pt-BR" dirty="0"/>
          </a:p>
          <a:p>
            <a:r>
              <a:rPr lang="pt-BR" dirty="0"/>
              <a:t>CAPACIDADE DE CORREÇÃO 3’-5’</a:t>
            </a:r>
          </a:p>
        </p:txBody>
      </p:sp>
    </p:spTree>
    <p:extLst>
      <p:ext uri="{BB962C8B-B14F-4D97-AF65-F5344CB8AC3E}">
        <p14:creationId xmlns:p14="http://schemas.microsoft.com/office/powerpoint/2010/main" val="12212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Duplicação do DNA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8992" cy="529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3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Duplicação do DNA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Forquilhas de Replicação: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uma fita 5’ -&gt; 3’, </a:t>
            </a:r>
            <a:r>
              <a:rPr lang="pt-BR" dirty="0" smtClean="0"/>
              <a:t>mas </a:t>
            </a:r>
            <a:r>
              <a:rPr lang="pt-BR" dirty="0"/>
              <a:t>outra fita 3’ -&gt; 5</a:t>
            </a:r>
            <a:r>
              <a:rPr lang="pt-BR" dirty="0" smtClean="0"/>
              <a:t>’</a:t>
            </a:r>
          </a:p>
          <a:p>
            <a:endParaRPr lang="pt-BR" dirty="0"/>
          </a:p>
          <a:p>
            <a:r>
              <a:rPr lang="pt-BR" dirty="0"/>
              <a:t>Forquilha é </a:t>
            </a:r>
            <a:r>
              <a:rPr lang="pt-BR" dirty="0" smtClean="0"/>
              <a:t>assimétrica</a:t>
            </a:r>
            <a:endParaRPr lang="pt-BR" dirty="0"/>
          </a:p>
          <a:p>
            <a:r>
              <a:rPr lang="pt-BR" dirty="0"/>
              <a:t>Fita Líder: síntese contínua 5’ -&gt; 3’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Fita Descontínua: em pedaços depois ligados</a:t>
            </a:r>
          </a:p>
        </p:txBody>
      </p:sp>
    </p:spTree>
    <p:extLst>
      <p:ext uri="{BB962C8B-B14F-4D97-AF65-F5344CB8AC3E}">
        <p14:creationId xmlns:p14="http://schemas.microsoft.com/office/powerpoint/2010/main" val="26258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Duplicação do DNA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requer </a:t>
            </a:r>
            <a:r>
              <a:rPr lang="pt-BR" dirty="0"/>
              <a:t>terminal 3’ -iniciador ou primer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fita líder: um iniciador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F</a:t>
            </a:r>
            <a:r>
              <a:rPr lang="pt-BR" dirty="0" smtClean="0"/>
              <a:t>ita </a:t>
            </a:r>
            <a:r>
              <a:rPr lang="pt-BR" dirty="0"/>
              <a:t>descontínua: síntese contínua de iniciadores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Fita descontínua: Fragmentos de </a:t>
            </a:r>
            <a:r>
              <a:rPr lang="pt-BR" dirty="0" err="1" smtClean="0"/>
              <a:t>Okazaki</a:t>
            </a:r>
            <a:endParaRPr lang="pt-BR" dirty="0" smtClean="0"/>
          </a:p>
          <a:p>
            <a:r>
              <a:rPr lang="pt-BR" dirty="0" smtClean="0"/>
              <a:t>DNA </a:t>
            </a:r>
            <a:r>
              <a:rPr lang="pt-BR" dirty="0" err="1"/>
              <a:t>ligase</a:t>
            </a:r>
            <a:r>
              <a:rPr lang="pt-BR" dirty="0"/>
              <a:t>: une fragmentos de </a:t>
            </a:r>
            <a:r>
              <a:rPr lang="pt-BR" dirty="0" err="1"/>
              <a:t>Okazaki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89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903649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5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0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Transcrição</a:t>
            </a:r>
            <a:endParaRPr lang="pt-B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56792"/>
            <a:ext cx="9036496" cy="53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1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Transcrição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5445224"/>
          </a:xfrm>
        </p:spPr>
        <p:txBody>
          <a:bodyPr>
            <a:normAutofit/>
          </a:bodyPr>
          <a:lstStyle/>
          <a:p>
            <a:r>
              <a:rPr lang="pt-BR" dirty="0"/>
              <a:t>Transcrição é o processo pelo qual uma molécula de RNA é sintetizada a partir de um molde de DNA</a:t>
            </a:r>
            <a:r>
              <a:rPr lang="pt-BR" dirty="0" smtClean="0"/>
              <a:t>.</a:t>
            </a:r>
          </a:p>
          <a:p>
            <a:pPr marL="118872" indent="0">
              <a:buNone/>
            </a:pPr>
            <a:r>
              <a:rPr lang="pt-BR" dirty="0" smtClean="0"/>
              <a:t>É </a:t>
            </a:r>
            <a:r>
              <a:rPr lang="pt-BR" dirty="0"/>
              <a:t>principalmente durante a transcrição que a célula exerce o controle da expressão gênica. </a:t>
            </a:r>
            <a:endParaRPr lang="pt-BR" dirty="0" smtClean="0"/>
          </a:p>
          <a:p>
            <a:pPr marL="118872" indent="0">
              <a:buNone/>
            </a:pPr>
            <a:r>
              <a:rPr lang="pt-BR" dirty="0" smtClean="0"/>
              <a:t>Os genes não </a:t>
            </a:r>
            <a:r>
              <a:rPr lang="pt-BR" dirty="0"/>
              <a:t>são transcritos </a:t>
            </a:r>
            <a:r>
              <a:rPr lang="pt-BR" dirty="0" smtClean="0"/>
              <a:t> aleatoriamente, </a:t>
            </a:r>
            <a:r>
              <a:rPr lang="pt-BR" dirty="0"/>
              <a:t>pois esse processo é regulado por proteínas. </a:t>
            </a:r>
            <a:endParaRPr lang="pt-BR" dirty="0" smtClean="0"/>
          </a:p>
          <a:p>
            <a:pPr marL="118872" indent="0">
              <a:buNone/>
            </a:pPr>
            <a:r>
              <a:rPr lang="pt-BR" dirty="0" smtClean="0"/>
              <a:t>Na </a:t>
            </a:r>
            <a:r>
              <a:rPr lang="pt-BR" dirty="0"/>
              <a:t>maioria dos casos, </a:t>
            </a:r>
            <a:r>
              <a:rPr lang="pt-BR" dirty="0" smtClean="0"/>
              <a:t>o principal </a:t>
            </a:r>
            <a:r>
              <a:rPr lang="pt-BR" dirty="0"/>
              <a:t>ponto de regulação da atividade de um gene é a decisão de iniciar ou não a sua transcrição.</a:t>
            </a:r>
          </a:p>
        </p:txBody>
      </p:sp>
    </p:spTree>
    <p:extLst>
      <p:ext uri="{BB962C8B-B14F-4D97-AF65-F5344CB8AC3E}">
        <p14:creationId xmlns:p14="http://schemas.microsoft.com/office/powerpoint/2010/main" val="23114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Transcrição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A transcrição ocorre a partir da informação contida na </a:t>
            </a:r>
            <a:r>
              <a:rPr lang="pt-BR" dirty="0" smtClean="0"/>
              <a:t>sequência </a:t>
            </a:r>
            <a:r>
              <a:rPr lang="pt-BR" dirty="0"/>
              <a:t>de nucleotídeos de uma molécula </a:t>
            </a:r>
            <a:r>
              <a:rPr lang="pt-BR" dirty="0" smtClean="0"/>
              <a:t>de DNA </a:t>
            </a:r>
            <a:r>
              <a:rPr lang="pt-BR" dirty="0"/>
              <a:t>fita dupla, sendo sempre no sentido 5' ® 3'. Apenas uma das fitas do DNA, chamada de fita molde, </a:t>
            </a:r>
            <a:r>
              <a:rPr lang="pt-BR" dirty="0" smtClean="0"/>
              <a:t>é utilizada </a:t>
            </a:r>
            <a:r>
              <a:rPr lang="pt-BR" dirty="0"/>
              <a:t>durante a síntese, que segue as mesmas regras de complementaridade e </a:t>
            </a:r>
            <a:r>
              <a:rPr lang="pt-BR" dirty="0" err="1"/>
              <a:t>antiparalelismo</a:t>
            </a:r>
            <a:r>
              <a:rPr lang="pt-BR" dirty="0"/>
              <a:t>, exceto </a:t>
            </a:r>
            <a:r>
              <a:rPr lang="pt-BR" dirty="0" smtClean="0"/>
              <a:t>pelo pareamento </a:t>
            </a:r>
            <a:r>
              <a:rPr lang="pt-BR" dirty="0"/>
              <a:t>de </a:t>
            </a:r>
            <a:r>
              <a:rPr lang="pt-BR" dirty="0" err="1"/>
              <a:t>uracil</a:t>
            </a:r>
            <a:r>
              <a:rPr lang="pt-BR" dirty="0"/>
              <a:t> (U), ao invés de timina (T), com adenina (A). O RNA recém sintetizado (5' ® 3') </a:t>
            </a:r>
            <a:r>
              <a:rPr lang="pt-BR" dirty="0" err="1" smtClean="0"/>
              <a:t>é,portanto</a:t>
            </a:r>
            <a:r>
              <a:rPr lang="pt-BR" dirty="0"/>
              <a:t>, complementar à fita de DNA que serviu de molde (3' ® 5') e idêntico a outra fita de DNA </a:t>
            </a:r>
            <a:r>
              <a:rPr lang="pt-BR" dirty="0" smtClean="0"/>
              <a:t>do duplex </a:t>
            </a:r>
            <a:r>
              <a:rPr lang="pt-BR" dirty="0"/>
              <a:t>(5' ® 3'). Por convenção, entretanto, a </a:t>
            </a:r>
            <a:r>
              <a:rPr lang="pt-BR" dirty="0" err="1"/>
              <a:t>seqüência</a:t>
            </a:r>
            <a:r>
              <a:rPr lang="pt-BR" dirty="0"/>
              <a:t> de nucleotídeos de um gene é sempre </a:t>
            </a:r>
            <a:r>
              <a:rPr lang="pt-BR" dirty="0" smtClean="0"/>
              <a:t>representada na </a:t>
            </a:r>
            <a:r>
              <a:rPr lang="pt-BR" dirty="0"/>
              <a:t>orientação 5' ® 3', ou seja, a fita que não serve de molde.</a:t>
            </a:r>
          </a:p>
        </p:txBody>
      </p:sp>
    </p:spTree>
    <p:extLst>
      <p:ext uri="{BB962C8B-B14F-4D97-AF65-F5344CB8AC3E}">
        <p14:creationId xmlns:p14="http://schemas.microsoft.com/office/powerpoint/2010/main" val="13107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ÁCIDOS NUCLEICOS</a:t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7"/>
            <a:ext cx="792088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2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Transcrição - </a:t>
            </a:r>
            <a:r>
              <a:rPr lang="pt-BR" dirty="0" err="1" smtClean="0"/>
              <a:t>RNApolimerases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1) reconhecem e ligam-se a </a:t>
            </a:r>
            <a:r>
              <a:rPr lang="pt-BR" dirty="0" smtClean="0"/>
              <a:t>sequências </a:t>
            </a:r>
            <a:r>
              <a:rPr lang="pt-BR" dirty="0"/>
              <a:t>específicas de DNA;</a:t>
            </a:r>
          </a:p>
          <a:p>
            <a:r>
              <a:rPr lang="pt-BR" dirty="0"/>
              <a:t>2) desnaturam o DNA, expondo a </a:t>
            </a:r>
            <a:r>
              <a:rPr lang="pt-BR" dirty="0" smtClean="0"/>
              <a:t>sequência </a:t>
            </a:r>
            <a:r>
              <a:rPr lang="pt-BR" dirty="0"/>
              <a:t>de nucleotídeos a ser copiada;</a:t>
            </a:r>
          </a:p>
          <a:p>
            <a:r>
              <a:rPr lang="pt-BR" dirty="0"/>
              <a:t>3) mantêm as fitas de DNA separadas na região de síntese;</a:t>
            </a:r>
          </a:p>
          <a:p>
            <a:r>
              <a:rPr lang="pt-BR" dirty="0"/>
              <a:t>4) mantêm estável o duplex DNA:RNA na região de síntese;</a:t>
            </a:r>
          </a:p>
          <a:p>
            <a:r>
              <a:rPr lang="pt-BR" dirty="0"/>
              <a:t>5) restauram o DNA na região imediatamente posterior à da síntese; e</a:t>
            </a:r>
          </a:p>
          <a:p>
            <a:r>
              <a:rPr lang="pt-BR" dirty="0"/>
              <a:t>6) sozinhas ou com auxílio de proteínas específicas, terminam a síntese do RNA.</a:t>
            </a:r>
          </a:p>
        </p:txBody>
      </p:sp>
    </p:spTree>
    <p:extLst>
      <p:ext uri="{BB962C8B-B14F-4D97-AF65-F5344CB8AC3E}">
        <p14:creationId xmlns:p14="http://schemas.microsoft.com/office/powerpoint/2010/main" val="24203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Transcrição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A) RNAP I, que sintetiza os </a:t>
            </a:r>
            <a:r>
              <a:rPr lang="pt-BR" dirty="0" err="1" smtClean="0"/>
              <a:t>rRNAs</a:t>
            </a:r>
            <a:r>
              <a:rPr lang="pt-BR" dirty="0" smtClean="0"/>
              <a:t> . Essa </a:t>
            </a:r>
            <a:r>
              <a:rPr lang="pt-BR" dirty="0"/>
              <a:t>polimerase catalisa a síntese de apenas um tipo de RNA, precursor dos </a:t>
            </a:r>
            <a:r>
              <a:rPr lang="pt-BR" dirty="0" err="1"/>
              <a:t>rRNAs</a:t>
            </a:r>
            <a:r>
              <a:rPr lang="pt-BR" dirty="0"/>
              <a:t> 18S, 5,8S e 28S.</a:t>
            </a:r>
          </a:p>
          <a:p>
            <a:r>
              <a:rPr lang="pt-BR" dirty="0"/>
              <a:t>Entretanto esse é o RNA mais abundante na célula. Esses </a:t>
            </a:r>
            <a:r>
              <a:rPr lang="pt-BR" dirty="0" err="1"/>
              <a:t>pré-RNAs</a:t>
            </a:r>
            <a:r>
              <a:rPr lang="pt-BR" dirty="0"/>
              <a:t> são bastante longos, variando de 6.000 </a:t>
            </a:r>
            <a:r>
              <a:rPr lang="pt-BR" dirty="0" smtClean="0"/>
              <a:t>a 15.000 </a:t>
            </a:r>
            <a:r>
              <a:rPr lang="pt-BR" dirty="0"/>
              <a:t>nucleotídeos. Para poder responder a essa demanda, a célula possui de 100 a 5.000 cópias dos </a:t>
            </a:r>
            <a:r>
              <a:rPr lang="pt-BR" dirty="0" smtClean="0"/>
              <a:t>genes para </a:t>
            </a:r>
            <a:r>
              <a:rPr lang="pt-BR" dirty="0" err="1"/>
              <a:t>rRNA</a:t>
            </a:r>
            <a:r>
              <a:rPr lang="pt-BR" dirty="0"/>
              <a:t>, uma ao lado da outra, e sua síntese ocorre em um ponto especializado no núcleo, o nucléolo. </a:t>
            </a:r>
            <a:r>
              <a:rPr lang="pt-BR" dirty="0" smtClean="0"/>
              <a:t>O complexo RNAP I é </a:t>
            </a:r>
            <a:r>
              <a:rPr lang="pt-BR" dirty="0"/>
              <a:t>composto por 2 subunidades maiores (com 130 e 190 </a:t>
            </a:r>
            <a:r>
              <a:rPr lang="pt-BR" dirty="0" err="1"/>
              <a:t>kDa</a:t>
            </a:r>
            <a:r>
              <a:rPr lang="pt-BR" dirty="0"/>
              <a:t>) e por 4-10 </a:t>
            </a:r>
            <a:r>
              <a:rPr lang="pt-BR" dirty="0" smtClean="0"/>
              <a:t>subunidades menores.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54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Transcrição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B) RNA polimerase II que sintetiza </a:t>
            </a:r>
            <a:r>
              <a:rPr lang="pt-BR" dirty="0" err="1"/>
              <a:t>mRNA</a:t>
            </a:r>
            <a:endParaRPr lang="pt-BR" dirty="0"/>
          </a:p>
          <a:p>
            <a:r>
              <a:rPr lang="pt-BR" dirty="0"/>
              <a:t>Todos os </a:t>
            </a:r>
            <a:r>
              <a:rPr lang="pt-BR" dirty="0" err="1"/>
              <a:t>pré-mRNAs</a:t>
            </a:r>
            <a:r>
              <a:rPr lang="pt-BR" dirty="0"/>
              <a:t> das células </a:t>
            </a:r>
            <a:r>
              <a:rPr lang="pt-BR" dirty="0" smtClean="0"/>
              <a:t>são sintetizados </a:t>
            </a:r>
            <a:r>
              <a:rPr lang="pt-BR" dirty="0"/>
              <a:t>pela RNAP II, que, portanto, transcreve a </a:t>
            </a:r>
            <a:r>
              <a:rPr lang="pt-BR" dirty="0" smtClean="0"/>
              <a:t>maior parte </a:t>
            </a:r>
            <a:r>
              <a:rPr lang="pt-BR" dirty="0"/>
              <a:t>dos RNA heterogêneos nucleares (</a:t>
            </a:r>
            <a:r>
              <a:rPr lang="pt-BR" dirty="0" err="1"/>
              <a:t>hnRNA</a:t>
            </a:r>
            <a:r>
              <a:rPr lang="pt-BR" dirty="0"/>
              <a:t>) precursores dos </a:t>
            </a:r>
            <a:r>
              <a:rPr lang="pt-BR" dirty="0" err="1"/>
              <a:t>mRNAs</a:t>
            </a:r>
            <a:r>
              <a:rPr lang="pt-BR" dirty="0"/>
              <a:t>. As </a:t>
            </a:r>
            <a:r>
              <a:rPr lang="pt-BR" dirty="0" err="1"/>
              <a:t>RNAPs</a:t>
            </a:r>
            <a:r>
              <a:rPr lang="pt-BR" dirty="0"/>
              <a:t> II possuem duas</a:t>
            </a:r>
          </a:p>
          <a:p>
            <a:pPr marL="118872" indent="0">
              <a:buNone/>
            </a:pPr>
            <a:r>
              <a:rPr lang="pt-BR" dirty="0" smtClean="0"/>
              <a:t>   subunidades </a:t>
            </a:r>
            <a:r>
              <a:rPr lang="pt-BR" dirty="0"/>
              <a:t>maiores de 215 e 139kDa e </a:t>
            </a:r>
            <a:endParaRPr lang="pt-BR" dirty="0" smtClean="0"/>
          </a:p>
          <a:p>
            <a:pPr marL="118872" indent="0">
              <a:buNone/>
            </a:pPr>
            <a:r>
              <a:rPr lang="pt-BR" dirty="0" smtClean="0"/>
              <a:t>vários    componentes </a:t>
            </a:r>
            <a:r>
              <a:rPr lang="pt-BR" dirty="0"/>
              <a:t>menores (de 6-8), de </a:t>
            </a:r>
            <a:r>
              <a:rPr lang="pt-BR" dirty="0" smtClean="0"/>
              <a:t>aproximadamente 50kDa.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04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Transcrição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C) RNAP III, que sintetiza os </a:t>
            </a:r>
            <a:r>
              <a:rPr lang="pt-BR" dirty="0" err="1" smtClean="0"/>
              <a:t>tRNA</a:t>
            </a:r>
            <a:endParaRPr lang="pt-BR" dirty="0"/>
          </a:p>
          <a:p>
            <a:r>
              <a:rPr lang="pt-BR" dirty="0"/>
              <a:t>Essas polimerases catalisam a síntese de cerca de 10% do RNA da </a:t>
            </a:r>
            <a:r>
              <a:rPr lang="pt-BR" dirty="0" smtClean="0"/>
              <a:t>célula </a:t>
            </a:r>
            <a:r>
              <a:rPr lang="pt-BR" dirty="0"/>
              <a:t>dos </a:t>
            </a:r>
            <a:r>
              <a:rPr lang="pt-BR" dirty="0" err="1" smtClean="0"/>
              <a:t>tRNAs</a:t>
            </a:r>
            <a:r>
              <a:rPr lang="pt-BR" dirty="0" smtClean="0"/>
              <a:t>. </a:t>
            </a:r>
            <a:r>
              <a:rPr lang="pt-BR" dirty="0"/>
              <a:t>A enzima é a mais complexa das </a:t>
            </a:r>
            <a:r>
              <a:rPr lang="pt-BR" dirty="0" err="1"/>
              <a:t>RNAPs</a:t>
            </a:r>
            <a:r>
              <a:rPr lang="pt-BR" dirty="0"/>
              <a:t>, com tamanho aproximado de 700 </a:t>
            </a:r>
            <a:r>
              <a:rPr lang="pt-BR" dirty="0" err="1"/>
              <a:t>kDa</a:t>
            </a:r>
            <a:r>
              <a:rPr lang="pt-BR" dirty="0" smtClean="0"/>
              <a:t>, sendo </a:t>
            </a:r>
            <a:r>
              <a:rPr lang="pt-BR" dirty="0"/>
              <a:t>formado por cerca de 14 subunidades. Assim como as outras </a:t>
            </a:r>
            <a:r>
              <a:rPr lang="pt-BR" dirty="0" err="1"/>
              <a:t>RNAPs</a:t>
            </a:r>
            <a:r>
              <a:rPr lang="pt-BR" dirty="0"/>
              <a:t>, 2 subunidades são maiores, </a:t>
            </a:r>
            <a:r>
              <a:rPr lang="pt-BR" dirty="0" smtClean="0"/>
              <a:t>com 160 </a:t>
            </a:r>
            <a:r>
              <a:rPr lang="pt-BR" dirty="0"/>
              <a:t>e 128 </a:t>
            </a:r>
            <a:r>
              <a:rPr lang="pt-BR" dirty="0" err="1"/>
              <a:t>kDa</a:t>
            </a:r>
            <a:r>
              <a:rPr lang="pt-BR" dirty="0"/>
              <a:t>, e têm identidade com as correspondentes subunidades de RNAP II.</a:t>
            </a:r>
          </a:p>
        </p:txBody>
      </p:sp>
    </p:spTree>
    <p:extLst>
      <p:ext uri="{BB962C8B-B14F-4D97-AF65-F5344CB8AC3E}">
        <p14:creationId xmlns:p14="http://schemas.microsoft.com/office/powerpoint/2010/main" val="38916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252728"/>
          </a:xfrm>
        </p:spPr>
        <p:txBody>
          <a:bodyPr/>
          <a:lstStyle/>
          <a:p>
            <a:r>
              <a:rPr lang="pt-BR" dirty="0"/>
              <a:t>Transcrição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4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ÁCIDOS NUCLEICOS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5698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79512" y="6309320"/>
            <a:ext cx="26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Fonte: Alberts et al.(1997)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00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DNA – ÁCIDO DESOXIRRIBONUCLEICO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75191"/>
            <a:ext cx="8784976" cy="4894169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DNA</a:t>
            </a:r>
            <a:r>
              <a:rPr lang="pt-BR" dirty="0"/>
              <a:t>: armazenamento e transmissão de genes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Cromossomos (núcleo), mitocôndria e cloroplastos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Duas cadeias em hélice em direções opostas -</a:t>
            </a:r>
            <a:r>
              <a:rPr lang="pt-BR" dirty="0" err="1"/>
              <a:t>anti-paralelas</a:t>
            </a:r>
            <a:r>
              <a:rPr lang="pt-BR" dirty="0"/>
              <a:t> = ambas em sentido 5’ -&gt; 3’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Fita </a:t>
            </a:r>
            <a:r>
              <a:rPr lang="pt-BR" dirty="0" smtClean="0"/>
              <a:t>dupla - Bases </a:t>
            </a:r>
            <a:r>
              <a:rPr lang="pt-BR" dirty="0"/>
              <a:t>complementares ligadas por pontes de hidrogênio A-T (2) e G-C (3)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Bases hidrofóbicas -internas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Grupos fosfatos e pentose hidrofílicos -externos</a:t>
            </a:r>
          </a:p>
        </p:txBody>
      </p:sp>
    </p:spTree>
    <p:extLst>
      <p:ext uri="{BB962C8B-B14F-4D97-AF65-F5344CB8AC3E}">
        <p14:creationId xmlns:p14="http://schemas.microsoft.com/office/powerpoint/2010/main" val="12640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DNA – ÁCIDO DESOXIRRIBONUCLEICO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11" y="1774825"/>
            <a:ext cx="7204777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8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DNA – ÁCIDO DESOXIRRIBONUCLEICO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9036496" cy="54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7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RNA – Ácido Ribonucleico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RNA: fita </a:t>
            </a:r>
            <a:r>
              <a:rPr lang="pt-BR" dirty="0" smtClean="0"/>
              <a:t>simples - </a:t>
            </a:r>
            <a:r>
              <a:rPr lang="pt-BR" dirty="0"/>
              <a:t>estrutura por pareamento </a:t>
            </a:r>
            <a:r>
              <a:rPr lang="pt-BR" dirty="0" smtClean="0"/>
              <a:t>complementar</a:t>
            </a:r>
          </a:p>
          <a:p>
            <a:endParaRPr lang="pt-BR" dirty="0"/>
          </a:p>
          <a:p>
            <a:r>
              <a:rPr lang="pt-BR" dirty="0" smtClean="0"/>
              <a:t>RNA </a:t>
            </a:r>
            <a:r>
              <a:rPr lang="pt-BR" dirty="0"/>
              <a:t>de transferência </a:t>
            </a:r>
            <a:r>
              <a:rPr lang="pt-BR" dirty="0" smtClean="0"/>
              <a:t> ou transportador-</a:t>
            </a:r>
            <a:r>
              <a:rPr lang="pt-BR" dirty="0" err="1" smtClean="0"/>
              <a:t>tRNA</a:t>
            </a:r>
            <a:endParaRPr lang="pt-BR" dirty="0"/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RNA mensageiro -</a:t>
            </a:r>
            <a:r>
              <a:rPr lang="pt-BR" dirty="0" err="1"/>
              <a:t>mRNA</a:t>
            </a:r>
            <a:endParaRPr lang="pt-BR" dirty="0"/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RNA </a:t>
            </a:r>
            <a:r>
              <a:rPr lang="pt-BR" dirty="0" smtClean="0"/>
              <a:t>ribossômico ou </a:t>
            </a:r>
            <a:r>
              <a:rPr lang="pt-BR" dirty="0" err="1" smtClean="0"/>
              <a:t>ribossomal</a:t>
            </a:r>
            <a:r>
              <a:rPr lang="pt-BR" dirty="0" smtClean="0"/>
              <a:t> </a:t>
            </a:r>
            <a:r>
              <a:rPr lang="pt-BR" dirty="0"/>
              <a:t>-</a:t>
            </a:r>
            <a:r>
              <a:rPr lang="pt-BR" dirty="0" err="1"/>
              <a:t>rRNA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1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tRNA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pt-BR" dirty="0"/>
          </a:p>
          <a:p>
            <a:r>
              <a:rPr lang="pt-BR" dirty="0"/>
              <a:t>75 a 90 nucleotídeos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forma de trevo, com bases modificadas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transfere aminoácidos para posição correta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reconhece códons em </a:t>
            </a:r>
            <a:r>
              <a:rPr lang="pt-BR" dirty="0" err="1"/>
              <a:t>mRNA</a:t>
            </a:r>
            <a:r>
              <a:rPr lang="pt-BR" dirty="0"/>
              <a:t> -</a:t>
            </a:r>
            <a:r>
              <a:rPr lang="pt-BR" dirty="0" err="1"/>
              <a:t>anti-códon</a:t>
            </a:r>
            <a:endParaRPr lang="pt-BR" dirty="0"/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genes de </a:t>
            </a:r>
            <a:r>
              <a:rPr lang="pt-BR" dirty="0" err="1"/>
              <a:t>tRNA</a:t>
            </a:r>
            <a:r>
              <a:rPr lang="pt-BR" dirty="0"/>
              <a:t> -processamento </a:t>
            </a:r>
            <a:r>
              <a:rPr lang="pt-BR" dirty="0" smtClean="0"/>
              <a:t> pós-</a:t>
            </a:r>
            <a:r>
              <a:rPr lang="pt-BR" dirty="0" err="1" smtClean="0"/>
              <a:t>transcricional</a:t>
            </a:r>
            <a:endParaRPr lang="pt-BR" dirty="0" smtClean="0"/>
          </a:p>
          <a:p>
            <a:endParaRPr lang="pt-BR" dirty="0"/>
          </a:p>
          <a:p>
            <a:pPr marL="11887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1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84</TotalTime>
  <Words>1081</Words>
  <Application>Microsoft Office PowerPoint</Application>
  <PresentationFormat>Apresentação na tela (4:3)</PresentationFormat>
  <Paragraphs>155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Módulo</vt:lpstr>
      <vt:lpstr>Apresentação do PowerPoint</vt:lpstr>
      <vt:lpstr>ÁCIDOS NUCLEICOS </vt:lpstr>
      <vt:lpstr>ÁCIDOS NUCLEICOS </vt:lpstr>
      <vt:lpstr>ÁCIDOS NUCLEICOS</vt:lpstr>
      <vt:lpstr>DNA – ÁCIDO DESOXIRRIBONUCLEICO</vt:lpstr>
      <vt:lpstr>DNA – ÁCIDO DESOXIRRIBONUCLEICO</vt:lpstr>
      <vt:lpstr>DNA – ÁCIDO DESOXIRRIBONUCLEICO</vt:lpstr>
      <vt:lpstr>RNA – Ácido Ribonucleico</vt:lpstr>
      <vt:lpstr>tRNA</vt:lpstr>
      <vt:lpstr>tRNA </vt:lpstr>
      <vt:lpstr>mRNA </vt:lpstr>
      <vt:lpstr>rRNA</vt:lpstr>
      <vt:lpstr>Apresentação do PowerPoint</vt:lpstr>
      <vt:lpstr>rRNA</vt:lpstr>
      <vt:lpstr>Duplicação do DNA</vt:lpstr>
      <vt:lpstr>Apresentação do PowerPoint</vt:lpstr>
      <vt:lpstr>Apresentação do PowerPoint</vt:lpstr>
      <vt:lpstr>  Duplicação do DNA  </vt:lpstr>
      <vt:lpstr>Duplicação semiconservativa do DNA</vt:lpstr>
      <vt:lpstr>Origem de replicação</vt:lpstr>
      <vt:lpstr> Duplicação do DNA </vt:lpstr>
      <vt:lpstr>Duplicação do DNA</vt:lpstr>
      <vt:lpstr>Duplicação do DNA</vt:lpstr>
      <vt:lpstr>Duplicação do DNA</vt:lpstr>
      <vt:lpstr>Apresentação do PowerPoint</vt:lpstr>
      <vt:lpstr>Apresentação do PowerPoint</vt:lpstr>
      <vt:lpstr>Transcrição</vt:lpstr>
      <vt:lpstr>Transcrição</vt:lpstr>
      <vt:lpstr>Transcrição</vt:lpstr>
      <vt:lpstr>Transcrição - RNApolimerases</vt:lpstr>
      <vt:lpstr>Transcrição</vt:lpstr>
      <vt:lpstr>Transcrição</vt:lpstr>
      <vt:lpstr>Transcrição</vt:lpstr>
      <vt:lpstr>Transcrição</vt:lpstr>
    </vt:vector>
  </TitlesOfParts>
  <Company>Cliente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9</cp:revision>
  <dcterms:created xsi:type="dcterms:W3CDTF">2011-01-09T17:57:32Z</dcterms:created>
  <dcterms:modified xsi:type="dcterms:W3CDTF">2011-01-09T19:22:30Z</dcterms:modified>
</cp:coreProperties>
</file>