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33"/>
  </p:notesMasterIdLst>
  <p:sldIdLst>
    <p:sldId id="295" r:id="rId4"/>
    <p:sldId id="258" r:id="rId5"/>
    <p:sldId id="259" r:id="rId6"/>
    <p:sldId id="291" r:id="rId7"/>
    <p:sldId id="284" r:id="rId8"/>
    <p:sldId id="260" r:id="rId9"/>
    <p:sldId id="285" r:id="rId10"/>
    <p:sldId id="286" r:id="rId11"/>
    <p:sldId id="261" r:id="rId12"/>
    <p:sldId id="262" r:id="rId13"/>
    <p:sldId id="263" r:id="rId14"/>
    <p:sldId id="264" r:id="rId15"/>
    <p:sldId id="265" r:id="rId16"/>
    <p:sldId id="266" r:id="rId17"/>
    <p:sldId id="269" r:id="rId18"/>
    <p:sldId id="267" r:id="rId19"/>
    <p:sldId id="287" r:id="rId20"/>
    <p:sldId id="288" r:id="rId21"/>
    <p:sldId id="268" r:id="rId22"/>
    <p:sldId id="271" r:id="rId23"/>
    <p:sldId id="274" r:id="rId24"/>
    <p:sldId id="272" r:id="rId25"/>
    <p:sldId id="273" r:id="rId26"/>
    <p:sldId id="290" r:id="rId27"/>
    <p:sldId id="275" r:id="rId28"/>
    <p:sldId id="278" r:id="rId29"/>
    <p:sldId id="279" r:id="rId30"/>
    <p:sldId id="281" r:id="rId31"/>
    <p:sldId id="296" r:id="rId3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  <a:srgbClr val="0000FF"/>
    <a:srgbClr val="EAEAEA"/>
    <a:srgbClr val="102766"/>
  </p:clrMru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691" autoAdjust="0"/>
  </p:normalViewPr>
  <p:slideViewPr>
    <p:cSldViewPr>
      <p:cViewPr varScale="1">
        <p:scale>
          <a:sx n="76" d="100"/>
          <a:sy n="76" d="100"/>
        </p:scale>
        <p:origin x="-984" y="-84"/>
      </p:cViewPr>
      <p:guideLst>
        <p:guide orient="horz" pos="247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8AC7B1-6BC3-47C3-803A-1D4961533E3B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B00D8AE-6612-45F4-BA5A-9DEC9BD7B4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DF9CA-56B1-4027-A6AE-8479B4DCDA80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53BF77-5CB6-4014-9E97-32D9C2D0809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1F4393-11AE-4F28-B7EC-DFE38DA18BE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6D965E-A923-4566-AF04-0C80A34AB15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CF9BAC-149B-4EF3-A8F0-417E06F2E8E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E76F18-AC4C-4BA9-8323-D947183AA32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7CD585-3A29-4220-9956-0FFABF21ECE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27C6429-7952-4C3A-AE84-76CF8407C0B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B6B240-1C83-4F65-AA75-17F6A43D2D4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709F8C-4691-489F-AE00-4846B28367C3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BA1916-A5A8-4E95-92E1-A1DBB23431A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75FEE-2177-4986-9256-B4B797EAC5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9C35A4-2D24-466D-9FC1-A39AAB11E5C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33C749-A323-46B4-AC50-F3ED197F7A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D235F3-4CAB-41FC-A5D4-699D6E6C5B6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827BA7-6C14-46AA-8C83-9A2929457F39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80FD7-7E99-47C5-B691-45D6A645C02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59255F-5D27-4B4F-81AE-ECFBC957FC5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890547-67F5-450D-B48C-198BC03ECD5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E15AED-9173-40E2-A38A-CA0252CF395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1F6621-B6BB-4AAD-BA7D-086947F014F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A3CA0-3058-4916-AD38-74D5157D6D1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3F6689-2751-44CB-9F7F-E44EBA930CA4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3CC52-5DBC-4190-A7EC-94F9CB5DD776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DA039E-8626-4229-88B8-1832CB0CA0EE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A07EAC-2A3D-4BFE-B563-8D9C84DECF55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592625-BF28-416B-9685-FC33B64D03D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1DD02-E4CF-40DC-B8F7-9C4B587CA8B5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68363-A81E-40DA-9E87-66421E663F9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A7207-E1E8-43AF-BECF-29F098C2A5F4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2B5CB-5146-4871-A5DE-BE44B8F2082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C7CE-A17D-49A8-BDEE-B4B0206C09BB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16FF8-26D8-4411-92AF-334F428B717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2BEB4-DED1-4345-B019-1D81F752A66E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DE5C6-6A3B-4560-90E7-8954153A0FB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7E346-C05A-4099-B958-B0056CDD850C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55D75-D717-4008-B9BB-0C359CC08EA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918B-DCB0-44BD-93AD-E93F1E0D2B5F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9310F-A97D-4E3D-99AC-91F2A3E18C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A57-7A45-4A46-A7D5-B4AFCEDB79D5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2BA3A-CB13-4614-BADB-0DFC8922CFE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04F5-CC81-47B2-98B3-ADF59AD667B1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A99E2-7F68-4EB5-B1B3-53D6A07C1C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E9E7A-9560-4738-8AE3-587BE6DB9121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A2E0D-16E0-41FB-B0FD-8A42B90936B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02D0D-B7CD-497A-B732-440C06D174CE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92B60-C02B-4125-848C-A3C48DE0C7F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E7F2F-2382-447D-8494-7436EFC6E4D9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3614-2D44-44FF-9520-62A4EA6546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FB97F-B8A4-4D4B-AC65-08D2AB0785C2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486D3-AC4F-4298-8CA2-739E16F8AEA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6D21-6821-473D-B78E-0EB58444A8C7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0C25-7B90-4F2A-8CF4-6578ADDF828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EBD-316B-44C8-8B70-D3DEE5E87260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CD01-BD28-4B0D-94E5-8D174768D18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ED9C4-0B47-4C8F-9E01-7050CB155EFE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C9FE3-38BA-4A05-9117-D65FDD2178A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885334-3FF2-4932-99EC-21C207610BD8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E7069-C765-4AE8-9498-C4AF2652B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980EBF-1031-4FB7-8320-6911ADA419CF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CE9C9-6475-4E1A-A7EB-DDC54F764B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538354-1CC5-4678-8477-FAE90CA81C72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7B594B-45BE-41F5-A055-A6D43C0058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ED1B7A-9BAE-4D2E-8893-D410BA0A4AFF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0217DD-8B7C-44E7-BAD5-B3C71A3954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61934B-B19A-4E10-93DD-FB367C78621F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39BFE6-D25A-4DE1-80DA-F3549516B2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E4C5B0-8998-4F4B-9C7E-B547B588B0B2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92D09B-EFEF-4374-838C-A1A05B309C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92B596-7593-4B7F-B438-661C340409D9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1AC541-0D9D-4393-A8D6-D3A851E7D6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E930D-5906-4ECB-BBBB-18F99290900A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04ED4-61B5-4CF5-85D7-BFD1736708C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FD8AB9-EA24-4C6E-B282-A69B96C1FB27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3D0BA3-FF7A-4BCC-84EF-F1FAB0BDCD0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7D2573-D9F3-43FD-AE5B-5B691481075E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03BBCD-49DE-4E79-BBA1-0AF100CB3FA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6E6305-7B8F-41B3-9FD3-1FAB810048F1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64258-8671-44FC-AA35-FF09D83918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CD1E52-D34C-4E4E-9368-6342941E87FF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B8894B-4D39-4C3B-8D12-BF5265BCE95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1EE5-4DF3-4BE7-B69C-FC753222BD9E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46C20-3A60-4E2A-8985-1E58F2326C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95D9-B3DF-409A-8A27-4A053C4C2650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1ABBD-5FA6-46C8-85EC-48951C2E943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A96C7-4271-4028-BA66-D8B578F9E8D0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5025C-89B6-4442-9219-975A84ABF96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85B5C-1E95-4935-A45B-4F6BBDDE4148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6562-AD29-440B-88D0-EB161C37F98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BB88-5715-4208-8874-BB80B06FB1D7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1E43E-E343-4696-B8BA-60A820D9240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5EDA8-A92B-4B4B-9F26-45C32C8F5DAC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8D760-E2BC-4DFA-BF96-CCB7B01F3C7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2C8460-6839-4DEE-81E8-654D043A56E5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37A0B-3CB5-453C-B047-89CB34D1769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43C0A7-DC7A-4B0A-8C03-A3A88E65C74A}" type="datetimeFigureOut">
              <a:rPr lang="pt-BR"/>
              <a:pPr>
                <a:defRPr/>
              </a:pPr>
              <a:t>25/11/2012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676B6-3460-44CD-9DBA-3C8EABB28446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ACEAF245-3F41-47D7-9A5F-A664B2F1FDEC}" type="datetimeFigureOut">
              <a:rPr lang="pt-BR"/>
              <a:pPr>
                <a:defRPr/>
              </a:pPr>
              <a:t>25/11/2012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813603-8E50-4223-A6DC-9937ABA0D61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3079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4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11" Type="http://schemas.openxmlformats.org/officeDocument/2006/relationships/image" Target="../media/image12.gif"/><Relationship Id="rId5" Type="http://schemas.openxmlformats.org/officeDocument/2006/relationships/image" Target="../media/image6.gif"/><Relationship Id="rId10" Type="http://schemas.openxmlformats.org/officeDocument/2006/relationships/image" Target="../media/image11.gif"/><Relationship Id="rId4" Type="http://schemas.openxmlformats.org/officeDocument/2006/relationships/image" Target="../media/image5.jpeg"/><Relationship Id="rId9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292600"/>
            <a:ext cx="9144000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Linguagens, Códigos e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s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uas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– Inglês</a:t>
            </a:r>
            <a:endParaRPr lang="pt-BR" sz="36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102766"/>
                </a:solidFill>
                <a:latin typeface="Calibri" pitchFamily="34" charset="0"/>
                <a:cs typeface="+mn-cs"/>
              </a:rPr>
              <a:t>Ensino Fundamental,  6° 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err="1">
                <a:solidFill>
                  <a:srgbClr val="102766"/>
                </a:solidFill>
                <a:latin typeface="Calibri" pitchFamily="34" charset="0"/>
                <a:cs typeface="+mn-cs"/>
              </a:rPr>
              <a:t>Numbers</a:t>
            </a:r>
            <a:r>
              <a:rPr lang="pt-BR" sz="2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: </a:t>
            </a:r>
            <a:endParaRPr lang="pt-BR" sz="28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cardinal </a:t>
            </a:r>
            <a:r>
              <a:rPr lang="pt-BR" sz="2800" b="1" dirty="0" err="1">
                <a:solidFill>
                  <a:srgbClr val="102766"/>
                </a:solidFill>
                <a:latin typeface="Calibri" pitchFamily="34" charset="0"/>
                <a:cs typeface="+mn-cs"/>
              </a:rPr>
              <a:t>and</a:t>
            </a:r>
            <a:r>
              <a:rPr lang="pt-BR" sz="28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ordinal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2"/>
          <p:cNvSpPr txBox="1">
            <a:spLocks noChangeArrowheads="1"/>
          </p:cNvSpPr>
          <p:nvPr/>
        </p:nvSpPr>
        <p:spPr bwMode="auto">
          <a:xfrm>
            <a:off x="107950" y="1125538"/>
            <a:ext cx="84296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Para transformar um número cardinal em ordinal, apenas acrescente o </a:t>
            </a:r>
            <a:r>
              <a:rPr lang="en-US" sz="3200">
                <a:solidFill>
                  <a:srgbClr val="FF0000"/>
                </a:solidFill>
              </a:rPr>
              <a:t>th</a:t>
            </a:r>
            <a:r>
              <a:rPr lang="en-US" sz="3200"/>
              <a:t> ao número cardinal.  </a:t>
            </a:r>
          </a:p>
          <a:p>
            <a:endParaRPr lang="en-US"/>
          </a:p>
          <a:p>
            <a:endParaRPr lang="en-US"/>
          </a:p>
          <a:p>
            <a:r>
              <a:rPr lang="en-US" sz="6000">
                <a:solidFill>
                  <a:srgbClr val="FFC000"/>
                </a:solidFill>
                <a:latin typeface="Algerian" pitchFamily="82" charset="0"/>
              </a:rPr>
              <a:t>4-     </a:t>
            </a:r>
            <a:r>
              <a:rPr lang="en-US" sz="3600"/>
              <a:t>four - four</a:t>
            </a:r>
            <a:endParaRPr lang="en-US" sz="3600">
              <a:solidFill>
                <a:srgbClr val="FF0000"/>
              </a:solidFill>
            </a:endParaRPr>
          </a:p>
          <a:p>
            <a:r>
              <a:rPr lang="en-US" sz="6000">
                <a:solidFill>
                  <a:srgbClr val="FF0000"/>
                </a:solidFill>
                <a:latin typeface="Algerian" pitchFamily="82" charset="0"/>
              </a:rPr>
              <a:t>11-   </a:t>
            </a:r>
            <a:r>
              <a:rPr lang="en-US" sz="3600"/>
              <a:t>eleven – eleven</a:t>
            </a:r>
            <a:endParaRPr lang="en-US" sz="3600">
              <a:solidFill>
                <a:srgbClr val="FF0000"/>
              </a:solidFill>
            </a:endParaRPr>
          </a:p>
          <a:p>
            <a:endParaRPr lang="en-US" sz="3600"/>
          </a:p>
        </p:txBody>
      </p:sp>
      <p:sp>
        <p:nvSpPr>
          <p:cNvPr id="24579" name="CaixaDeTexto 2"/>
          <p:cNvSpPr txBox="1">
            <a:spLocks noChangeArrowheads="1"/>
          </p:cNvSpPr>
          <p:nvPr/>
        </p:nvSpPr>
        <p:spPr bwMode="auto">
          <a:xfrm>
            <a:off x="3937000" y="3322638"/>
            <a:ext cx="9350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th</a:t>
            </a:r>
            <a:endParaRPr lang="pt-BR" sz="3600">
              <a:solidFill>
                <a:srgbClr val="FF0000"/>
              </a:solidFill>
            </a:endParaRPr>
          </a:p>
        </p:txBody>
      </p:sp>
      <p:sp>
        <p:nvSpPr>
          <p:cNvPr id="24580" name="CaixaDeTexto 5"/>
          <p:cNvSpPr txBox="1">
            <a:spLocks noChangeArrowheads="1"/>
          </p:cNvSpPr>
          <p:nvPr/>
        </p:nvSpPr>
        <p:spPr bwMode="auto">
          <a:xfrm>
            <a:off x="5207000" y="4222750"/>
            <a:ext cx="9366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th</a:t>
            </a:r>
            <a:endParaRPr lang="pt-BR" sz="3600">
              <a:solidFill>
                <a:srgbClr val="FF0000"/>
              </a:solidFill>
            </a:endParaRPr>
          </a:p>
        </p:txBody>
      </p:sp>
      <p:sp>
        <p:nvSpPr>
          <p:cNvPr id="2458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950" y="1135063"/>
            <a:ext cx="8643938" cy="56626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u="sng" dirty="0"/>
              <a:t>Exceptions</a:t>
            </a:r>
            <a:r>
              <a:rPr lang="en-US" sz="4000" dirty="0"/>
              <a:t>:</a:t>
            </a:r>
            <a:endParaRPr lang="en-US" dirty="0"/>
          </a:p>
          <a:p>
            <a:pPr>
              <a:defRPr/>
            </a:pPr>
            <a:r>
              <a:rPr lang="en-US" sz="4600" dirty="0">
                <a:latin typeface="Algerian" pitchFamily="82" charset="0"/>
              </a:rPr>
              <a:t>one - </a:t>
            </a:r>
            <a:r>
              <a:rPr lang="en-US" sz="4600" dirty="0">
                <a:solidFill>
                  <a:schemeClr val="accent6"/>
                </a:solidFill>
                <a:latin typeface="Algerian" pitchFamily="82" charset="0"/>
              </a:rPr>
              <a:t>first</a:t>
            </a:r>
          </a:p>
          <a:p>
            <a:pPr algn="ctr">
              <a:defRPr/>
            </a:pPr>
            <a:r>
              <a:rPr lang="en-US" sz="4600" dirty="0">
                <a:latin typeface="Algerian" pitchFamily="82" charset="0"/>
              </a:rPr>
              <a:t>two - </a:t>
            </a:r>
            <a:r>
              <a:rPr lang="en-US" sz="4600" dirty="0">
                <a:solidFill>
                  <a:schemeClr val="accent6"/>
                </a:solidFill>
                <a:latin typeface="Algerian" pitchFamily="82" charset="0"/>
              </a:rPr>
              <a:t>second</a:t>
            </a:r>
          </a:p>
          <a:p>
            <a:pPr algn="r">
              <a:defRPr/>
            </a:pPr>
            <a:r>
              <a:rPr lang="en-US" sz="4600" dirty="0">
                <a:latin typeface="Algerian" pitchFamily="82" charset="0"/>
              </a:rPr>
              <a:t>three - </a:t>
            </a:r>
            <a:r>
              <a:rPr lang="en-US" sz="4600" dirty="0">
                <a:solidFill>
                  <a:schemeClr val="accent5"/>
                </a:solidFill>
                <a:latin typeface="Algerian" pitchFamily="82" charset="0"/>
              </a:rPr>
              <a:t>third</a:t>
            </a:r>
          </a:p>
          <a:p>
            <a:pPr algn="ctr">
              <a:defRPr/>
            </a:pPr>
            <a:r>
              <a:rPr lang="en-US" sz="4600" dirty="0">
                <a:latin typeface="Algerian" pitchFamily="82" charset="0"/>
              </a:rPr>
              <a:t>five - </a:t>
            </a:r>
            <a:r>
              <a:rPr lang="en-US" sz="4600" dirty="0">
                <a:solidFill>
                  <a:schemeClr val="accent3"/>
                </a:solidFill>
                <a:latin typeface="Algerian" pitchFamily="82" charset="0"/>
              </a:rPr>
              <a:t>fifth</a:t>
            </a:r>
          </a:p>
          <a:p>
            <a:pPr>
              <a:defRPr/>
            </a:pPr>
            <a:r>
              <a:rPr lang="en-US" sz="4600" dirty="0">
                <a:latin typeface="Algerian" pitchFamily="82" charset="0"/>
              </a:rPr>
              <a:t>eight - </a:t>
            </a:r>
            <a:r>
              <a:rPr lang="en-US" sz="4600" dirty="0">
                <a:solidFill>
                  <a:srgbClr val="0070C0"/>
                </a:solidFill>
                <a:latin typeface="Algerian" pitchFamily="82" charset="0"/>
              </a:rPr>
              <a:t>eighth</a:t>
            </a:r>
          </a:p>
          <a:p>
            <a:pPr algn="r">
              <a:defRPr/>
            </a:pPr>
            <a:r>
              <a:rPr lang="en-US" sz="4600" dirty="0">
                <a:latin typeface="Algerian" pitchFamily="82" charset="0"/>
              </a:rPr>
              <a:t>nine - </a:t>
            </a:r>
            <a:r>
              <a:rPr lang="en-US" sz="4600" dirty="0">
                <a:solidFill>
                  <a:srgbClr val="FFC000"/>
                </a:solidFill>
                <a:latin typeface="Algerian" pitchFamily="82" charset="0"/>
              </a:rPr>
              <a:t>ninth</a:t>
            </a:r>
          </a:p>
          <a:p>
            <a:pPr algn="ctr">
              <a:defRPr/>
            </a:pPr>
            <a:r>
              <a:rPr lang="en-US" sz="4600" dirty="0">
                <a:latin typeface="Algerian" pitchFamily="82" charset="0"/>
              </a:rPr>
              <a:t>twelve – </a:t>
            </a:r>
            <a:r>
              <a:rPr lang="en-US" sz="4600" dirty="0">
                <a:solidFill>
                  <a:srgbClr val="FF0000"/>
                </a:solidFill>
                <a:latin typeface="Algerian" pitchFamily="82" charset="0"/>
              </a:rPr>
              <a:t>twelfth</a:t>
            </a:r>
            <a:endParaRPr lang="en-US" dirty="0"/>
          </a:p>
        </p:txBody>
      </p:sp>
      <p:sp>
        <p:nvSpPr>
          <p:cNvPr id="2560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7950" y="1773238"/>
            <a:ext cx="8501063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fir</a:t>
            </a:r>
            <a:r>
              <a:rPr lang="en-US" sz="4800" dirty="0">
                <a:solidFill>
                  <a:srgbClr val="FF0000"/>
                </a:solidFill>
                <a:latin typeface="Haettenschweiler" pitchFamily="34" charset="0"/>
              </a:rPr>
              <a:t>st</a:t>
            </a:r>
            <a:r>
              <a:rPr lang="en-US" sz="4800" dirty="0"/>
              <a:t> </a:t>
            </a:r>
            <a:r>
              <a:rPr lang="en-US" sz="4800" dirty="0"/>
              <a:t>= 1</a:t>
            </a:r>
            <a:r>
              <a:rPr lang="en-US" sz="4800" dirty="0">
                <a:solidFill>
                  <a:srgbClr val="FF0000"/>
                </a:solidFill>
              </a:rPr>
              <a:t>st</a:t>
            </a:r>
          </a:p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seco</a:t>
            </a:r>
            <a:r>
              <a:rPr lang="en-US" sz="4800" dirty="0">
                <a:solidFill>
                  <a:srgbClr val="00B050"/>
                </a:solidFill>
                <a:latin typeface="Haettenschweiler" pitchFamily="34" charset="0"/>
              </a:rPr>
              <a:t>nd</a:t>
            </a:r>
            <a:r>
              <a:rPr lang="en-US" sz="4800" dirty="0"/>
              <a:t> = 2</a:t>
            </a:r>
            <a:r>
              <a:rPr lang="en-US" sz="4800" dirty="0">
                <a:solidFill>
                  <a:srgbClr val="00B050"/>
                </a:solidFill>
              </a:rPr>
              <a:t>nd</a:t>
            </a:r>
          </a:p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thi</a:t>
            </a:r>
            <a:r>
              <a:rPr lang="en-US" sz="4800" dirty="0">
                <a:solidFill>
                  <a:srgbClr val="0070C0"/>
                </a:solidFill>
                <a:latin typeface="Haettenschweiler" pitchFamily="34" charset="0"/>
              </a:rPr>
              <a:t>rd</a:t>
            </a:r>
            <a:r>
              <a:rPr lang="en-US" sz="4800" dirty="0"/>
              <a:t> = 3</a:t>
            </a:r>
            <a:r>
              <a:rPr lang="en-US" sz="4800" dirty="0">
                <a:solidFill>
                  <a:srgbClr val="0070C0"/>
                </a:solidFill>
              </a:rPr>
              <a:t>rd</a:t>
            </a:r>
          </a:p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four</a:t>
            </a:r>
            <a:r>
              <a:rPr lang="en-US" sz="4800" dirty="0">
                <a:solidFill>
                  <a:srgbClr val="FFC000"/>
                </a:solidFill>
                <a:latin typeface="Haettenschweiler" pitchFamily="34" charset="0"/>
              </a:rPr>
              <a:t>th</a:t>
            </a:r>
            <a:r>
              <a:rPr lang="en-US" sz="4800" dirty="0"/>
              <a:t> = 4</a:t>
            </a:r>
            <a:r>
              <a:rPr lang="en-US" sz="4800" dirty="0">
                <a:solidFill>
                  <a:srgbClr val="FFC000"/>
                </a:solidFill>
              </a:rPr>
              <a:t>th</a:t>
            </a:r>
          </a:p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twenty-six</a:t>
            </a:r>
            <a:r>
              <a:rPr lang="en-US" sz="4800" dirty="0">
                <a:solidFill>
                  <a:srgbClr val="7030A0"/>
                </a:solidFill>
                <a:latin typeface="Haettenschweiler" pitchFamily="34" charset="0"/>
              </a:rPr>
              <a:t>th</a:t>
            </a:r>
            <a:r>
              <a:rPr lang="en-US" sz="4800" dirty="0"/>
              <a:t> = 26</a:t>
            </a:r>
            <a:r>
              <a:rPr lang="en-US" sz="4800" dirty="0">
                <a:solidFill>
                  <a:srgbClr val="7030A0"/>
                </a:solidFill>
              </a:rPr>
              <a:t>th</a:t>
            </a:r>
          </a:p>
          <a:p>
            <a:pPr>
              <a:defRPr/>
            </a:pPr>
            <a:r>
              <a:rPr lang="en-US" sz="4800" dirty="0">
                <a:latin typeface="Haettenschweiler" pitchFamily="34" charset="0"/>
              </a:rPr>
              <a:t>hundred and fir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Haettenschweiler" pitchFamily="34" charset="0"/>
              </a:rPr>
              <a:t>st</a:t>
            </a:r>
            <a:r>
              <a:rPr lang="en-US" sz="4800" dirty="0">
                <a:latin typeface="Haettenschweiler" pitchFamily="34" charset="0"/>
              </a:rPr>
              <a:t> </a:t>
            </a:r>
            <a:r>
              <a:rPr lang="en-US" sz="4800" dirty="0"/>
              <a:t>= 101</a:t>
            </a: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st</a:t>
            </a:r>
          </a:p>
        </p:txBody>
      </p:sp>
      <p:sp>
        <p:nvSpPr>
          <p:cNvPr id="26627" name="CaixaDeTexto 1"/>
          <p:cNvSpPr txBox="1">
            <a:spLocks noChangeArrowheads="1"/>
          </p:cNvSpPr>
          <p:nvPr/>
        </p:nvSpPr>
        <p:spPr bwMode="auto">
          <a:xfrm>
            <a:off x="179388" y="1125538"/>
            <a:ext cx="813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3200"/>
              <a:t>Veja como se escreve os números ordinais.</a:t>
            </a:r>
          </a:p>
        </p:txBody>
      </p:sp>
      <p:sp>
        <p:nvSpPr>
          <p:cNvPr id="2662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3"/>
          <p:cNvSpPr txBox="1">
            <a:spLocks noChangeArrowheads="1"/>
          </p:cNvSpPr>
          <p:nvPr/>
        </p:nvSpPr>
        <p:spPr bwMode="auto">
          <a:xfrm>
            <a:off x="107950" y="1052513"/>
            <a:ext cx="8358188" cy="541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/>
              <a:t>Titles</a:t>
            </a:r>
            <a:endParaRPr lang="en-US" b="1"/>
          </a:p>
          <a:p>
            <a:r>
              <a:rPr lang="pt-BR" sz="2400"/>
              <a:t>Em</a:t>
            </a:r>
            <a:r>
              <a:rPr lang="en-US" sz="2400"/>
              <a:t> </a:t>
            </a:r>
            <a:r>
              <a:rPr lang="pt-BR" sz="2400"/>
              <a:t>nomes de reis e rainhas, números ordinais são escritos em numerais romanos. No Inglês falado, o artigo definido é usado</a:t>
            </a:r>
            <a:r>
              <a:rPr lang="pt-BR" sz="2400" b="1"/>
              <a:t> </a:t>
            </a:r>
            <a:r>
              <a:rPr lang="pt-BR" sz="2400"/>
              <a:t>antes do número ordinal.</a:t>
            </a:r>
          </a:p>
          <a:p>
            <a:endParaRPr lang="pt-BR" sz="2400"/>
          </a:p>
          <a:p>
            <a:r>
              <a:rPr lang="en-US" sz="2000"/>
              <a:t>(In names of kings and queens, ordinal numbers are written in Roman numbers. In spoken English, the definite article is used before the ordinal number.</a:t>
            </a:r>
            <a:r>
              <a:rPr lang="pt-BR" sz="2000"/>
              <a:t>)</a:t>
            </a:r>
          </a:p>
          <a:p>
            <a:endParaRPr lang="pt-BR" sz="2000"/>
          </a:p>
          <a:p>
            <a:endParaRPr lang="pt-BR"/>
          </a:p>
          <a:p>
            <a:r>
              <a:rPr lang="en-US" sz="2400"/>
              <a:t>Charles II  -  Charles </a:t>
            </a:r>
            <a:r>
              <a:rPr lang="en-US" sz="2400" b="1">
                <a:solidFill>
                  <a:srgbClr val="FF0000"/>
                </a:solidFill>
              </a:rPr>
              <a:t>the</a:t>
            </a:r>
            <a:r>
              <a:rPr lang="en-US" sz="2400"/>
              <a:t> Second</a:t>
            </a:r>
          </a:p>
          <a:p>
            <a:r>
              <a:rPr lang="en-US" sz="2400"/>
              <a:t>Edward VI  -  Edward </a:t>
            </a:r>
            <a:r>
              <a:rPr lang="en-US" sz="2400" b="1">
                <a:solidFill>
                  <a:srgbClr val="FF0000"/>
                </a:solidFill>
              </a:rPr>
              <a:t>the</a:t>
            </a:r>
            <a:r>
              <a:rPr lang="en-US" sz="2400"/>
              <a:t> Sixth</a:t>
            </a:r>
          </a:p>
          <a:p>
            <a:r>
              <a:rPr lang="en-US" sz="2400"/>
              <a:t>Henry VIII  -  Henry </a:t>
            </a:r>
            <a:r>
              <a:rPr lang="en-US" sz="2400" b="1">
                <a:solidFill>
                  <a:srgbClr val="FF0000"/>
                </a:solidFill>
              </a:rPr>
              <a:t>the</a:t>
            </a:r>
            <a:r>
              <a:rPr lang="en-US" sz="2400"/>
              <a:t> Eighth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765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3"/>
          <p:cNvSpPr txBox="1">
            <a:spLocks noChangeArrowheads="1"/>
          </p:cNvSpPr>
          <p:nvPr/>
        </p:nvSpPr>
        <p:spPr bwMode="auto">
          <a:xfrm>
            <a:off x="106363" y="2720975"/>
            <a:ext cx="7215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              –                 -  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34925" y="2505075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19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2524125" y="2792413"/>
            <a:ext cx="2087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nineteen </a:t>
            </a:r>
          </a:p>
        </p:txBody>
      </p:sp>
      <p:sp>
        <p:nvSpPr>
          <p:cNvPr id="28677" name="CaixaDeTexto 2"/>
          <p:cNvSpPr txBox="1">
            <a:spLocks noChangeArrowheads="1"/>
          </p:cNvSpPr>
          <p:nvPr/>
        </p:nvSpPr>
        <p:spPr bwMode="auto">
          <a:xfrm>
            <a:off x="107950" y="1125538"/>
            <a:ext cx="7929563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Quando falamos em ano, lemos de dois em dois algarismos</a:t>
            </a:r>
            <a:r>
              <a:rPr lang="pt-BR"/>
              <a:t>.</a:t>
            </a:r>
          </a:p>
        </p:txBody>
      </p:sp>
      <p:sp>
        <p:nvSpPr>
          <p:cNvPr id="5" name="Seta em curva para cima 4"/>
          <p:cNvSpPr/>
          <p:nvPr/>
        </p:nvSpPr>
        <p:spPr>
          <a:xfrm>
            <a:off x="249238" y="3362325"/>
            <a:ext cx="714375" cy="642938"/>
          </a:xfrm>
          <a:prstGeom prst="curvedUp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6" name="Seta em curva para cima 5"/>
          <p:cNvSpPr/>
          <p:nvPr/>
        </p:nvSpPr>
        <p:spPr>
          <a:xfrm>
            <a:off x="1089025" y="3362325"/>
            <a:ext cx="642938" cy="64293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/>
          <p:cNvSpPr txBox="1">
            <a:spLocks noChangeArrowheads="1"/>
          </p:cNvSpPr>
          <p:nvPr/>
        </p:nvSpPr>
        <p:spPr bwMode="auto">
          <a:xfrm>
            <a:off x="4540250" y="279241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twenty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868363" y="2495550"/>
            <a:ext cx="10795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20</a:t>
            </a:r>
          </a:p>
        </p:txBody>
      </p:sp>
      <p:sp>
        <p:nvSpPr>
          <p:cNvPr id="2868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50" autoRev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8" dur="1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CA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1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CA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1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D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D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5" grpId="0" animBg="1"/>
      <p:bldP spid="6" grpId="0" animBg="1"/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tângulo 2"/>
          <p:cNvSpPr>
            <a:spLocks noChangeArrowheads="1"/>
          </p:cNvSpPr>
          <p:nvPr/>
        </p:nvSpPr>
        <p:spPr bwMode="auto">
          <a:xfrm>
            <a:off x="107950" y="1125538"/>
            <a:ext cx="85725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Observe as datas em inglês:</a:t>
            </a:r>
          </a:p>
          <a:p>
            <a:endParaRPr lang="pt-BR"/>
          </a:p>
          <a:p>
            <a:endParaRPr lang="pt-BR"/>
          </a:p>
          <a:p>
            <a:endParaRPr lang="pt-BR" sz="2400"/>
          </a:p>
          <a:p>
            <a:endParaRPr lang="pt-BR" sz="2400"/>
          </a:p>
          <a:p>
            <a:r>
              <a:rPr lang="pt-BR" sz="2800" i="1">
                <a:latin typeface="Arial Black" pitchFamily="34" charset="0"/>
              </a:rPr>
              <a:t>On July 19th. </a:t>
            </a:r>
          </a:p>
          <a:p>
            <a:r>
              <a:rPr lang="pt-BR" sz="2400" i="1"/>
              <a:t>No dia 19 de julho.</a:t>
            </a:r>
          </a:p>
          <a:p>
            <a:endParaRPr lang="pt-BR" sz="2600" i="1"/>
          </a:p>
          <a:p>
            <a:endParaRPr lang="pt-BR" sz="2400"/>
          </a:p>
        </p:txBody>
      </p:sp>
      <p:sp>
        <p:nvSpPr>
          <p:cNvPr id="2969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aixaDeTexto 2"/>
          <p:cNvSpPr txBox="1">
            <a:spLocks noChangeArrowheads="1"/>
          </p:cNvSpPr>
          <p:nvPr/>
        </p:nvSpPr>
        <p:spPr bwMode="auto">
          <a:xfrm>
            <a:off x="107950" y="1004888"/>
            <a:ext cx="8286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Quando o penúltimo algarismo for</a:t>
            </a:r>
            <a:r>
              <a:rPr lang="pt-BR" sz="4000" b="1"/>
              <a:t> 0 </a:t>
            </a:r>
            <a:r>
              <a:rPr lang="pt-BR" sz="3200"/>
              <a:t>(zero), lemos: 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115888" y="3078163"/>
            <a:ext cx="1143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19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411413" y="3365500"/>
            <a:ext cx="2089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nineteen 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427538" y="3365500"/>
            <a:ext cx="10810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oh</a:t>
            </a:r>
          </a:p>
        </p:txBody>
      </p:sp>
      <p:sp>
        <p:nvSpPr>
          <p:cNvPr id="8" name="CaixaDeTexto 7"/>
          <p:cNvSpPr txBox="1">
            <a:spLocks noChangeArrowheads="1"/>
          </p:cNvSpPr>
          <p:nvPr/>
        </p:nvSpPr>
        <p:spPr bwMode="auto">
          <a:xfrm>
            <a:off x="971550" y="3068638"/>
            <a:ext cx="647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0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331913" y="3068638"/>
            <a:ext cx="5762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6000"/>
              <a:t>7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5148263" y="3375025"/>
            <a:ext cx="1944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seven</a:t>
            </a:r>
          </a:p>
        </p:txBody>
      </p:sp>
      <p:sp>
        <p:nvSpPr>
          <p:cNvPr id="3072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7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7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1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7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6" dur="1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D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BDE2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5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0" dur="19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CA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9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CA3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19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1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1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1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30" dur="13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13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13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tângulo 2"/>
          <p:cNvSpPr>
            <a:spLocks noChangeArrowheads="1"/>
          </p:cNvSpPr>
          <p:nvPr/>
        </p:nvSpPr>
        <p:spPr bwMode="auto">
          <a:xfrm>
            <a:off x="107950" y="1143000"/>
            <a:ext cx="8643938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/>
              <a:t>Para se perguntar as horas em inglês, temos algumas expressões:</a:t>
            </a:r>
            <a:br>
              <a:rPr lang="pt-BR" sz="3200"/>
            </a:br>
            <a:endParaRPr lang="pt-BR" sz="3200"/>
          </a:p>
          <a:p>
            <a:endParaRPr lang="pt-BR"/>
          </a:p>
          <a:p>
            <a:endParaRPr lang="pt-BR"/>
          </a:p>
          <a:p>
            <a:r>
              <a:rPr lang="pt-BR" sz="2000"/>
              <a:t>a) </a:t>
            </a:r>
            <a:r>
              <a:rPr lang="en-US" sz="2000"/>
              <a:t>What time is it? (Que horas são?)</a:t>
            </a:r>
          </a:p>
          <a:p>
            <a:r>
              <a:rPr lang="en-US" sz="2000"/>
              <a:t>          ou    </a:t>
            </a:r>
          </a:p>
          <a:p>
            <a:r>
              <a:rPr lang="en-US" sz="2000"/>
              <a:t>   What’s the time? (Que horas são?)</a:t>
            </a:r>
          </a:p>
          <a:p>
            <a:endParaRPr lang="en-US" sz="2000"/>
          </a:p>
          <a:p>
            <a:r>
              <a:rPr lang="en-US" sz="2000"/>
              <a:t>b) It’s five o’clock (São cinco horas).</a:t>
            </a:r>
          </a:p>
          <a:p>
            <a:endParaRPr lang="en-US" sz="2000"/>
          </a:p>
          <a:p>
            <a:r>
              <a:rPr lang="en-US" sz="2000"/>
              <a:t>c) It’s midday (É meio-dia).</a:t>
            </a:r>
          </a:p>
          <a:p>
            <a:endParaRPr lang="en-US" sz="2000"/>
          </a:p>
          <a:p>
            <a:r>
              <a:rPr lang="en-US" sz="2000"/>
              <a:t>d) It’s midnight (É meia-noite).</a:t>
            </a:r>
          </a:p>
        </p:txBody>
      </p:sp>
      <p:sp>
        <p:nvSpPr>
          <p:cNvPr id="31747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4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tângulo 2"/>
          <p:cNvSpPr>
            <a:spLocks noChangeArrowheads="1"/>
          </p:cNvSpPr>
          <p:nvPr/>
        </p:nvSpPr>
        <p:spPr bwMode="auto">
          <a:xfrm>
            <a:off x="107950" y="1125538"/>
            <a:ext cx="8567738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Quando dizemos as horas exatas (</a:t>
            </a:r>
            <a:r>
              <a:rPr lang="pt-BR" sz="2800" i="1" u="sng"/>
              <a:t>sem os minutos</a:t>
            </a:r>
            <a:r>
              <a:rPr lang="pt-BR" sz="2800"/>
              <a:t>), acrescentamos a expressão </a:t>
            </a:r>
            <a:r>
              <a:rPr lang="pt-BR" sz="2800" i="1"/>
              <a:t>o’clock</a:t>
            </a:r>
            <a:r>
              <a:rPr lang="pt-BR" sz="2800"/>
              <a:t>.</a:t>
            </a:r>
            <a:br>
              <a:rPr lang="pt-BR" sz="2800"/>
            </a:br>
            <a:r>
              <a:rPr lang="pt-BR" sz="2800"/>
              <a:t>Nessa expressão, </a:t>
            </a:r>
            <a:r>
              <a:rPr lang="pt-BR" sz="2800" i="1"/>
              <a:t>o’clock</a:t>
            </a:r>
            <a:r>
              <a:rPr lang="pt-BR" sz="2800"/>
              <a:t>, o </a:t>
            </a:r>
            <a:r>
              <a:rPr lang="pt-BR" sz="2800">
                <a:solidFill>
                  <a:srgbClr val="FF0000"/>
                </a:solidFill>
              </a:rPr>
              <a:t>o’</a:t>
            </a:r>
            <a:r>
              <a:rPr lang="pt-BR" sz="2800"/>
              <a:t> é contração de </a:t>
            </a:r>
            <a:r>
              <a:rPr lang="pt-BR" sz="2800">
                <a:solidFill>
                  <a:srgbClr val="FF0000"/>
                </a:solidFill>
              </a:rPr>
              <a:t>of the</a:t>
            </a:r>
            <a:r>
              <a:rPr lang="pt-BR" sz="2800"/>
              <a:t>.</a:t>
            </a:r>
          </a:p>
          <a:p>
            <a:endParaRPr lang="pt-BR" sz="2800"/>
          </a:p>
          <a:p>
            <a:r>
              <a:rPr lang="pt-BR" sz="2800"/>
              <a:t>Ex.:  It’s five </a:t>
            </a:r>
            <a:r>
              <a:rPr lang="pt-BR" sz="2800">
                <a:solidFill>
                  <a:srgbClr val="FF0000"/>
                </a:solidFill>
              </a:rPr>
              <a:t>o’</a:t>
            </a:r>
            <a:r>
              <a:rPr lang="pt-BR" sz="2800"/>
              <a:t>clock = It’s five </a:t>
            </a:r>
            <a:r>
              <a:rPr lang="pt-BR" sz="2800">
                <a:solidFill>
                  <a:srgbClr val="FF0000"/>
                </a:solidFill>
              </a:rPr>
              <a:t>of the </a:t>
            </a:r>
            <a:r>
              <a:rPr lang="pt-BR" sz="2800"/>
              <a:t>clock.</a:t>
            </a:r>
            <a:endParaRPr lang="pt-BR"/>
          </a:p>
          <a:p>
            <a:endParaRPr lang="pt-BR"/>
          </a:p>
          <a:p>
            <a:r>
              <a:rPr lang="pt-BR"/>
              <a:t/>
            </a:r>
            <a:br>
              <a:rPr lang="pt-BR"/>
            </a:br>
            <a:r>
              <a:rPr lang="pt-BR"/>
              <a:t>Quando queremos indicar que se trata de horas antes ou depois do       meio-dia, usamos as expressões </a:t>
            </a:r>
            <a:r>
              <a:rPr lang="pt-BR">
                <a:solidFill>
                  <a:srgbClr val="FF0000"/>
                </a:solidFill>
              </a:rPr>
              <a:t>ante meridiem </a:t>
            </a:r>
            <a:r>
              <a:rPr lang="pt-BR"/>
              <a:t>(antes do meio-dia) e </a:t>
            </a:r>
            <a:r>
              <a:rPr lang="pt-BR">
                <a:solidFill>
                  <a:srgbClr val="0000FF"/>
                </a:solidFill>
              </a:rPr>
              <a:t>post meridiem </a:t>
            </a:r>
            <a:r>
              <a:rPr lang="pt-BR"/>
              <a:t>(depois do meio-dia) que são abreviadas </a:t>
            </a:r>
            <a:r>
              <a:rPr lang="pt-BR">
                <a:solidFill>
                  <a:srgbClr val="FF0000"/>
                </a:solidFill>
              </a:rPr>
              <a:t>a.m</a:t>
            </a:r>
            <a:r>
              <a:rPr lang="pt-BR"/>
              <a:t>. e </a:t>
            </a:r>
            <a:r>
              <a:rPr lang="pt-BR">
                <a:solidFill>
                  <a:srgbClr val="0000FF"/>
                </a:solidFill>
              </a:rPr>
              <a:t>p.m</a:t>
            </a:r>
            <a:r>
              <a:rPr lang="pt-BR">
                <a:solidFill>
                  <a:srgbClr val="102766"/>
                </a:solidFill>
              </a:rPr>
              <a:t>.</a:t>
            </a:r>
            <a:r>
              <a:rPr lang="pt-BR"/>
              <a:t> Observe:</a:t>
            </a:r>
          </a:p>
          <a:p>
            <a:endParaRPr lang="pt-BR"/>
          </a:p>
          <a:p>
            <a:r>
              <a:rPr lang="pt-BR"/>
              <a:t>It’s seven a.m. (São sete da manhã).</a:t>
            </a:r>
            <a:br>
              <a:rPr lang="pt-BR"/>
            </a:br>
            <a:r>
              <a:rPr lang="pt-BR"/>
              <a:t>It’s five p.m. (São cinco da tarde).</a:t>
            </a:r>
          </a:p>
          <a:p>
            <a:endParaRPr lang="pt-BR">
              <a:solidFill>
                <a:srgbClr val="0000FF"/>
              </a:solidFill>
            </a:endParaRPr>
          </a:p>
        </p:txBody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80975" y="2132013"/>
            <a:ext cx="8207375" cy="37544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>
            <a:spAutoFit/>
          </a:bodyPr>
          <a:lstStyle/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07:10</a:t>
            </a:r>
            <a:r>
              <a:rPr lang="en-US" sz="2000" dirty="0"/>
              <a:t>    It's seven ten.        </a:t>
            </a:r>
            <a:r>
              <a:rPr lang="en-US" sz="2000" dirty="0">
                <a:solidFill>
                  <a:srgbClr val="0000FF"/>
                </a:solidFill>
              </a:rPr>
              <a:t>It's ten past seven.</a:t>
            </a:r>
          </a:p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07:20</a:t>
            </a:r>
            <a:r>
              <a:rPr lang="en-US" sz="2000" dirty="0"/>
              <a:t>    It's seven twenty.   </a:t>
            </a:r>
            <a:r>
              <a:rPr lang="en-US" sz="2000" dirty="0">
                <a:solidFill>
                  <a:srgbClr val="0000FF"/>
                </a:solidFill>
              </a:rPr>
              <a:t>It's twenty past seven.</a:t>
            </a:r>
          </a:p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07:30</a:t>
            </a:r>
            <a:r>
              <a:rPr lang="en-US" sz="2000" dirty="0"/>
              <a:t>    It's seven thirty.      </a:t>
            </a:r>
            <a:r>
              <a:rPr lang="en-US" sz="2000" dirty="0">
                <a:solidFill>
                  <a:srgbClr val="0000FF"/>
                </a:solidFill>
              </a:rPr>
              <a:t>It's half past seven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07:35</a:t>
            </a:r>
            <a:r>
              <a:rPr lang="en-US" sz="2000" dirty="0"/>
              <a:t>    It's seven thirty-five.     </a:t>
            </a:r>
            <a:r>
              <a:rPr lang="en-US" sz="2000" dirty="0">
                <a:solidFill>
                  <a:srgbClr val="0000FF"/>
                </a:solidFill>
              </a:rPr>
              <a:t>It's twenty-five to eight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 eaLnBrk="0" hangingPunct="0">
              <a:buClr>
                <a:srgbClr val="000000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07:45    </a:t>
            </a:r>
            <a:r>
              <a:rPr lang="en-US" sz="2000" dirty="0">
                <a:solidFill>
                  <a:srgbClr val="000000"/>
                </a:solidFill>
              </a:rPr>
              <a:t>It's seven forty-five.      </a:t>
            </a:r>
            <a:r>
              <a:rPr lang="en-US" sz="2000" dirty="0">
                <a:solidFill>
                  <a:srgbClr val="0000FF"/>
                </a:solidFill>
              </a:rPr>
              <a:t>It's a quarter to eight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 eaLnBrk="0" hangingPunct="0">
              <a:buClr>
                <a:srgbClr val="000000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07:50</a:t>
            </a:r>
            <a:r>
              <a:rPr lang="en-US" sz="2000" dirty="0"/>
              <a:t>    It's seven fifty.               </a:t>
            </a:r>
            <a:r>
              <a:rPr lang="en-US" sz="2000" dirty="0">
                <a:solidFill>
                  <a:srgbClr val="0000FF"/>
                </a:solidFill>
              </a:rPr>
              <a:t>It's ten to eight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07:05</a:t>
            </a:r>
            <a:r>
              <a:rPr lang="en-US" sz="2000" dirty="0"/>
              <a:t>    It's seven five.               </a:t>
            </a:r>
            <a:r>
              <a:rPr lang="en-US" sz="2000" dirty="0">
                <a:solidFill>
                  <a:srgbClr val="0000FF"/>
                </a:solidFill>
              </a:rPr>
              <a:t>It's five past seven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en-US" sz="2000" dirty="0">
                <a:solidFill>
                  <a:srgbClr val="FF0000"/>
                </a:solidFill>
              </a:rPr>
              <a:t>   </a:t>
            </a:r>
          </a:p>
          <a:p>
            <a:pPr marL="457200" indent="-457200" eaLnBrk="0" hangingPunct="0">
              <a:buClr>
                <a:schemeClr val="tx1"/>
              </a:buClr>
              <a:buFont typeface="+mj-lt"/>
              <a:buAutoNum type="alphaLcParenR"/>
              <a:defRPr/>
            </a:pPr>
            <a:r>
              <a:rPr lang="en-US" sz="2000" dirty="0">
                <a:solidFill>
                  <a:srgbClr val="FF0000"/>
                </a:solidFill>
              </a:rPr>
              <a:t>07:15</a:t>
            </a:r>
            <a:r>
              <a:rPr lang="en-US" sz="2000" dirty="0"/>
              <a:t>    It's seven fifteen.  </a:t>
            </a:r>
            <a:r>
              <a:rPr lang="en-US" sz="2000" dirty="0">
                <a:solidFill>
                  <a:srgbClr val="0000FF"/>
                </a:solidFill>
              </a:rPr>
              <a:t>  It's a quarter past seven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/</a:t>
            </a:r>
            <a:r>
              <a:rPr lang="en-US" sz="2000" dirty="0">
                <a:solidFill>
                  <a:srgbClr val="0000FF"/>
                </a:solidFill>
              </a:rPr>
              <a:t>It's fifteen past                  			           seven.</a:t>
            </a:r>
            <a:endParaRPr lang="en-US" sz="2000" dirty="0"/>
          </a:p>
          <a:p>
            <a:pPr eaLnBrk="0" hangingPunct="0">
              <a:defRPr/>
            </a:pPr>
            <a:r>
              <a:rPr lang="pt-BR" sz="2000" dirty="0"/>
              <a:t/>
            </a:r>
            <a:br>
              <a:rPr lang="pt-BR" sz="2000" dirty="0"/>
            </a:br>
            <a:endParaRPr lang="pt-BR" sz="2000" dirty="0"/>
          </a:p>
          <a:p>
            <a:pPr eaLnBrk="0" hangingPunct="0">
              <a:defRPr/>
            </a:pPr>
            <a:endParaRPr lang="pt-BR" dirty="0"/>
          </a:p>
        </p:txBody>
      </p:sp>
      <p:sp>
        <p:nvSpPr>
          <p:cNvPr id="33795" name="CaixaDeTexto 2"/>
          <p:cNvSpPr txBox="1">
            <a:spLocks noChangeArrowheads="1"/>
          </p:cNvSpPr>
          <p:nvPr/>
        </p:nvSpPr>
        <p:spPr bwMode="auto">
          <a:xfrm>
            <a:off x="1503363" y="17033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sp>
        <p:nvSpPr>
          <p:cNvPr id="33796" name="CaixaDeTexto 3"/>
          <p:cNvSpPr txBox="1">
            <a:spLocks noChangeArrowheads="1"/>
          </p:cNvSpPr>
          <p:nvPr/>
        </p:nvSpPr>
        <p:spPr bwMode="auto">
          <a:xfrm>
            <a:off x="107950" y="1125538"/>
            <a:ext cx="7632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/>
              <a:t>Quando precisamos dizer as horas, temos duas formas: a americana e a britânica.</a:t>
            </a:r>
          </a:p>
        </p:txBody>
      </p:sp>
      <p:sp>
        <p:nvSpPr>
          <p:cNvPr id="33797" name="CaixaDeTexto 1"/>
          <p:cNvSpPr txBox="1">
            <a:spLocks noChangeArrowheads="1"/>
          </p:cNvSpPr>
          <p:nvPr/>
        </p:nvSpPr>
        <p:spPr bwMode="auto">
          <a:xfrm>
            <a:off x="1620838" y="1889125"/>
            <a:ext cx="5545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Americana            </a:t>
            </a:r>
            <a:r>
              <a:rPr lang="pt-BR" sz="2000" b="1">
                <a:solidFill>
                  <a:srgbClr val="0000FF"/>
                </a:solidFill>
              </a:rPr>
              <a:t>Britânica</a:t>
            </a:r>
            <a:endParaRPr lang="pt-BR" sz="2000">
              <a:solidFill>
                <a:srgbClr val="0000FF"/>
              </a:solidFill>
            </a:endParaRPr>
          </a:p>
        </p:txBody>
      </p:sp>
      <p:sp>
        <p:nvSpPr>
          <p:cNvPr id="3379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4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  <p:sp>
        <p:nvSpPr>
          <p:cNvPr id="16387" name="CaixaDeTexto 4"/>
          <p:cNvSpPr txBox="1">
            <a:spLocks noChangeArrowheads="1"/>
          </p:cNvSpPr>
          <p:nvPr/>
        </p:nvSpPr>
        <p:spPr bwMode="auto">
          <a:xfrm>
            <a:off x="1116013" y="1233488"/>
            <a:ext cx="65516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Apesar de não ser o assunto mais importante da língua inglesa, é aconselhável ter um vocabulário bom  que não te impeça de dizer algo como: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138238" y="3230563"/>
            <a:ext cx="4946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/>
              <a:t>“Neymar da Silva Santos Júnior is twenty years old (born 5 February 1992), commonly known simply as Neymar or Neymar Júnior, is a Brazilian footballer who plays in the Brasileirão Série A for Santos and the Brazilian national football team. He has scored more than 100 goals.”</a:t>
            </a:r>
          </a:p>
          <a:p>
            <a:endParaRPr lang="pt-BR" sz="2200">
              <a:solidFill>
                <a:srgbClr val="00B050"/>
              </a:solidFill>
            </a:endParaRPr>
          </a:p>
        </p:txBody>
      </p:sp>
      <p:sp>
        <p:nvSpPr>
          <p:cNvPr id="16389" name="CaixaDeTexto 6"/>
          <p:cNvSpPr txBox="1">
            <a:spLocks noChangeArrowheads="1"/>
          </p:cNvSpPr>
          <p:nvPr/>
        </p:nvSpPr>
        <p:spPr bwMode="auto">
          <a:xfrm rot="-5400000">
            <a:off x="7482681" y="4267994"/>
            <a:ext cx="22320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/>
              <a:t>Imagem:Christopher Johnson/ </a:t>
            </a:r>
            <a:r>
              <a:rPr lang="en-US" sz="1000">
                <a:solidFill>
                  <a:srgbClr val="000000"/>
                </a:solidFill>
              </a:rPr>
              <a:t>Creative Commons Attribution-Share Alike 2.0 Generic</a:t>
            </a:r>
          </a:p>
        </p:txBody>
      </p:sp>
      <p:pic>
        <p:nvPicPr>
          <p:cNvPr id="16390" name="Picture 2" descr="File:Neymar Junior the Future of Braz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3788" y="3429000"/>
            <a:ext cx="221456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 explicativo em elipse 9"/>
          <p:cNvSpPr/>
          <p:nvPr/>
        </p:nvSpPr>
        <p:spPr>
          <a:xfrm>
            <a:off x="7409095" y="2492896"/>
            <a:ext cx="1504985" cy="1026110"/>
          </a:xfrm>
          <a:prstGeom prst="wedgeEllipseCallout">
            <a:avLst>
              <a:gd name="adj1" fmla="val -20833"/>
              <a:gd name="adj2" fmla="val 86016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formal Roman" pitchFamily="66" charset="0"/>
              </a:rPr>
              <a:t>Who    </a:t>
            </a:r>
            <a:r>
              <a:rPr lang="pt-B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nformal Roman" pitchFamily="66" charset="0"/>
              </a:rPr>
              <a:t> am I ?</a:t>
            </a:r>
            <a:endParaRPr lang="pt-BR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nformal Roman" pitchFamily="66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179512" y="1052736"/>
            <a:ext cx="500066" cy="504753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6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lgerian" pitchFamily="82" charset="0"/>
              </a:rPr>
              <a:t>NUMBERS</a:t>
            </a:r>
            <a:endParaRPr lang="pt-BR" sz="4600" dirty="0">
              <a:latin typeface="Algerian" pitchFamily="8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1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200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tângulo 2"/>
          <p:cNvSpPr>
            <a:spLocks noChangeArrowheads="1"/>
          </p:cNvSpPr>
          <p:nvPr/>
        </p:nvSpPr>
        <p:spPr bwMode="auto">
          <a:xfrm>
            <a:off x="107950" y="1125538"/>
            <a:ext cx="8501063" cy="563086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/>
              <a:t>Emprega-se </a:t>
            </a:r>
            <a:r>
              <a:rPr lang="pt-BR" sz="2400" dirty="0"/>
              <a:t>o uso de algumas preposições quando vamos falar de </a:t>
            </a:r>
            <a:r>
              <a:rPr lang="pt-BR" sz="2400" dirty="0"/>
              <a:t>datas.</a:t>
            </a:r>
            <a:r>
              <a:rPr lang="pt-BR" sz="2400" dirty="0"/>
              <a:t/>
            </a:r>
            <a:br>
              <a:rPr lang="pt-BR" sz="2400" dirty="0"/>
            </a:br>
            <a:endParaRPr lang="pt-BR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/>
              <a:t> </a:t>
            </a:r>
            <a:r>
              <a:rPr lang="pt-BR" sz="2400" dirty="0"/>
              <a:t>Para </a:t>
            </a:r>
            <a:r>
              <a:rPr lang="pt-BR" sz="2400" dirty="0">
                <a:solidFill>
                  <a:srgbClr val="FF0000"/>
                </a:solidFill>
              </a:rPr>
              <a:t>datas </a:t>
            </a:r>
            <a:r>
              <a:rPr lang="pt-BR" sz="2400" dirty="0">
                <a:solidFill>
                  <a:srgbClr val="FF0000"/>
                </a:solidFill>
              </a:rPr>
              <a:t>completas </a:t>
            </a:r>
            <a:r>
              <a:rPr lang="pt-BR" sz="2400" dirty="0"/>
              <a:t>(</a:t>
            </a:r>
            <a:r>
              <a:rPr lang="pt-BR" sz="2400" dirty="0">
                <a:solidFill>
                  <a:srgbClr val="FF0000"/>
                </a:solidFill>
              </a:rPr>
              <a:t>dia</a:t>
            </a:r>
            <a:r>
              <a:rPr lang="pt-BR" sz="2400" dirty="0">
                <a:solidFill>
                  <a:srgbClr val="FF0000"/>
                </a:solidFill>
              </a:rPr>
              <a:t>, mês e ano</a:t>
            </a:r>
            <a:r>
              <a:rPr lang="pt-BR" sz="2400" dirty="0"/>
              <a:t>), usa-se a preposição </a:t>
            </a:r>
            <a:r>
              <a:rPr lang="pt-BR" sz="2400" dirty="0">
                <a:solidFill>
                  <a:srgbClr val="FF0000"/>
                </a:solidFill>
              </a:rPr>
              <a:t>on.</a:t>
            </a:r>
            <a:endParaRPr lang="pt-BR" sz="2400" dirty="0"/>
          </a:p>
          <a:p>
            <a:pPr>
              <a:defRPr/>
            </a:pPr>
            <a:r>
              <a:rPr lang="pt-BR" sz="2400" dirty="0"/>
              <a:t>  </a:t>
            </a:r>
          </a:p>
          <a:p>
            <a:pPr>
              <a:defRPr/>
            </a:pPr>
            <a:r>
              <a:rPr lang="pt-BR" sz="2400" dirty="0"/>
              <a:t>                  Ex</a:t>
            </a:r>
            <a:r>
              <a:rPr lang="pt-BR" sz="2400" dirty="0"/>
              <a:t>.: </a:t>
            </a:r>
            <a:r>
              <a:rPr lang="pt-BR" sz="2400" dirty="0">
                <a:solidFill>
                  <a:srgbClr val="FF0000"/>
                </a:solidFill>
              </a:rPr>
              <a:t>O</a:t>
            </a:r>
            <a:r>
              <a:rPr lang="pt-BR" sz="2400" dirty="0">
                <a:solidFill>
                  <a:srgbClr val="FF0000"/>
                </a:solidFill>
              </a:rPr>
              <a:t>n</a:t>
            </a:r>
            <a:r>
              <a:rPr lang="pt-BR" sz="2400" dirty="0"/>
              <a:t> </a:t>
            </a:r>
            <a:r>
              <a:rPr lang="pt-BR" sz="2400" dirty="0"/>
              <a:t>27 December 1970.</a:t>
            </a:r>
            <a:br>
              <a:rPr lang="pt-BR" sz="2400" dirty="0"/>
            </a:br>
            <a:endParaRPr lang="pt-BR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/>
              <a:t> </a:t>
            </a:r>
            <a:r>
              <a:rPr lang="pt-BR" sz="2400" dirty="0"/>
              <a:t>Somente o </a:t>
            </a:r>
            <a:r>
              <a:rPr lang="pt-BR" sz="2400" dirty="0">
                <a:solidFill>
                  <a:srgbClr val="0000FF"/>
                </a:solidFill>
              </a:rPr>
              <a:t>ano</a:t>
            </a:r>
            <a:r>
              <a:rPr lang="pt-BR" sz="2400" dirty="0"/>
              <a:t>, usa-se a preposição </a:t>
            </a:r>
            <a:r>
              <a:rPr lang="pt-BR" sz="2400" dirty="0">
                <a:solidFill>
                  <a:srgbClr val="0000FF"/>
                </a:solidFill>
              </a:rPr>
              <a:t>in</a:t>
            </a:r>
            <a:r>
              <a:rPr lang="pt-BR" sz="2400" dirty="0"/>
              <a:t>. </a:t>
            </a:r>
            <a:endParaRPr lang="pt-BR" sz="2400" dirty="0"/>
          </a:p>
          <a:p>
            <a:pPr>
              <a:buFontTx/>
              <a:buChar char="-"/>
              <a:defRPr/>
            </a:pPr>
            <a:endParaRPr lang="pt-BR" sz="2400" dirty="0"/>
          </a:p>
          <a:p>
            <a:pPr>
              <a:defRPr/>
            </a:pPr>
            <a:r>
              <a:rPr lang="pt-BR" sz="2400" dirty="0"/>
              <a:t>                  Ex</a:t>
            </a:r>
            <a:r>
              <a:rPr lang="pt-BR" sz="2400" dirty="0"/>
              <a:t>.: </a:t>
            </a:r>
            <a:r>
              <a:rPr lang="pt-BR" sz="2400" dirty="0">
                <a:solidFill>
                  <a:srgbClr val="0000FF"/>
                </a:solidFill>
              </a:rPr>
              <a:t>I</a:t>
            </a:r>
            <a:r>
              <a:rPr lang="pt-BR" sz="2400" dirty="0">
                <a:solidFill>
                  <a:srgbClr val="0000FF"/>
                </a:solidFill>
              </a:rPr>
              <a:t>n</a:t>
            </a:r>
            <a:r>
              <a:rPr lang="pt-BR" sz="2400" dirty="0"/>
              <a:t> </a:t>
            </a:r>
            <a:r>
              <a:rPr lang="pt-BR" sz="2400" dirty="0"/>
              <a:t>1970.</a:t>
            </a:r>
            <a:br>
              <a:rPr lang="pt-BR" sz="2400" dirty="0"/>
            </a:br>
            <a:endParaRPr lang="pt-BR" sz="2400" dirty="0"/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pt-BR" sz="2400" dirty="0"/>
              <a:t> </a:t>
            </a:r>
            <a:r>
              <a:rPr lang="pt-BR" sz="2400" dirty="0"/>
              <a:t>Somente o </a:t>
            </a:r>
            <a:r>
              <a:rPr lang="pt-BR" sz="2400" dirty="0">
                <a:solidFill>
                  <a:srgbClr val="00B050"/>
                </a:solidFill>
              </a:rPr>
              <a:t>dia da s</a:t>
            </a:r>
            <a:r>
              <a:rPr lang="pt-BR" sz="2400" dirty="0">
                <a:solidFill>
                  <a:srgbClr val="00B050"/>
                </a:solidFill>
              </a:rPr>
              <a:t>emana,</a:t>
            </a:r>
            <a:r>
              <a:rPr lang="pt-BR" sz="2400" dirty="0"/>
              <a:t> </a:t>
            </a:r>
            <a:r>
              <a:rPr lang="pt-BR" sz="2400" dirty="0"/>
              <a:t>usa-se a preposição </a:t>
            </a:r>
            <a:r>
              <a:rPr lang="pt-BR" sz="2400" dirty="0">
                <a:solidFill>
                  <a:srgbClr val="00B050"/>
                </a:solidFill>
              </a:rPr>
              <a:t>on</a:t>
            </a:r>
            <a:r>
              <a:rPr lang="pt-BR" sz="2400" dirty="0"/>
              <a:t>.                                                      </a:t>
            </a:r>
          </a:p>
          <a:p>
            <a:pPr>
              <a:defRPr/>
            </a:pPr>
            <a:r>
              <a:rPr lang="pt-BR" sz="2400" dirty="0"/>
              <a:t>                  </a:t>
            </a:r>
          </a:p>
          <a:p>
            <a:pPr>
              <a:defRPr/>
            </a:pPr>
            <a:r>
              <a:rPr lang="pt-BR" sz="2400" dirty="0"/>
              <a:t> </a:t>
            </a:r>
            <a:r>
              <a:rPr lang="pt-BR" sz="2400" dirty="0"/>
              <a:t>                 Ex</a:t>
            </a:r>
            <a:r>
              <a:rPr lang="pt-BR" sz="2400" dirty="0"/>
              <a:t>.: 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00B050"/>
                </a:solidFill>
              </a:rPr>
              <a:t>On</a:t>
            </a:r>
            <a:r>
              <a:rPr lang="pt-BR" sz="2400" dirty="0"/>
              <a:t> </a:t>
            </a:r>
            <a:r>
              <a:rPr lang="pt-BR" sz="2400" dirty="0"/>
              <a:t>a Sunday.</a:t>
            </a:r>
          </a:p>
        </p:txBody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m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81300"/>
            <a:ext cx="3241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CaixaDeTexto 8"/>
          <p:cNvSpPr txBox="1">
            <a:spLocks noChangeArrowheads="1"/>
          </p:cNvSpPr>
          <p:nvPr/>
        </p:nvSpPr>
        <p:spPr bwMode="auto">
          <a:xfrm>
            <a:off x="128588" y="5127625"/>
            <a:ext cx="3363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Wyatt915/</a:t>
            </a:r>
            <a:r>
              <a:rPr lang="pt-BR" sz="1000">
                <a:solidFill>
                  <a:srgbClr val="000000"/>
                </a:solidFill>
              </a:rPr>
              <a:t>public domain</a:t>
            </a:r>
            <a:endParaRPr lang="pt-BR" sz="1000"/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20" y="1280815"/>
            <a:ext cx="4714875" cy="708025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dirty="0"/>
              <a:t>What time is it?</a:t>
            </a:r>
          </a:p>
        </p:txBody>
      </p:sp>
      <p:pic>
        <p:nvPicPr>
          <p:cNvPr id="13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635375" y="2492375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5003800" y="3933825"/>
            <a:ext cx="9096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5386388" y="2706688"/>
            <a:ext cx="8016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7185025" y="3802063"/>
            <a:ext cx="6937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910388" y="2636838"/>
            <a:ext cx="6937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3995936" y="3337241"/>
            <a:ext cx="4176464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two o’clock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32" name="Picture 8" descr="C:\Users\charles wesley\AppData\Local\Microsoft\Windows\Temporary Internet Files\Content.IE5\DP0T6J05\MC900432674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85025" y="494982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"/>
                            </p:stCondLst>
                            <p:childTnLst>
                              <p:par>
                                <p:cTn id="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00"/>
                            </p:stCondLst>
                            <p:childTnLst>
                              <p:par>
                                <p:cTn id="5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3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400"/>
                            </p:stCondLst>
                            <p:childTnLst>
                              <p:par>
                                <p:cTn id="6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51520" y="1268760"/>
            <a:ext cx="4714875" cy="708025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dirty="0"/>
              <a:t>What time is it?</a:t>
            </a:r>
          </a:p>
        </p:txBody>
      </p:sp>
      <p:pic>
        <p:nvPicPr>
          <p:cNvPr id="9" name="Picture 8" descr="C:\Users\charles wesley\AppData\Local\Microsoft\Windows\Temporary Internet Files\Content.IE5\DP0T6J05\MC900432674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5025" y="4949825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3635375" y="2492375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5003800" y="3933825"/>
            <a:ext cx="90963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5386388" y="2706688"/>
            <a:ext cx="801687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7185025" y="3802063"/>
            <a:ext cx="693738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C:\Users\charles wesley\AppData\Local\Microsoft\Windows\Temporary Internet Files\Content.IE5\KZBEAUDS\MM900178313[1]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grayscl/>
            <a:biLevel thresh="50000"/>
          </a:blip>
          <a:srcRect/>
          <a:stretch>
            <a:fillRect/>
          </a:stretch>
        </p:blipFill>
        <p:spPr bwMode="auto">
          <a:xfrm>
            <a:off x="6910388" y="2636838"/>
            <a:ext cx="693737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3995935" y="3337241"/>
            <a:ext cx="4583487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pt-BR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it’s six thirty-five</a:t>
            </a:r>
            <a:endParaRPr lang="pt-BR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687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  <p:pic>
        <p:nvPicPr>
          <p:cNvPr id="36875" name="Imagem 1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781300"/>
            <a:ext cx="3241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CaixaDeTexto 17"/>
          <p:cNvSpPr txBox="1">
            <a:spLocks noChangeArrowheads="1"/>
          </p:cNvSpPr>
          <p:nvPr/>
        </p:nvSpPr>
        <p:spPr bwMode="auto">
          <a:xfrm>
            <a:off x="128588" y="5127625"/>
            <a:ext cx="3363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Wyatt915/</a:t>
            </a:r>
            <a:r>
              <a:rPr lang="pt-BR" sz="1000">
                <a:solidFill>
                  <a:srgbClr val="000000"/>
                </a:solidFill>
              </a:rPr>
              <a:t>public domain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3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00"/>
                            </p:stCondLst>
                            <p:childTnLst>
                              <p:par>
                                <p:cTn id="3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900"/>
                            </p:stCondLst>
                            <p:childTnLst>
                              <p:par>
                                <p:cTn id="5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2767013"/>
            <a:ext cx="38163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  <a:defRPr/>
            </a:pPr>
            <a:r>
              <a:rPr lang="pt-BR" sz="2800" dirty="0" err="1"/>
              <a:t>It’s</a:t>
            </a:r>
            <a:r>
              <a:rPr lang="pt-BR" sz="2800" dirty="0"/>
              <a:t> </a:t>
            </a:r>
            <a:r>
              <a:rPr lang="pt-BR" sz="2800" dirty="0" err="1"/>
              <a:t>midday</a:t>
            </a:r>
            <a:r>
              <a:rPr lang="pt-BR" sz="2800" dirty="0"/>
              <a:t>.</a:t>
            </a:r>
          </a:p>
          <a:p>
            <a:pPr marL="342900" indent="-342900">
              <a:defRPr/>
            </a:pPr>
            <a:endParaRPr lang="pt-BR" sz="2800" dirty="0"/>
          </a:p>
          <a:p>
            <a:pPr marL="457200" indent="-457200">
              <a:buFont typeface="Wingdings" pitchFamily="2" charset="2"/>
              <a:buChar char="ü"/>
              <a:defRPr/>
            </a:pPr>
            <a:r>
              <a:rPr lang="pt-BR" sz="2800" dirty="0" err="1"/>
              <a:t>It´s</a:t>
            </a:r>
            <a:r>
              <a:rPr lang="pt-BR" sz="2800" dirty="0"/>
              <a:t> </a:t>
            </a:r>
            <a:r>
              <a:rPr lang="pt-BR" sz="2800" dirty="0" err="1"/>
              <a:t>midnight</a:t>
            </a:r>
            <a:r>
              <a:rPr lang="pt-BR" sz="2800" dirty="0"/>
              <a:t>.</a:t>
            </a:r>
          </a:p>
          <a:p>
            <a:pPr marL="342900" indent="-342900">
              <a:defRPr/>
            </a:pPr>
            <a:endParaRPr lang="pt-BR" sz="2800" dirty="0"/>
          </a:p>
          <a:p>
            <a:pPr marL="342900" indent="-342900">
              <a:buFont typeface="Wingdings" pitchFamily="2" charset="2"/>
              <a:buChar char="ü"/>
              <a:defRPr/>
            </a:pPr>
            <a:r>
              <a:rPr lang="pt-BR" sz="2800" dirty="0"/>
              <a:t> </a:t>
            </a:r>
            <a:r>
              <a:rPr lang="pt-BR" sz="2800" dirty="0" err="1"/>
              <a:t>It´s</a:t>
            </a:r>
            <a:r>
              <a:rPr lang="pt-BR" sz="2800" dirty="0"/>
              <a:t> </a:t>
            </a:r>
            <a:r>
              <a:rPr lang="pt-BR" sz="2800" dirty="0" err="1"/>
              <a:t>twelve</a:t>
            </a:r>
            <a:r>
              <a:rPr lang="pt-BR" sz="2800" dirty="0"/>
              <a:t> </a:t>
            </a:r>
            <a:r>
              <a:rPr lang="pt-BR" sz="2800" dirty="0"/>
              <a:t>o’ </a:t>
            </a:r>
            <a:r>
              <a:rPr lang="pt-BR" sz="2800" dirty="0" err="1"/>
              <a:t>clock</a:t>
            </a:r>
            <a:r>
              <a:rPr lang="pt-BR" sz="2800" dirty="0"/>
              <a:t>.</a:t>
            </a:r>
          </a:p>
          <a:p>
            <a:pPr marL="342900" indent="-342900">
              <a:defRPr/>
            </a:pPr>
            <a:endParaRPr lang="pt-BR" sz="2800" dirty="0"/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251520" y="1268760"/>
            <a:ext cx="4714875" cy="708025"/>
          </a:xfrm>
          <a:prstGeom prst="rect">
            <a:avLst/>
          </a:prstGeom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bliqueBottomRight"/>
            <a:lightRig rig="threePt" dir="t"/>
          </a:scene3d>
          <a:sp3d>
            <a:bevelT w="114300" prst="artDeco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4000" dirty="0"/>
              <a:t>What time is it?</a:t>
            </a:r>
          </a:p>
        </p:txBody>
      </p:sp>
      <p:pic>
        <p:nvPicPr>
          <p:cNvPr id="6" name="Picture 8" descr="C:\Users\charles wesley\AppData\Local\Microsoft\Windows\Temporary Internet Files\Content.IE5\DP0T6J05\MC900432674[1]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1863" y="5491163"/>
            <a:ext cx="1393825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  <p:pic>
        <p:nvPicPr>
          <p:cNvPr id="37894" name="Imagem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81300"/>
            <a:ext cx="32416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CaixaDeTexto 9"/>
          <p:cNvSpPr txBox="1">
            <a:spLocks noChangeArrowheads="1"/>
          </p:cNvSpPr>
          <p:nvPr/>
        </p:nvSpPr>
        <p:spPr bwMode="auto">
          <a:xfrm>
            <a:off x="128588" y="5127625"/>
            <a:ext cx="33639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/>
              <a:t>Wyatt915/</a:t>
            </a:r>
            <a:r>
              <a:rPr lang="pt-BR" sz="1000">
                <a:solidFill>
                  <a:srgbClr val="000000"/>
                </a:solidFill>
              </a:rPr>
              <a:t>public domain</a:t>
            </a:r>
            <a:endParaRPr lang="pt-BR" sz="1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aixaDeTexto 2"/>
          <p:cNvSpPr txBox="1">
            <a:spLocks noChangeArrowheads="1"/>
          </p:cNvSpPr>
          <p:nvPr/>
        </p:nvSpPr>
        <p:spPr bwMode="auto">
          <a:xfrm>
            <a:off x="107950" y="1125538"/>
            <a:ext cx="7143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PENSE RÁPIDO</a:t>
            </a:r>
          </a:p>
        </p:txBody>
      </p:sp>
      <p:sp>
        <p:nvSpPr>
          <p:cNvPr id="38915" name="CaixaDeTexto 3"/>
          <p:cNvSpPr txBox="1">
            <a:spLocks noChangeArrowheads="1"/>
          </p:cNvSpPr>
          <p:nvPr/>
        </p:nvSpPr>
        <p:spPr bwMode="auto">
          <a:xfrm>
            <a:off x="138113" y="2349500"/>
            <a:ext cx="406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twelve</a:t>
            </a:r>
            <a:r>
              <a:rPr lang="pt-BR" sz="3600"/>
              <a:t>  plus  </a:t>
            </a:r>
            <a:r>
              <a:rPr lang="pt-BR" sz="3600">
                <a:solidFill>
                  <a:schemeClr val="tx2"/>
                </a:solidFill>
              </a:rPr>
              <a:t>five</a:t>
            </a:r>
            <a:r>
              <a:rPr lang="pt-BR" sz="3600"/>
              <a:t> =</a:t>
            </a:r>
          </a:p>
        </p:txBody>
      </p:sp>
      <p:sp>
        <p:nvSpPr>
          <p:cNvPr id="27653" name="CaixaDeTexto 4"/>
          <p:cNvSpPr txBox="1">
            <a:spLocks noChangeArrowheads="1"/>
          </p:cNvSpPr>
          <p:nvPr/>
        </p:nvSpPr>
        <p:spPr bwMode="auto">
          <a:xfrm>
            <a:off x="138113" y="3135313"/>
            <a:ext cx="6143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C000"/>
                </a:solidFill>
              </a:rPr>
              <a:t>fourty</a:t>
            </a:r>
            <a:r>
              <a:rPr lang="pt-BR" sz="2800"/>
              <a:t> </a:t>
            </a:r>
            <a:r>
              <a:rPr lang="pt-BR" sz="3600">
                <a:solidFill>
                  <a:srgbClr val="00B0F0"/>
                </a:solidFill>
              </a:rPr>
              <a:t>minus</a:t>
            </a:r>
            <a:r>
              <a:rPr lang="pt-BR" sz="3600"/>
              <a:t> </a:t>
            </a:r>
            <a:r>
              <a:rPr lang="pt-BR" sz="3600">
                <a:solidFill>
                  <a:srgbClr val="FF0000"/>
                </a:solidFill>
              </a:rPr>
              <a:t>eleven</a:t>
            </a:r>
            <a:r>
              <a:rPr lang="pt-BR" sz="3600"/>
              <a:t> =</a:t>
            </a:r>
          </a:p>
        </p:txBody>
      </p:sp>
      <p:sp>
        <p:nvSpPr>
          <p:cNvPr id="27654" name="CaixaDeTexto 7"/>
          <p:cNvSpPr txBox="1">
            <a:spLocks noChangeArrowheads="1"/>
          </p:cNvSpPr>
          <p:nvPr/>
        </p:nvSpPr>
        <p:spPr bwMode="auto">
          <a:xfrm>
            <a:off x="138113" y="3930650"/>
            <a:ext cx="52974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Seventeen </a:t>
            </a:r>
            <a:r>
              <a:rPr lang="pt-BR" sz="3600">
                <a:solidFill>
                  <a:srgbClr val="FF0000"/>
                </a:solidFill>
              </a:rPr>
              <a:t>plus</a:t>
            </a:r>
            <a:r>
              <a:rPr lang="pt-BR" sz="3600"/>
              <a:t> </a:t>
            </a:r>
            <a:r>
              <a:rPr lang="pt-BR" sz="3600">
                <a:solidFill>
                  <a:srgbClr val="00B050"/>
                </a:solidFill>
              </a:rPr>
              <a:t>seven</a:t>
            </a:r>
            <a:r>
              <a:rPr lang="pt-BR" sz="3600"/>
              <a:t> = 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284663" y="2349500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3" name="CaixaDeTexto 12"/>
          <p:cNvSpPr txBox="1">
            <a:spLocks noChangeArrowheads="1"/>
          </p:cNvSpPr>
          <p:nvPr/>
        </p:nvSpPr>
        <p:spPr bwMode="auto">
          <a:xfrm>
            <a:off x="4716463" y="3138488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5" name="CaixaDeTexto 14"/>
          <p:cNvSpPr txBox="1">
            <a:spLocks noChangeArrowheads="1"/>
          </p:cNvSpPr>
          <p:nvPr/>
        </p:nvSpPr>
        <p:spPr bwMode="auto">
          <a:xfrm>
            <a:off x="5148263" y="3935413"/>
            <a:ext cx="2879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38921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4" grpId="0"/>
      <p:bldP spid="3" grpId="0"/>
      <p:bldP spid="13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tângulo 2"/>
          <p:cNvSpPr>
            <a:spLocks noChangeArrowheads="1"/>
          </p:cNvSpPr>
          <p:nvPr/>
        </p:nvSpPr>
        <p:spPr bwMode="auto">
          <a:xfrm>
            <a:off x="174625" y="2143125"/>
            <a:ext cx="8429625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4000" b="1">
                <a:solidFill>
                  <a:srgbClr val="FF0000"/>
                </a:solidFill>
              </a:rPr>
              <a:t>Evening ou Night?</a:t>
            </a:r>
            <a:r>
              <a:rPr lang="pt-BR" sz="4000">
                <a:solidFill>
                  <a:srgbClr val="FF0000"/>
                </a:solidFill>
              </a:rPr>
              <a:t> </a:t>
            </a:r>
            <a:r>
              <a:rPr lang="pt-BR">
                <a:solidFill>
                  <a:srgbClr val="FF0000"/>
                </a:solidFill>
              </a:rPr>
              <a:t/>
            </a:r>
            <a:br>
              <a:rPr lang="pt-BR">
                <a:solidFill>
                  <a:srgbClr val="FF0000"/>
                </a:solidFill>
              </a:rPr>
            </a:br>
            <a:endParaRPr lang="pt-BR">
              <a:solidFill>
                <a:srgbClr val="FF0000"/>
              </a:solidFill>
            </a:endParaRPr>
          </a:p>
          <a:p>
            <a:endParaRPr lang="pt-BR"/>
          </a:p>
          <a:p>
            <a:r>
              <a:rPr lang="pt-BR" sz="2400" i="1"/>
              <a:t>Em Inglês, a noite se divide em </a:t>
            </a:r>
            <a:r>
              <a:rPr lang="pt-BR" sz="2400" b="1" i="1"/>
              <a:t>Evening</a:t>
            </a:r>
            <a:r>
              <a:rPr lang="pt-BR" sz="2400" i="1"/>
              <a:t> e </a:t>
            </a:r>
            <a:r>
              <a:rPr lang="pt-BR" sz="2400" b="1" i="1"/>
              <a:t>Night</a:t>
            </a:r>
            <a:r>
              <a:rPr lang="pt-BR" sz="2400" i="1"/>
              <a:t>. Evening começa por volta das 17h e Night inicia por volta das 20h. Importante destacar que quando chegamos a um lugar à noite, não importando o horário, iremos sempre cumprimentar as pessoas com GOOD EVENING e não com Good Night. Então, ao nos despedirmos, iremos dizer GOOD NIGHT.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07504" y="1052736"/>
            <a:ext cx="664373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CURIOSIDADE</a:t>
            </a:r>
          </a:p>
        </p:txBody>
      </p:sp>
      <p:sp>
        <p:nvSpPr>
          <p:cNvPr id="3994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tângulo 2"/>
          <p:cNvSpPr>
            <a:spLocks noChangeArrowheads="1"/>
          </p:cNvSpPr>
          <p:nvPr/>
        </p:nvSpPr>
        <p:spPr bwMode="auto">
          <a:xfrm>
            <a:off x="179388" y="1168400"/>
            <a:ext cx="496887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000">
                <a:latin typeface="Bookman Old Style" pitchFamily="18" charset="0"/>
              </a:rPr>
              <a:t>Cada aluno pegará uma folha de caderno e fará uma cartela de bingo com 16 espaços ou o professor levará a cartela pronta para a classe. O professor orientará que cada aluno escolha aleatoriamente os números (previamente limitados por ele) que serão preenchidos nas cartelas de modo que fiquem cartelas diferentes umas das outras. Por fim, o professor trabalhará com a habilidade de </a:t>
            </a:r>
            <a:r>
              <a:rPr lang="pt-BR" sz="2000" b="1" u="sng">
                <a:latin typeface="Bookman Old Style" pitchFamily="18" charset="0"/>
              </a:rPr>
              <a:t>listening,</a:t>
            </a:r>
            <a:r>
              <a:rPr lang="pt-BR" sz="2000">
                <a:latin typeface="Bookman Old Style" pitchFamily="18" charset="0"/>
              </a:rPr>
              <a:t> falando os números em inglês para que os alunos marquem na cartela. </a:t>
            </a:r>
          </a:p>
          <a:p>
            <a:endParaRPr lang="pt-BR" sz="2000"/>
          </a:p>
        </p:txBody>
      </p:sp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449735" y="1268760"/>
            <a:ext cx="3442745" cy="50167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002">
            <a:schemeClr val="lt1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perspectiveFront" fov="2700000">
                <a:rot lat="0" lon="0" rev="420000"/>
              </a:camera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8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GAME</a:t>
            </a:r>
          </a:p>
          <a:p>
            <a:pPr algn="ctr">
              <a:defRPr/>
            </a:pPr>
            <a:endParaRPr lang="pt-B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pt-B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pt-BR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965" name="CaixaDeTexto 9"/>
          <p:cNvSpPr txBox="1">
            <a:spLocks noChangeArrowheads="1"/>
          </p:cNvSpPr>
          <p:nvPr/>
        </p:nvSpPr>
        <p:spPr bwMode="auto">
          <a:xfrm>
            <a:off x="5364163" y="6237288"/>
            <a:ext cx="3779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t"/>
            <a:r>
              <a:rPr lang="pt-BR" sz="1000"/>
              <a:t>Imagem:Abbey Hendrickson/</a:t>
            </a:r>
            <a:r>
              <a:rPr lang="en-US" sz="1000">
                <a:solidFill>
                  <a:srgbClr val="000000"/>
                </a:solidFill>
              </a:rPr>
              <a:t>Creative Commons Attribution-Share Alike 2.0 Generic</a:t>
            </a:r>
            <a:endParaRPr lang="pt-BR" sz="1000"/>
          </a:p>
        </p:txBody>
      </p:sp>
      <p:pic>
        <p:nvPicPr>
          <p:cNvPr id="40966" name="Picture 2" descr="File:Bingo card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838" y="2636838"/>
            <a:ext cx="2211387" cy="343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3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2"/>
          <p:cNvSpPr txBox="1">
            <a:spLocks noChangeArrowheads="1"/>
          </p:cNvSpPr>
          <p:nvPr/>
        </p:nvSpPr>
        <p:spPr bwMode="auto">
          <a:xfrm>
            <a:off x="107950" y="1076325"/>
            <a:ext cx="7143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600"/>
              <a:t>Sugestão de atividade </a:t>
            </a:r>
          </a:p>
          <a:p>
            <a:r>
              <a:rPr lang="pt-BR" sz="3600"/>
              <a:t>(Inglês e Matemática)</a:t>
            </a:r>
          </a:p>
        </p:txBody>
      </p:sp>
      <p:sp>
        <p:nvSpPr>
          <p:cNvPr id="41987" name="CaixaDeTexto 3"/>
          <p:cNvSpPr txBox="1">
            <a:spLocks noChangeArrowheads="1"/>
          </p:cNvSpPr>
          <p:nvPr/>
        </p:nvSpPr>
        <p:spPr bwMode="auto">
          <a:xfrm>
            <a:off x="107950" y="2924175"/>
            <a:ext cx="7858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/>
              <a:t>O professor cria fichas coloridas de situações e desafios matemáticos para o aluno resolver respondendo em inglês.</a:t>
            </a:r>
          </a:p>
        </p:txBody>
      </p:sp>
      <p:sp>
        <p:nvSpPr>
          <p:cNvPr id="41988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2"/>
          <p:cNvSpPr txBox="1">
            <a:spLocks noChangeArrowheads="1"/>
          </p:cNvSpPr>
          <p:nvPr/>
        </p:nvSpPr>
        <p:spPr bwMode="auto">
          <a:xfrm>
            <a:off x="787400" y="2852738"/>
            <a:ext cx="12239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6000" b="1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43011" name="CaixaDeTexto 3"/>
          <p:cNvSpPr txBox="1">
            <a:spLocks noChangeArrowheads="1"/>
          </p:cNvSpPr>
          <p:nvPr/>
        </p:nvSpPr>
        <p:spPr bwMode="auto">
          <a:xfrm>
            <a:off x="169863" y="2571750"/>
            <a:ext cx="7858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TORRES, Nelson.</a:t>
            </a:r>
          </a:p>
          <a:p>
            <a:pPr algn="just"/>
            <a:r>
              <a:rPr lang="pt-BR" b="1"/>
              <a:t>Gramática prática da língua inglesa:</a:t>
            </a:r>
            <a:r>
              <a:rPr lang="pt-BR"/>
              <a:t> o inglês descomplicado/ Nelson Torres. – 9. ed. – São Paulo: Saraiva, 2002.</a:t>
            </a:r>
          </a:p>
        </p:txBody>
      </p:sp>
      <p:sp>
        <p:nvSpPr>
          <p:cNvPr id="43012" name="CaixaDeTexto 4"/>
          <p:cNvSpPr txBox="1">
            <a:spLocks noChangeArrowheads="1"/>
          </p:cNvSpPr>
          <p:nvPr/>
        </p:nvSpPr>
        <p:spPr bwMode="auto">
          <a:xfrm>
            <a:off x="161925" y="1125538"/>
            <a:ext cx="68580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REFERÊNCIAS BIBLIOGRÁFICAS</a:t>
            </a:r>
          </a:p>
        </p:txBody>
      </p:sp>
      <p:sp>
        <p:nvSpPr>
          <p:cNvPr id="43013" name="CaixaDeTexto 5"/>
          <p:cNvSpPr txBox="1">
            <a:spLocks noChangeArrowheads="1"/>
          </p:cNvSpPr>
          <p:nvPr/>
        </p:nvSpPr>
        <p:spPr bwMode="auto">
          <a:xfrm>
            <a:off x="169863" y="4000500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/>
              <a:t>STYRING James, IANNUZZI Susan.</a:t>
            </a:r>
          </a:p>
          <a:p>
            <a:pPr algn="just"/>
            <a:r>
              <a:rPr lang="pt-BR" b="1"/>
              <a:t>Heads up 1 </a:t>
            </a:r>
            <a:r>
              <a:rPr lang="pt-BR"/>
              <a:t>/ James Styring e Iannuzzi Susan. Oxford, 2010.</a:t>
            </a:r>
          </a:p>
        </p:txBody>
      </p:sp>
      <p:sp>
        <p:nvSpPr>
          <p:cNvPr id="4301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484313"/>
          <a:ext cx="8569325" cy="3452812"/>
        </p:xfrm>
        <a:graphic>
          <a:graphicData uri="http://schemas.openxmlformats.org/drawingml/2006/table">
            <a:tbl>
              <a:tblPr/>
              <a:tblGrid>
                <a:gridCol w="558171"/>
                <a:gridCol w="3235322"/>
                <a:gridCol w="3839356"/>
                <a:gridCol w="936103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Christopher Johnson/Creative Commons Attribution-Share Alike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http://commons.wikimedia.org/wiki/File:Neymar_Junior_the_Future_of_Brazil.jpg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21,22,23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Wyatt915/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http://commons.wikimedia.org/wiki/File:Clock.gif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Hellbus/Creative Commons Attribution-Share Alike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http://commons.wikimedia.org/wiki/File:Nixie_userbox.gif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Marcin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n, recreated from scratch by</a:t>
                      </a: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Quibik/Creative Commons Attribution-Share Alike 2.5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http://commons.wikimedia.org/wiki/File:Bomba_atomowa.gif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Abbey Hendrickson/Creative Commons Attribution-Share Alike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http://commons.wikimedia.org/wiki/File:Bingo_card_.jpg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171450" y="3775075"/>
            <a:ext cx="80724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pt-BR" sz="2400" i="1"/>
              <a:t>“</a:t>
            </a:r>
            <a:r>
              <a:rPr lang="pt-PT" sz="2400" i="1"/>
              <a:t>Neymar da Silva Santos Júnior tem vinte anos (nascido em 5 de Fevereiro de 1992), comumente conhecido simplesmente como Neymar Júnior ou Neymar, é um futebolista brasileiro que joga na Série A do Brasileirão pelo Santos e na seleção brasileira de futebol.</a:t>
            </a:r>
            <a:r>
              <a:rPr lang="pt-BR" sz="2400" i="1"/>
              <a:t> Ele já fez mais de cem gols.”</a:t>
            </a:r>
          </a:p>
          <a:p>
            <a:pPr algn="just"/>
            <a:endParaRPr lang="pt-BR" sz="2400" i="1"/>
          </a:p>
        </p:txBody>
      </p:sp>
      <p:sp>
        <p:nvSpPr>
          <p:cNvPr id="17411" name="CaixaDeTexto 3"/>
          <p:cNvSpPr txBox="1">
            <a:spLocks noChangeArrowheads="1"/>
          </p:cNvSpPr>
          <p:nvPr/>
        </p:nvSpPr>
        <p:spPr bwMode="auto">
          <a:xfrm>
            <a:off x="158750" y="1144588"/>
            <a:ext cx="764381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Para não ficar por “fora da conversa”, é melhor aprender os números de forma </a:t>
            </a:r>
          </a:p>
          <a:p>
            <a:r>
              <a:rPr lang="pt-BR" sz="2800"/>
              <a:t>                                                                                     </a:t>
            </a: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107950" y="1990725"/>
            <a:ext cx="4319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800"/>
              <a:t>prazerosa e divertida.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-180975" y="2640013"/>
            <a:ext cx="842486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pt-BR" sz="2800"/>
              <a:t>   E por falar em números, o trecho anteriormente citado pode ser traduzido da seguinte forma:</a:t>
            </a:r>
          </a:p>
        </p:txBody>
      </p:sp>
      <p:sp>
        <p:nvSpPr>
          <p:cNvPr id="1741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6316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05556E-6 2.96296E-6 L 0.44114 0.00393 " pathEditMode="relative" rAng="0" ptsTypes="AA">
                                      <p:cBhvr>
                                        <p:cTn id="1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49" y="1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grpId="2" nodeType="withEffect">
                                  <p:stCondLst>
                                    <p:cond delay="1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44097 0.00393 L -1.66667E-6 -6.93642E-7 " pathEditMode="relative" rAng="0" ptsTypes="AA">
                                      <p:cBhvr>
                                        <p:cTn id="15" dur="5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49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9" grpId="1"/>
      <p:bldP spid="9" grpId="2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2"/>
          <p:cNvSpPr txBox="1">
            <a:spLocks noChangeArrowheads="1"/>
          </p:cNvSpPr>
          <p:nvPr/>
        </p:nvSpPr>
        <p:spPr bwMode="auto">
          <a:xfrm>
            <a:off x="684213" y="1052513"/>
            <a:ext cx="6985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pt-BR" sz="960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76256" y="5151834"/>
            <a:ext cx="1586855" cy="1586855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76256" y="5298529"/>
            <a:ext cx="1586855" cy="1586855"/>
          </a:xfrm>
          <a:prstGeom prst="rect">
            <a:avLst/>
          </a:prstGeom>
        </p:spPr>
      </p:pic>
      <p:sp>
        <p:nvSpPr>
          <p:cNvPr id="18" name="CaixaDeTexto 4"/>
          <p:cNvSpPr txBox="1">
            <a:spLocks noChangeArrowheads="1"/>
          </p:cNvSpPr>
          <p:nvPr/>
        </p:nvSpPr>
        <p:spPr bwMode="auto">
          <a:xfrm>
            <a:off x="1187624" y="2348880"/>
            <a:ext cx="6839545" cy="255454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rtDeco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pt-BR" sz="8000" dirty="0" smtClean="0">
                <a:latin typeface="Algerian" pitchFamily="82" charset="0"/>
              </a:rPr>
              <a:t>Números em inglês </a:t>
            </a:r>
            <a:endParaRPr lang="pt-BR" sz="8000" dirty="0">
              <a:latin typeface="Algerian" pitchFamily="82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95417" y="978049"/>
            <a:ext cx="1586855" cy="158685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13401" y="1052343"/>
            <a:ext cx="1586855" cy="158685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7984" y="1052343"/>
            <a:ext cx="1586855" cy="158685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801569" y="1050057"/>
            <a:ext cx="1586855" cy="158685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324544" y="2636912"/>
            <a:ext cx="1586855" cy="158685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93657" y="2634233"/>
            <a:ext cx="1586855" cy="158685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9388" y="4972754"/>
            <a:ext cx="1586855" cy="158685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23728" y="4972753"/>
            <a:ext cx="1586855" cy="15868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99992" y="5007818"/>
            <a:ext cx="1586855" cy="1586855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07809" y="5081706"/>
            <a:ext cx="1586855" cy="1586855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052149" y="5081705"/>
            <a:ext cx="1586855" cy="1586855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28413" y="5116770"/>
            <a:ext cx="1586855" cy="1586855"/>
          </a:xfrm>
          <a:prstGeom prst="rect">
            <a:avLst/>
          </a:prstGeom>
        </p:spPr>
      </p:pic>
      <p:sp>
        <p:nvSpPr>
          <p:cNvPr id="1845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15"/>
          <p:cNvSpPr txBox="1"/>
          <p:nvPr/>
        </p:nvSpPr>
        <p:spPr>
          <a:xfrm>
            <a:off x="179512" y="1008112"/>
            <a:ext cx="8725651" cy="5733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marL="342900" indent="-342900">
              <a:defRPr/>
            </a:pPr>
            <a:endParaRPr lang="pt-BR" sz="24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4211638" y="4437063"/>
            <a:ext cx="15525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</a:t>
            </a:r>
          </a:p>
        </p:txBody>
      </p:sp>
      <p:sp>
        <p:nvSpPr>
          <p:cNvPr id="18" name="CaixaDeTexto 17"/>
          <p:cNvSpPr txBox="1">
            <a:spLocks noChangeArrowheads="1"/>
          </p:cNvSpPr>
          <p:nvPr/>
        </p:nvSpPr>
        <p:spPr bwMode="auto">
          <a:xfrm>
            <a:off x="5219700" y="2997200"/>
            <a:ext cx="1800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0" b="1">
                <a:solidFill>
                  <a:srgbClr val="FFFF00"/>
                </a:solidFill>
                <a:latin typeface="Algerian" pitchFamily="82" charset="0"/>
              </a:rPr>
              <a:t>5</a:t>
            </a:r>
          </a:p>
        </p:txBody>
      </p:sp>
      <p:sp>
        <p:nvSpPr>
          <p:cNvPr id="19" name="Retângulo 2"/>
          <p:cNvSpPr>
            <a:spLocks noChangeArrowheads="1"/>
          </p:cNvSpPr>
          <p:nvPr/>
        </p:nvSpPr>
        <p:spPr bwMode="auto">
          <a:xfrm>
            <a:off x="468313" y="2320925"/>
            <a:ext cx="81438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>
                <a:latin typeface="Algerian" pitchFamily="82" charset="0"/>
              </a:rPr>
              <a:t>caRDINAL NUMBERS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035675" y="5346700"/>
            <a:ext cx="12731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563888" y="1385481"/>
            <a:ext cx="1800200" cy="132343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323528" y="1601505"/>
            <a:ext cx="1368152" cy="13234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</a:t>
            </a:r>
            <a:endParaRPr lang="pt-BR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332711" y="809417"/>
            <a:ext cx="1983705" cy="132343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-36512" y="3320787"/>
            <a:ext cx="1336801" cy="132343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002060"/>
                </a:solidFill>
                <a:latin typeface="Algerian" pitchFamily="82" charset="0"/>
              </a:rPr>
              <a:t>4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7452320" y="2249577"/>
            <a:ext cx="1296144" cy="132343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1116013" y="5129213"/>
            <a:ext cx="14033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20272" y="3789040"/>
            <a:ext cx="2065419" cy="132343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10</a:t>
            </a:r>
          </a:p>
        </p:txBody>
      </p:sp>
      <p:sp>
        <p:nvSpPr>
          <p:cNvPr id="19472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8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23"/>
                            </p:stCondLst>
                            <p:childTnLst>
                              <p:par>
                                <p:cTn id="7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23"/>
                            </p:stCondLst>
                            <p:childTnLst>
                              <p:par>
                                <p:cTn id="8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23"/>
                            </p:stCondLst>
                            <p:childTnLst>
                              <p:par>
                                <p:cTn id="10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23"/>
                            </p:stCondLst>
                            <p:childTnLst>
                              <p:par>
                                <p:cTn id="113" presetID="49" presetClass="entr" presetSubtype="0" decel="10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49238" y="1268413"/>
          <a:ext cx="8643936" cy="484187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1142996"/>
                <a:gridCol w="1142996"/>
                <a:gridCol w="1142996"/>
                <a:gridCol w="1142996"/>
                <a:gridCol w="1142996"/>
                <a:gridCol w="1142996"/>
                <a:gridCol w="928707"/>
                <a:gridCol w="857253"/>
              </a:tblGrid>
              <a:tr h="535575">
                <a:tc>
                  <a:txBody>
                    <a:bodyPr/>
                    <a:lstStyle/>
                    <a:p>
                      <a:r>
                        <a:rPr lang="pt-BR" sz="1600" dirty="0"/>
                        <a:t>1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one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11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eleven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21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twenty-one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31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thirty-one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734">
                <a:tc>
                  <a:txBody>
                    <a:bodyPr/>
                    <a:lstStyle/>
                    <a:p>
                      <a:r>
                        <a:rPr lang="pt-BR" sz="1600" dirty="0"/>
                        <a:t>2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two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12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twelve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22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twenty-two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40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forty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575">
                <a:tc>
                  <a:txBody>
                    <a:bodyPr/>
                    <a:lstStyle/>
                    <a:p>
                      <a:r>
                        <a:rPr lang="pt-BR" sz="1600" dirty="0"/>
                        <a:t>3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three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13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23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twenty-three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50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fifty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0343">
                <a:tc>
                  <a:txBody>
                    <a:bodyPr/>
                    <a:lstStyle/>
                    <a:p>
                      <a:r>
                        <a:rPr lang="pt-BR" sz="1600" dirty="0"/>
                        <a:t>4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four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14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fourteen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24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twenty-four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60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734">
                <a:tc>
                  <a:txBody>
                    <a:bodyPr/>
                    <a:lstStyle/>
                    <a:p>
                      <a:r>
                        <a:rPr lang="pt-BR" sz="1600" dirty="0"/>
                        <a:t>5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five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15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fifteen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25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twenty-five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70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seventy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34734">
                <a:tc>
                  <a:txBody>
                    <a:bodyPr/>
                    <a:lstStyle/>
                    <a:p>
                      <a:r>
                        <a:rPr lang="pt-BR" sz="1600" dirty="0"/>
                        <a:t>6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16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26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twenty-six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80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575">
                <a:tc>
                  <a:txBody>
                    <a:bodyPr/>
                    <a:lstStyle/>
                    <a:p>
                      <a:r>
                        <a:rPr lang="pt-BR" sz="1600" dirty="0"/>
                        <a:t>7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seven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17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seventeen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27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twenty-seven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90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ninety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575">
                <a:tc>
                  <a:txBody>
                    <a:bodyPr/>
                    <a:lstStyle/>
                    <a:p>
                      <a:r>
                        <a:rPr lang="pt-BR" sz="1600" dirty="0"/>
                        <a:t>8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18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28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twenty-eight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100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a/one hundred 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779453">
                <a:tc>
                  <a:txBody>
                    <a:bodyPr/>
                    <a:lstStyle/>
                    <a:p>
                      <a:r>
                        <a:rPr lang="pt-BR" sz="1600" dirty="0"/>
                        <a:t>9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nine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19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nineteen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29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twenty-nine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1,000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a/one thousand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35575">
                <a:tc>
                  <a:txBody>
                    <a:bodyPr/>
                    <a:lstStyle/>
                    <a:p>
                      <a:r>
                        <a:rPr lang="pt-BR" sz="1600" dirty="0"/>
                        <a:t>10</a:t>
                      </a:r>
                      <a:endParaRPr lang="pt-B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ten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30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thirty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1,000,000</a:t>
                      </a:r>
                      <a:endParaRPr lang="en-US" sz="1600" noProof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a/one million</a:t>
                      </a:r>
                      <a:endParaRPr lang="en-US" sz="160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7812" marR="47812" marT="23910" marB="239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058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238837" y="1008112"/>
            <a:ext cx="8725651" cy="57332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>
            <a:spAutoFit/>
          </a:bodyPr>
          <a:lstStyle/>
          <a:p>
            <a:pPr marL="342900" indent="-342900">
              <a:defRPr/>
            </a:pPr>
            <a:endParaRPr lang="pt-BR" sz="24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211638" y="4437063"/>
            <a:ext cx="155257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8º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5219700" y="2997200"/>
            <a:ext cx="18002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8000" b="1">
                <a:solidFill>
                  <a:srgbClr val="FFFF00"/>
                </a:solidFill>
                <a:latin typeface="Algerian" pitchFamily="82" charset="0"/>
              </a:rPr>
              <a:t>5º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468313" y="2320925"/>
            <a:ext cx="8143875" cy="280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8800">
                <a:latin typeface="Algerian" pitchFamily="82" charset="0"/>
              </a:rPr>
              <a:t>ORDINAL NUMBERS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6035675" y="5346700"/>
            <a:ext cx="12731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9º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63888" y="1385481"/>
            <a:ext cx="1800200" cy="132343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2º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23528" y="1601505"/>
            <a:ext cx="1368152" cy="1323439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1º </a:t>
            </a:r>
            <a:endParaRPr lang="pt-BR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32711" y="809417"/>
            <a:ext cx="1983705" cy="1323439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3º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-36512" y="3320787"/>
            <a:ext cx="1336801" cy="1323439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002060"/>
                </a:solidFill>
                <a:latin typeface="Algerian" pitchFamily="82" charset="0"/>
              </a:rPr>
              <a:t>4º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452320" y="2249577"/>
            <a:ext cx="1296144" cy="1323439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6º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16013" y="5129213"/>
            <a:ext cx="140335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7º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020272" y="3789040"/>
            <a:ext cx="2065419" cy="1323439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r>
              <a:rPr lang="pt-BR" sz="8000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10º</a:t>
            </a:r>
          </a:p>
        </p:txBody>
      </p:sp>
      <p:sp>
        <p:nvSpPr>
          <p:cNvPr id="21520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308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00"/>
                            </p:stCondLst>
                            <p:childTnLst>
                              <p:par>
                                <p:cTn id="89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300"/>
                            </p:stCondLst>
                            <p:childTnLst>
                              <p:par>
                                <p:cTn id="101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800"/>
                            </p:stCondLst>
                            <p:childTnLst>
                              <p:par>
                                <p:cTn id="113" presetID="49" presetClass="entr" presetSubtype="0" decel="100000" fill="hold" grpId="1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6" grpId="0"/>
      <p:bldP spid="6" grpId="1"/>
      <p:bldP spid="9219" grpId="0"/>
      <p:bldP spid="10" grpId="0"/>
      <p:bldP spid="10" grpId="1"/>
      <p:bldP spid="3" grpId="0"/>
      <p:bldP spid="3" grpId="1"/>
      <p:bldP spid="2" grpId="0"/>
      <p:bldP spid="2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0825" y="1214438"/>
          <a:ext cx="8679392" cy="4970463"/>
        </p:xfrm>
        <a:graphic>
          <a:graphicData uri="http://schemas.openxmlformats.org/drawingml/2006/table">
            <a:tbl>
              <a:tblPr/>
              <a:tblGrid>
                <a:gridCol w="496881"/>
                <a:gridCol w="458650"/>
                <a:gridCol w="891180"/>
                <a:gridCol w="674916"/>
                <a:gridCol w="346851"/>
                <a:gridCol w="74364"/>
                <a:gridCol w="1130696"/>
                <a:gridCol w="473447"/>
                <a:gridCol w="447600"/>
                <a:gridCol w="902231"/>
                <a:gridCol w="378609"/>
                <a:gridCol w="74364"/>
                <a:gridCol w="979772"/>
                <a:gridCol w="287081"/>
                <a:gridCol w="1062750"/>
              </a:tblGrid>
              <a:tr h="4750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first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11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eleventh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21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twenty-first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31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thirty-first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0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second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12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twelfth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22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twenty-second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40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fortieth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142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rd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13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23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rd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twenty-third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50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fifieth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0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4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fourth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14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fourteenth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24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twenty-fourth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60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052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5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fifth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15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fifteenth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25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twenty-fifth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70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seventieth</a:t>
                      </a:r>
                      <a:endParaRPr lang="en-US" sz="1600" noProof="0" dirty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1525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6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16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sixteenth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26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twenty-sixth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80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7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seventh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17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seventeenth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27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twenty-seventh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90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ninetieth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60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8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18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eighteenth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28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sz="1600" noProof="0" smtClean="0"/>
                        <a:t>twenty-eighth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100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one hundredth 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360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9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err="1" smtClean="0"/>
                        <a:t>nineth</a:t>
                      </a:r>
                      <a:endParaRPr lang="en-US" sz="1600" noProof="0" dirty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19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nineteenth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29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600" noProof="0" smtClean="0"/>
                        <a:t>twenty-ninth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1,000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one thousandth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4327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10</a:t>
                      </a:r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tenth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20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twentieth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30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thirtieth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noProof="0"/>
                    </a:p>
                  </a:txBody>
                  <a:tcPr marL="24482" marR="24482" marT="12241" marB="12241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smtClean="0"/>
                        <a:t>1,000,000</a:t>
                      </a:r>
                    </a:p>
                    <a:p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smtClean="0"/>
                        <a:t>th</a:t>
                      </a:r>
                      <a:endParaRPr lang="en-US" sz="1600" noProof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one millionth</a:t>
                      </a:r>
                      <a:endParaRPr lang="en-US" sz="1600" noProof="0" dirty="0"/>
                    </a:p>
                  </a:txBody>
                  <a:tcPr marL="24482" marR="24482" marT="12241" marB="1224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2683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4819650" y="4811713"/>
            <a:ext cx="1223963" cy="576262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66688" y="2628900"/>
            <a:ext cx="7500937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6000" b="1" dirty="0">
                <a:solidFill>
                  <a:srgbClr val="FF0000"/>
                </a:solidFill>
                <a:latin typeface="Algerian" pitchFamily="82" charset="0"/>
              </a:rPr>
              <a:t>4</a:t>
            </a:r>
            <a:r>
              <a:rPr lang="pt-BR" sz="6000" b="1" dirty="0">
                <a:solidFill>
                  <a:schemeClr val="tx2"/>
                </a:solidFill>
                <a:latin typeface="Algerian" pitchFamily="82" charset="0"/>
              </a:rPr>
              <a:t>5</a:t>
            </a:r>
            <a:r>
              <a:rPr lang="pt-BR" sz="3200" dirty="0"/>
              <a:t> </a:t>
            </a:r>
            <a:r>
              <a:rPr lang="pt-BR" sz="3200" dirty="0"/>
              <a:t>-   </a:t>
            </a:r>
            <a:r>
              <a:rPr lang="pt-BR" sz="2800" i="1" dirty="0"/>
              <a:t>fourty - five</a:t>
            </a:r>
            <a:endParaRPr lang="pt-BR" sz="2800" i="1" dirty="0"/>
          </a:p>
          <a:p>
            <a:pPr marL="342900" indent="-342900">
              <a:defRPr/>
            </a:pPr>
            <a:r>
              <a:rPr lang="pt-BR" sz="6000" b="1" dirty="0">
                <a:solidFill>
                  <a:schemeClr val="tx2"/>
                </a:solidFill>
                <a:latin typeface="Algerian" pitchFamily="82" charset="0"/>
              </a:rPr>
              <a:t>4</a:t>
            </a:r>
            <a:r>
              <a:rPr lang="pt-BR" sz="6000" b="1" dirty="0">
                <a:solidFill>
                  <a:srgbClr val="C00000"/>
                </a:solidFill>
                <a:latin typeface="Algerian" pitchFamily="82" charset="0"/>
              </a:rPr>
              <a:t>5</a:t>
            </a:r>
            <a:r>
              <a:rPr lang="pt-BR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pt-BR" sz="3200" dirty="0"/>
              <a:t> </a:t>
            </a:r>
            <a:r>
              <a:rPr lang="pt-BR" sz="3200" dirty="0"/>
              <a:t>-  </a:t>
            </a:r>
            <a:r>
              <a:rPr lang="pt-BR" sz="2800" i="1" dirty="0"/>
              <a:t>fourty -  fifth</a:t>
            </a:r>
            <a:endParaRPr lang="pt-BR" sz="2800" i="1" dirty="0"/>
          </a:p>
          <a:p>
            <a:pPr marL="342900" indent="-342900">
              <a:defRPr/>
            </a:pPr>
            <a:r>
              <a:rPr lang="pt-BR" sz="6000" dirty="0">
                <a:solidFill>
                  <a:schemeClr val="accent4"/>
                </a:solidFill>
                <a:latin typeface="Algerian" pitchFamily="82" charset="0"/>
              </a:rPr>
              <a:t>1</a:t>
            </a:r>
            <a:r>
              <a:rPr lang="pt-BR" sz="6000" dirty="0">
                <a:solidFill>
                  <a:srgbClr val="00B0F0"/>
                </a:solidFill>
                <a:latin typeface="Algerian" pitchFamily="82" charset="0"/>
              </a:rPr>
              <a:t>2</a:t>
            </a:r>
            <a:r>
              <a:rPr lang="pt-BR" sz="6000" dirty="0">
                <a:solidFill>
                  <a:srgbClr val="FF0000"/>
                </a:solidFill>
                <a:latin typeface="Algerian" pitchFamily="82" charset="0"/>
              </a:rPr>
              <a:t>7</a:t>
            </a:r>
            <a:r>
              <a:rPr lang="pt-BR" sz="6000" dirty="0">
                <a:latin typeface="Algerian" pitchFamily="82" charset="0"/>
              </a:rPr>
              <a:t> </a:t>
            </a:r>
            <a:r>
              <a:rPr lang="pt-BR" sz="3200" dirty="0">
                <a:latin typeface="Algerian" pitchFamily="82" charset="0"/>
              </a:rPr>
              <a:t>-</a:t>
            </a:r>
            <a:r>
              <a:rPr lang="pt-BR" sz="3200" dirty="0"/>
              <a:t> </a:t>
            </a:r>
            <a:r>
              <a:rPr lang="pt-BR" sz="2800" i="1" dirty="0"/>
              <a:t>one hundred and </a:t>
            </a:r>
            <a:r>
              <a:rPr lang="pt-BR" sz="2800" i="1" dirty="0"/>
              <a:t>twenty  - seven</a:t>
            </a:r>
            <a:endParaRPr lang="pt-BR" sz="2800" i="1" dirty="0"/>
          </a:p>
          <a:p>
            <a:pPr marL="342900" indent="-342900">
              <a:defRPr/>
            </a:pPr>
            <a:r>
              <a:rPr lang="pt-BR" sz="6000" dirty="0">
                <a:latin typeface="Algerian" pitchFamily="82" charset="0"/>
              </a:rPr>
              <a:t>1</a:t>
            </a:r>
            <a:r>
              <a:rPr lang="pt-BR" sz="6000" dirty="0">
                <a:solidFill>
                  <a:schemeClr val="accent6"/>
                </a:solidFill>
                <a:latin typeface="Algerian" pitchFamily="82" charset="0"/>
              </a:rPr>
              <a:t>2</a:t>
            </a:r>
            <a:r>
              <a:rPr lang="pt-BR" sz="6000" dirty="0">
                <a:solidFill>
                  <a:schemeClr val="tx2"/>
                </a:solidFill>
                <a:latin typeface="Algerian" pitchFamily="82" charset="0"/>
              </a:rPr>
              <a:t>7</a:t>
            </a:r>
            <a:r>
              <a:rPr lang="pt-BR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pt-BR" sz="3200" dirty="0"/>
              <a:t> </a:t>
            </a:r>
            <a:r>
              <a:rPr lang="pt-BR" sz="3200" dirty="0"/>
              <a:t>- </a:t>
            </a:r>
            <a:r>
              <a:rPr lang="pt-BR" sz="2800" i="1" dirty="0"/>
              <a:t>one hundred </a:t>
            </a:r>
            <a:r>
              <a:rPr lang="pt-BR" sz="2800" i="1" dirty="0"/>
              <a:t>and</a:t>
            </a:r>
            <a:r>
              <a:rPr lang="pt-BR" sz="2800" i="1" dirty="0"/>
              <a:t> </a:t>
            </a:r>
            <a:r>
              <a:rPr lang="pt-BR" sz="2800" i="1" dirty="0"/>
              <a:t>twenty- seventh </a:t>
            </a:r>
            <a:endParaRPr lang="pt-BR" sz="2800" i="1" dirty="0"/>
          </a:p>
          <a:p>
            <a:pPr marL="342900" indent="-342900">
              <a:defRPr/>
            </a:pPr>
            <a:endParaRPr lang="pt-BR" sz="4000" dirty="0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259513" y="4829175"/>
            <a:ext cx="1223962" cy="576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146800" y="5716588"/>
            <a:ext cx="1449388" cy="72072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3558" name="CaixaDeTexto 2"/>
          <p:cNvSpPr txBox="1">
            <a:spLocks noChangeArrowheads="1"/>
          </p:cNvSpPr>
          <p:nvPr/>
        </p:nvSpPr>
        <p:spPr bwMode="auto">
          <a:xfrm>
            <a:off x="107950" y="1125538"/>
            <a:ext cx="7358063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800"/>
              <a:t>Quando escrevemos um número por extenso (cardinal ou ordinal), usamos um </a:t>
            </a:r>
            <a:r>
              <a:rPr lang="pt-BR" sz="2800">
                <a:solidFill>
                  <a:srgbClr val="FF0000"/>
                </a:solidFill>
              </a:rPr>
              <a:t>hífen </a:t>
            </a:r>
            <a:r>
              <a:rPr lang="pt-BR" sz="2800">
                <a:solidFill>
                  <a:srgbClr val="000000"/>
                </a:solidFill>
              </a:rPr>
              <a:t>ligando a unidade e a dezena.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2874963" y="2981325"/>
            <a:ext cx="935037" cy="576263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19425" y="3916363"/>
            <a:ext cx="936625" cy="57626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1651000" y="2963863"/>
            <a:ext cx="1079500" cy="576262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7" name="Oval 5"/>
          <p:cNvSpPr>
            <a:spLocks noChangeArrowheads="1"/>
          </p:cNvSpPr>
          <p:nvPr/>
        </p:nvSpPr>
        <p:spPr bwMode="auto">
          <a:xfrm>
            <a:off x="1722438" y="3900488"/>
            <a:ext cx="1152525" cy="576262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19" name="Oval 5"/>
          <p:cNvSpPr>
            <a:spLocks noChangeArrowheads="1"/>
          </p:cNvSpPr>
          <p:nvPr/>
        </p:nvSpPr>
        <p:spPr bwMode="auto">
          <a:xfrm>
            <a:off x="4922838" y="5405438"/>
            <a:ext cx="1120775" cy="1031875"/>
          </a:xfrm>
          <a:prstGeom prst="ellipse">
            <a:avLst/>
          </a:prstGeom>
          <a:noFill/>
          <a:ln w="25400">
            <a:solidFill>
              <a:schemeClr val="accent1">
                <a:lumMod val="75000"/>
              </a:schemeClr>
            </a:solidFill>
            <a:round/>
            <a:headEnd/>
            <a:tailEnd/>
          </a:ln>
          <a:extLst>
            <a:ext uri="{909E8E84-426E-40DD-AFC4-6F175D3DCCD1}"/>
          </a:extLst>
        </p:spPr>
        <p:txBody>
          <a:bodyPr wrap="none" anchor="ctr"/>
          <a:lstStyle/>
          <a:p>
            <a:pPr>
              <a:defRPr/>
            </a:pPr>
            <a:endParaRPr lang="pt-BR" dirty="0"/>
          </a:p>
        </p:txBody>
      </p:sp>
      <p:sp>
        <p:nvSpPr>
          <p:cNvPr id="23564" name="CaixaDeTexto 3"/>
          <p:cNvSpPr txBox="1">
            <a:spLocks noChangeArrowheads="1"/>
          </p:cNvSpPr>
          <p:nvPr/>
        </p:nvSpPr>
        <p:spPr bwMode="auto">
          <a:xfrm>
            <a:off x="179388" y="115888"/>
            <a:ext cx="50403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solidFill>
                  <a:schemeClr val="bg1"/>
                </a:solidFill>
                <a:latin typeface="Calibri" pitchFamily="34" charset="0"/>
              </a:rPr>
              <a:t>LÍNGUA INGLESA, 6º Ano do Ensino Fundamental</a:t>
            </a:r>
          </a:p>
          <a:p>
            <a:r>
              <a:rPr lang="pt-BR">
                <a:solidFill>
                  <a:schemeClr val="bg1"/>
                </a:solidFill>
                <a:latin typeface="Calibri" pitchFamily="34" charset="0"/>
              </a:rPr>
              <a:t>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9" grpId="0" animBg="1"/>
      <p:bldP spid="5" grpId="0" animBg="1"/>
      <p:bldP spid="6" grpId="0" animBg="1"/>
      <p:bldP spid="16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2900" indent="-342900"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6355</TotalTime>
  <Words>1321</Words>
  <Application>Microsoft Office PowerPoint</Application>
  <PresentationFormat>Apresentação na tela (4:3)</PresentationFormat>
  <Paragraphs>480</Paragraphs>
  <Slides>29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Calibri</vt:lpstr>
      <vt:lpstr>Algerian</vt:lpstr>
      <vt:lpstr>Haettenschweiler</vt:lpstr>
      <vt:lpstr>Arial Black</vt:lpstr>
      <vt:lpstr>Wingdings</vt:lpstr>
      <vt:lpstr>Bookman Old Style</vt:lpstr>
      <vt:lpstr>Tema do Office</vt:lpstr>
      <vt:lpstr>Personalizar design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Carol</cp:lastModifiedBy>
  <cp:revision>275</cp:revision>
  <dcterms:created xsi:type="dcterms:W3CDTF">2011-07-13T12:53:46Z</dcterms:created>
  <dcterms:modified xsi:type="dcterms:W3CDTF">2012-11-26T00:43:07Z</dcterms:modified>
</cp:coreProperties>
</file>