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42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E50E72-028F-4BA2-A6E8-74B10996202C}" type="datetimeFigureOut">
              <a:rPr lang="pt-BR" smtClean="0"/>
              <a:t>01/04/2011</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E88E39-184D-41E1-8027-7DA8DB52774C}" type="slidenum">
              <a:rPr lang="pt-BR" smtClean="0"/>
              <a:t>‹nº›</a:t>
            </a:fld>
            <a:endParaRPr lang="pt-B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fld id="{86E88E39-184D-41E1-8027-7DA8DB52774C}" type="slidenum">
              <a:rPr lang="pt-BR" smtClean="0"/>
              <a:t>1</a:t>
            </a:fld>
            <a:endParaRPr lang="pt-B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fld id="{86E88E39-184D-41E1-8027-7DA8DB52774C}" type="slidenum">
              <a:rPr lang="pt-BR" smtClean="0"/>
              <a:t>2</a:t>
            </a:fld>
            <a:endParaRPr lang="pt-B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fld id="{86E88E39-184D-41E1-8027-7DA8DB52774C}" type="slidenum">
              <a:rPr lang="pt-BR" smtClean="0"/>
              <a:t>3</a:t>
            </a:fld>
            <a:endParaRPr lang="pt-B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fld id="{86E88E39-184D-41E1-8027-7DA8DB52774C}" type="slidenum">
              <a:rPr lang="pt-BR" smtClean="0"/>
              <a:t>4</a:t>
            </a:fld>
            <a:endParaRPr lang="pt-B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fld id="{86E88E39-184D-41E1-8027-7DA8DB52774C}" type="slidenum">
              <a:rPr lang="pt-BR" smtClean="0"/>
              <a:t>5</a:t>
            </a:fld>
            <a:endParaRPr lang="pt-B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fld id="{86E88E39-184D-41E1-8027-7DA8DB52774C}" type="slidenum">
              <a:rPr lang="pt-BR" smtClean="0"/>
              <a:t>6</a:t>
            </a:fld>
            <a:endParaRPr lang="pt-B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fld id="{86E88E39-184D-41E1-8027-7DA8DB52774C}" type="slidenum">
              <a:rPr lang="pt-BR" smtClean="0"/>
              <a:t>7</a:t>
            </a:fld>
            <a:endParaRPr lang="pt-B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8" name="Título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pt-BR" smtClean="0"/>
              <a:t>Clique para editar o estilo do título mestre</a:t>
            </a:r>
            <a:endParaRPr kumimoji="0" lang="en-US"/>
          </a:p>
        </p:txBody>
      </p:sp>
      <p:sp>
        <p:nvSpPr>
          <p:cNvPr id="28" name="Espaço Reservado para Data 27"/>
          <p:cNvSpPr>
            <a:spLocks noGrp="1"/>
          </p:cNvSpPr>
          <p:nvPr>
            <p:ph type="dt" sz="half" idx="10"/>
          </p:nvPr>
        </p:nvSpPr>
        <p:spPr/>
        <p:txBody>
          <a:bodyPr/>
          <a:lstStyle/>
          <a:p>
            <a:fld id="{D4FD1605-D66D-4D73-B67E-DBF0625E5E70}" type="datetimeFigureOut">
              <a:rPr lang="pt-BR" smtClean="0"/>
              <a:t>01/04/2011</a:t>
            </a:fld>
            <a:endParaRPr lang="pt-BR"/>
          </a:p>
        </p:txBody>
      </p:sp>
      <p:sp>
        <p:nvSpPr>
          <p:cNvPr id="17" name="Espaço Reservado para Rodapé 16"/>
          <p:cNvSpPr>
            <a:spLocks noGrp="1"/>
          </p:cNvSpPr>
          <p:nvPr>
            <p:ph type="ftr" sz="quarter" idx="11"/>
          </p:nvPr>
        </p:nvSpPr>
        <p:spPr/>
        <p:txBody>
          <a:bodyPr/>
          <a:lstStyle/>
          <a:p>
            <a:endParaRPr lang="pt-BR"/>
          </a:p>
        </p:txBody>
      </p:sp>
      <p:sp>
        <p:nvSpPr>
          <p:cNvPr id="29" name="Espaço Reservado para Número de Slide 28"/>
          <p:cNvSpPr>
            <a:spLocks noGrp="1"/>
          </p:cNvSpPr>
          <p:nvPr>
            <p:ph type="sldNum" sz="quarter" idx="12"/>
          </p:nvPr>
        </p:nvSpPr>
        <p:spPr/>
        <p:txBody>
          <a:bodyPr/>
          <a:lstStyle/>
          <a:p>
            <a:fld id="{C77D2CB6-BCB2-4B40-93D4-2C8CFE615907}" type="slidenum">
              <a:rPr lang="pt-BR" smtClean="0"/>
              <a:t>‹nº›</a:t>
            </a:fld>
            <a:endParaRPr lang="pt-BR"/>
          </a:p>
        </p:txBody>
      </p:sp>
      <p:sp>
        <p:nvSpPr>
          <p:cNvPr id="9" name="Subtítulo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D4FD1605-D66D-4D73-B67E-DBF0625E5E70}" type="datetimeFigureOut">
              <a:rPr lang="pt-BR" smtClean="0"/>
              <a:t>01/04/2011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77D2CB6-BCB2-4B40-93D4-2C8CFE615907}"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D4FD1605-D66D-4D73-B67E-DBF0625E5E70}" type="datetimeFigureOut">
              <a:rPr lang="pt-BR" smtClean="0"/>
              <a:t>01/04/2011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77D2CB6-BCB2-4B40-93D4-2C8CFE615907}"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Conteúdo 2"/>
          <p:cNvSpPr>
            <a:spLocks noGrp="1"/>
          </p:cNvSpPr>
          <p:nvPr>
            <p:ph idx="1"/>
          </p:nvPr>
        </p:nvSpPr>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D4FD1605-D66D-4D73-B67E-DBF0625E5E70}" type="datetimeFigureOut">
              <a:rPr lang="pt-BR" smtClean="0"/>
              <a:t>01/04/2011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77D2CB6-BCB2-4B40-93D4-2C8CFE615907}"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bg>
      <p:bgRef idx="1003">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os estilos do texto mestre</a:t>
            </a:r>
          </a:p>
        </p:txBody>
      </p:sp>
      <p:sp>
        <p:nvSpPr>
          <p:cNvPr id="4" name="Espaço Reservado para Data 3"/>
          <p:cNvSpPr>
            <a:spLocks noGrp="1"/>
          </p:cNvSpPr>
          <p:nvPr>
            <p:ph type="dt" sz="half" idx="10"/>
          </p:nvPr>
        </p:nvSpPr>
        <p:spPr/>
        <p:txBody>
          <a:bodyPr/>
          <a:lstStyle/>
          <a:p>
            <a:fld id="{D4FD1605-D66D-4D73-B67E-DBF0625E5E70}" type="datetimeFigureOut">
              <a:rPr lang="pt-BR" smtClean="0"/>
              <a:t>01/04/2011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a:xfrm>
            <a:off x="7924800" y="6416675"/>
            <a:ext cx="762000" cy="365125"/>
          </a:xfrm>
        </p:spPr>
        <p:txBody>
          <a:bodyPr/>
          <a:lstStyle/>
          <a:p>
            <a:fld id="{C77D2CB6-BCB2-4B40-93D4-2C8CFE615907}" type="slidenum">
              <a:rPr lang="pt-BR" smtClean="0"/>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Conteúdo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p>
            <a:fld id="{D4FD1605-D66D-4D73-B67E-DBF0625E5E70}" type="datetimeFigureOut">
              <a:rPr lang="pt-BR" smtClean="0"/>
              <a:t>01/04/2011</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C77D2CB6-BCB2-4B40-93D4-2C8CFE615907}" type="slidenum">
              <a:rPr lang="pt-BR" smtClean="0"/>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8229600" cy="1143000"/>
          </a:xfrm>
        </p:spPr>
        <p:txBody>
          <a:bodyPr anchor="ctr"/>
          <a:lstStyle>
            <a:lvl1pPr>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4" name="Espaço Reservado para Texto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5" name="Espaço Reservado para Conteúdo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p>
            <a:fld id="{D4FD1605-D66D-4D73-B67E-DBF0625E5E70}" type="datetimeFigureOut">
              <a:rPr lang="pt-BR" smtClean="0"/>
              <a:t>01/04/2011</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C77D2CB6-BCB2-4B40-93D4-2C8CFE615907}" type="slidenum">
              <a:rPr lang="pt-BR" smtClean="0"/>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Data 2"/>
          <p:cNvSpPr>
            <a:spLocks noGrp="1"/>
          </p:cNvSpPr>
          <p:nvPr>
            <p:ph type="dt" sz="half" idx="10"/>
          </p:nvPr>
        </p:nvSpPr>
        <p:spPr/>
        <p:txBody>
          <a:bodyPr/>
          <a:lstStyle/>
          <a:p>
            <a:fld id="{D4FD1605-D66D-4D73-B67E-DBF0625E5E70}" type="datetimeFigureOut">
              <a:rPr lang="pt-BR" smtClean="0"/>
              <a:t>01/04/2011</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C77D2CB6-BCB2-4B40-93D4-2C8CFE615907}"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D4FD1605-D66D-4D73-B67E-DBF0625E5E70}" type="datetimeFigureOut">
              <a:rPr lang="pt-BR" smtClean="0"/>
              <a:t>01/04/2011</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C77D2CB6-BCB2-4B40-93D4-2C8CFE615907}"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pt-BR" smtClean="0"/>
              <a:t>Clique para editar os estilos do texto mestre</a:t>
            </a:r>
          </a:p>
        </p:txBody>
      </p:sp>
      <p:sp>
        <p:nvSpPr>
          <p:cNvPr id="4" name="Espaço Reservado para Conteúdo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p>
            <a:fld id="{D4FD1605-D66D-4D73-B67E-DBF0625E5E70}" type="datetimeFigureOut">
              <a:rPr lang="pt-BR" smtClean="0"/>
              <a:t>01/04/2011</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C77D2CB6-BCB2-4B40-93D4-2C8CFE615907}" type="slidenum">
              <a:rPr lang="pt-BR" smtClean="0"/>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pt-BR" smtClean="0"/>
              <a:t>Clique para editar o estilo do título mestre</a:t>
            </a:r>
            <a:endParaRPr kumimoji="0" lang="en-US"/>
          </a:p>
        </p:txBody>
      </p:sp>
      <p:sp>
        <p:nvSpPr>
          <p:cNvPr id="3" name="Espaço Reservado para Imagem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pt-BR" smtClean="0">
                <a:solidFill>
                  <a:schemeClr val="lt1"/>
                </a:solidFill>
                <a:latin typeface="+mn-lt"/>
                <a:ea typeface="+mn-ea"/>
                <a:cs typeface="+mn-cs"/>
              </a:rPr>
              <a:t>Clique no ícone para adicionar uma imagem</a:t>
            </a:r>
            <a:endParaRPr kumimoji="0" lang="en-US" dirty="0">
              <a:solidFill>
                <a:schemeClr val="lt1"/>
              </a:solidFill>
              <a:latin typeface="+mn-lt"/>
              <a:ea typeface="+mn-ea"/>
              <a:cs typeface="+mn-cs"/>
            </a:endParaRPr>
          </a:p>
        </p:txBody>
      </p:sp>
      <p:sp>
        <p:nvSpPr>
          <p:cNvPr id="4" name="Espaço Reservado para Texto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pt-BR" smtClean="0"/>
              <a:t>Clique para editar os estilos do texto mestre</a:t>
            </a:r>
          </a:p>
        </p:txBody>
      </p:sp>
      <p:sp>
        <p:nvSpPr>
          <p:cNvPr id="5" name="Espaço Reservado para Data 4"/>
          <p:cNvSpPr>
            <a:spLocks noGrp="1"/>
          </p:cNvSpPr>
          <p:nvPr>
            <p:ph type="dt" sz="half" idx="10"/>
          </p:nvPr>
        </p:nvSpPr>
        <p:spPr/>
        <p:txBody>
          <a:bodyPr/>
          <a:lstStyle/>
          <a:p>
            <a:fld id="{D4FD1605-D66D-4D73-B67E-DBF0625E5E70}" type="datetimeFigureOut">
              <a:rPr lang="pt-BR" smtClean="0"/>
              <a:t>01/04/2011</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C77D2CB6-BCB2-4B40-93D4-2C8CFE615907}" type="slidenum">
              <a:rPr lang="pt-BR" smtClean="0"/>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ço Reservado para Título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pt-BR" smtClean="0"/>
              <a:t>Clique para editar o estilo do título mestre</a:t>
            </a:r>
            <a:endParaRPr kumimoji="0" lang="en-US"/>
          </a:p>
        </p:txBody>
      </p:sp>
      <p:sp>
        <p:nvSpPr>
          <p:cNvPr id="13" name="Espaço Reservado para Texto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4" name="Espaço Reservado para Data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D4FD1605-D66D-4D73-B67E-DBF0625E5E70}" type="datetimeFigureOut">
              <a:rPr lang="pt-BR" smtClean="0"/>
              <a:t>01/04/2011</a:t>
            </a:fld>
            <a:endParaRPr lang="pt-BR"/>
          </a:p>
        </p:txBody>
      </p:sp>
      <p:sp>
        <p:nvSpPr>
          <p:cNvPr id="3" name="Espaço Reservado para Rodapé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pt-BR"/>
          </a:p>
        </p:txBody>
      </p:sp>
      <p:sp>
        <p:nvSpPr>
          <p:cNvPr id="23" name="Espaço Reservado para Número de Slid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77D2CB6-BCB2-4B40-93D4-2C8CFE615907}" type="slidenum">
              <a:rPr lang="pt-BR" smtClean="0"/>
              <a:t>‹nº›</a:t>
            </a:fld>
            <a:endParaRPr lang="pt-B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3568" y="476672"/>
            <a:ext cx="7772400" cy="1470025"/>
          </a:xfrm>
        </p:spPr>
        <p:txBody>
          <a:bodyPr>
            <a:normAutofit fontScale="90000"/>
          </a:bodyPr>
          <a:lstStyle/>
          <a:p>
            <a:r>
              <a:rPr lang="pt-BR" dirty="0" smtClean="0"/>
              <a:t>Evolução do Conceito de Logística</a:t>
            </a:r>
            <a:endParaRPr lang="pt-BR" dirty="0"/>
          </a:p>
        </p:txBody>
      </p:sp>
      <p:sp>
        <p:nvSpPr>
          <p:cNvPr id="3" name="Subtítulo 2"/>
          <p:cNvSpPr>
            <a:spLocks noGrp="1"/>
          </p:cNvSpPr>
          <p:nvPr>
            <p:ph type="subTitle" idx="1"/>
          </p:nvPr>
        </p:nvSpPr>
        <p:spPr>
          <a:xfrm>
            <a:off x="323528" y="1988840"/>
            <a:ext cx="5472608" cy="1584176"/>
          </a:xfrm>
        </p:spPr>
        <p:txBody>
          <a:bodyPr>
            <a:normAutofit lnSpcReduction="10000"/>
          </a:bodyPr>
          <a:lstStyle/>
          <a:p>
            <a:pPr algn="just"/>
            <a:r>
              <a:rPr lang="pt-BR" sz="1800" dirty="0"/>
              <a:t>O conceito de logística, desde a década de 40, relacionava-se com todo o processo de aquisição e fornecimento de materiais durante a Segunda Guerra Mundial, e foi utilizado por militares americanos para atender a todos os objetivos de combate da época. </a:t>
            </a:r>
          </a:p>
          <a:p>
            <a:endParaRPr lang="pt-BR" dirty="0"/>
          </a:p>
        </p:txBody>
      </p:sp>
      <p:sp>
        <p:nvSpPr>
          <p:cNvPr id="6" name="CaixaDeTexto 5"/>
          <p:cNvSpPr txBox="1"/>
          <p:nvPr/>
        </p:nvSpPr>
        <p:spPr>
          <a:xfrm>
            <a:off x="3923928" y="3861048"/>
            <a:ext cx="4824536" cy="2585323"/>
          </a:xfrm>
          <a:prstGeom prst="rect">
            <a:avLst/>
          </a:prstGeom>
          <a:noFill/>
        </p:spPr>
        <p:txBody>
          <a:bodyPr wrap="square" rtlCol="0">
            <a:spAutoFit/>
          </a:bodyPr>
          <a:lstStyle/>
          <a:p>
            <a:pPr algn="just"/>
            <a:r>
              <a:rPr lang="pt-BR" dirty="0" smtClean="0"/>
              <a:t>   </a:t>
            </a:r>
            <a:r>
              <a:rPr lang="pt-BR" dirty="0">
                <a:solidFill>
                  <a:schemeClr val="tx1">
                    <a:lumMod val="50000"/>
                    <a:lumOff val="50000"/>
                  </a:schemeClr>
                </a:solidFill>
              </a:rPr>
              <a:t>Com o passar dos anos, passou a existir a integração das diversas áreas envolvidas na produção, dimensionamento e layout de armazéns, alocação de produtos em depósito, transportes, distribuição, seleção de fornecedores e clientes externos, surgindo um novo conceito que é conhecido como </a:t>
            </a:r>
            <a:r>
              <a:rPr lang="pt-BR" i="1" dirty="0" err="1">
                <a:solidFill>
                  <a:schemeClr val="tx1">
                    <a:lumMod val="50000"/>
                    <a:lumOff val="50000"/>
                  </a:schemeClr>
                </a:solidFill>
              </a:rPr>
              <a:t>supply</a:t>
            </a:r>
            <a:r>
              <a:rPr lang="pt-BR" i="1" dirty="0">
                <a:solidFill>
                  <a:schemeClr val="tx1">
                    <a:lumMod val="50000"/>
                    <a:lumOff val="50000"/>
                  </a:schemeClr>
                </a:solidFill>
              </a:rPr>
              <a:t> </a:t>
            </a:r>
            <a:r>
              <a:rPr lang="pt-BR" i="1" dirty="0" err="1">
                <a:solidFill>
                  <a:schemeClr val="tx1">
                    <a:lumMod val="50000"/>
                    <a:lumOff val="50000"/>
                  </a:schemeClr>
                </a:solidFill>
              </a:rPr>
              <a:t>chain</a:t>
            </a:r>
            <a:r>
              <a:rPr lang="pt-BR" dirty="0">
                <a:solidFill>
                  <a:schemeClr val="tx1">
                    <a:lumMod val="50000"/>
                    <a:lumOff val="50000"/>
                  </a:schemeClr>
                </a:solidFill>
              </a:rPr>
              <a:t> ou logística integrada. </a:t>
            </a:r>
          </a:p>
          <a:p>
            <a:endParaRPr lang="pt-BR" dirty="0"/>
          </a:p>
        </p:txBody>
      </p:sp>
      <p:pic>
        <p:nvPicPr>
          <p:cNvPr id="3075" name="Picture 3" descr="http://www.ntcelogistica.org.br/logistica/imglog.jpg"/>
          <p:cNvPicPr>
            <a:picLocks noChangeAspect="1" noChangeArrowheads="1"/>
          </p:cNvPicPr>
          <p:nvPr/>
        </p:nvPicPr>
        <p:blipFill>
          <a:blip r:embed="rId3" cstate="print"/>
          <a:srcRect/>
          <a:stretch>
            <a:fillRect/>
          </a:stretch>
        </p:blipFill>
        <p:spPr bwMode="auto">
          <a:xfrm>
            <a:off x="539552" y="3717032"/>
            <a:ext cx="2952328" cy="2829635"/>
          </a:xfrm>
          <a:prstGeom prst="rect">
            <a:avLst/>
          </a:prstGeom>
          <a:noFill/>
        </p:spPr>
      </p:pic>
      <p:pic>
        <p:nvPicPr>
          <p:cNvPr id="3077" name="Picture 5" descr="http://www.logismarket.ind.br/ip/expresso-brilhante-logistica-a-expresso-brilhante-possui-completa-infra-estrutura-367339-FGR.jpg"/>
          <p:cNvPicPr>
            <a:picLocks noChangeAspect="1" noChangeArrowheads="1"/>
          </p:cNvPicPr>
          <p:nvPr/>
        </p:nvPicPr>
        <p:blipFill>
          <a:blip r:embed="rId4" cstate="print"/>
          <a:srcRect/>
          <a:stretch>
            <a:fillRect/>
          </a:stretch>
        </p:blipFill>
        <p:spPr bwMode="auto">
          <a:xfrm>
            <a:off x="6228184" y="1916832"/>
            <a:ext cx="2513079" cy="1933138"/>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67544" y="548680"/>
            <a:ext cx="8229600" cy="5544616"/>
          </a:xfrm>
        </p:spPr>
        <p:txBody>
          <a:bodyPr>
            <a:normAutofit/>
          </a:bodyPr>
          <a:lstStyle/>
          <a:p>
            <a:pPr algn="just">
              <a:buNone/>
            </a:pPr>
            <a:r>
              <a:rPr lang="pt-BR" dirty="0" smtClean="0"/>
              <a:t>            </a:t>
            </a:r>
            <a:r>
              <a:rPr lang="pt-BR" dirty="0" smtClean="0">
                <a:solidFill>
                  <a:schemeClr val="tx1">
                    <a:lumMod val="50000"/>
                    <a:lumOff val="50000"/>
                  </a:schemeClr>
                </a:solidFill>
              </a:rPr>
              <a:t>O </a:t>
            </a:r>
            <a:r>
              <a:rPr lang="pt-BR" dirty="0">
                <a:solidFill>
                  <a:schemeClr val="tx1">
                    <a:lumMod val="50000"/>
                    <a:lumOff val="50000"/>
                  </a:schemeClr>
                </a:solidFill>
              </a:rPr>
              <a:t>gerenciamento logístico engloba os </a:t>
            </a:r>
            <a:r>
              <a:rPr lang="pt-BR" dirty="0" smtClean="0">
                <a:solidFill>
                  <a:schemeClr val="tx1">
                    <a:lumMod val="50000"/>
                    <a:lumOff val="50000"/>
                  </a:schemeClr>
                </a:solidFill>
              </a:rPr>
              <a:t>conceitos de </a:t>
            </a:r>
            <a:r>
              <a:rPr lang="pt-BR" dirty="0">
                <a:solidFill>
                  <a:schemeClr val="tx1">
                    <a:lumMod val="50000"/>
                    <a:lumOff val="50000"/>
                  </a:schemeClr>
                </a:solidFill>
              </a:rPr>
              <a:t>fluxo de compras de matérias-primas, operações de produção e transformação, controle de materiais e processos, bem como de produtos acabados, compreendendo também todo o gerenciamento de transporte e distribuição de produtos destinados a vendas, desde depósitos intermediários até a chegada dos produtos aos consumidores finais.</a:t>
            </a:r>
          </a:p>
          <a:p>
            <a:endParaRPr lang="pt-B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67544" y="692696"/>
            <a:ext cx="8229600" cy="4525963"/>
          </a:xfrm>
        </p:spPr>
        <p:txBody>
          <a:bodyPr>
            <a:normAutofit fontScale="92500"/>
          </a:bodyPr>
          <a:lstStyle/>
          <a:p>
            <a:pPr algn="just">
              <a:buNone/>
            </a:pPr>
            <a:r>
              <a:rPr lang="pt-BR" dirty="0" smtClean="0"/>
              <a:t>            </a:t>
            </a:r>
            <a:r>
              <a:rPr lang="pt-BR" dirty="0" smtClean="0">
                <a:solidFill>
                  <a:schemeClr val="tx1">
                    <a:lumMod val="50000"/>
                    <a:lumOff val="50000"/>
                  </a:schemeClr>
                </a:solidFill>
              </a:rPr>
              <a:t>Percebe-se </a:t>
            </a:r>
            <a:r>
              <a:rPr lang="pt-BR" dirty="0">
                <a:solidFill>
                  <a:schemeClr val="tx1">
                    <a:lumMod val="50000"/>
                    <a:lumOff val="50000"/>
                  </a:schemeClr>
                </a:solidFill>
              </a:rPr>
              <a:t>que o conceito de logística evoluiu com a sociedade e com a percepção de sua importância vital para a empresa. No período que precede a década de 1990, a logística é entendida como a junção da administração de materiais com a distribuição física. E hoje em dia, a logística exerce a função de responder por toda a movimentação de materiais, dentro do ambiente interno e externo da empresa, iniciando pela chegada da matéria-prima até a entrega do produto final ao cliente.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620688"/>
            <a:ext cx="8229600" cy="5505475"/>
          </a:xfrm>
        </p:spPr>
        <p:txBody>
          <a:bodyPr>
            <a:normAutofit/>
          </a:bodyPr>
          <a:lstStyle/>
          <a:p>
            <a:pPr algn="just">
              <a:buNone/>
            </a:pPr>
            <a:r>
              <a:rPr lang="pt-BR" dirty="0" smtClean="0">
                <a:solidFill>
                  <a:schemeClr val="tx1">
                    <a:lumMod val="50000"/>
                    <a:lumOff val="50000"/>
                  </a:schemeClr>
                </a:solidFill>
              </a:rPr>
              <a:t>                 Atentando </a:t>
            </a:r>
            <a:r>
              <a:rPr lang="pt-BR" dirty="0">
                <a:solidFill>
                  <a:schemeClr val="tx1">
                    <a:lumMod val="50000"/>
                    <a:lumOff val="50000"/>
                  </a:schemeClr>
                </a:solidFill>
              </a:rPr>
              <a:t>que sua importância empresarial está em estudar como a distribuição pode prover melhor nível de rentabilidade nos serviços de distribuição aos clientes e consumidores, existe o interesse de que os consumidores tenham bens e serviços quando e onde querem, e na condição física que desejarem. </a:t>
            </a:r>
            <a:endParaRPr lang="pt-BR" dirty="0"/>
          </a:p>
        </p:txBody>
      </p:sp>
      <p:pic>
        <p:nvPicPr>
          <p:cNvPr id="11266" name="Picture 2" descr="http://www.logismarket.pt/in/logic-logistica-integrada-sa-nova-imagem-da-frota-logic-290692.JPG"/>
          <p:cNvPicPr>
            <a:picLocks noChangeAspect="1" noChangeArrowheads="1"/>
          </p:cNvPicPr>
          <p:nvPr/>
        </p:nvPicPr>
        <p:blipFill>
          <a:blip r:embed="rId3" cstate="print"/>
          <a:srcRect/>
          <a:stretch>
            <a:fillRect/>
          </a:stretch>
        </p:blipFill>
        <p:spPr bwMode="auto">
          <a:xfrm>
            <a:off x="1547664" y="4653136"/>
            <a:ext cx="5760640" cy="1889398"/>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99592" y="476672"/>
            <a:ext cx="3960440" cy="6120680"/>
          </a:xfrm>
        </p:spPr>
        <p:txBody>
          <a:bodyPr>
            <a:normAutofit fontScale="92500" lnSpcReduction="20000"/>
          </a:bodyPr>
          <a:lstStyle/>
          <a:p>
            <a:pPr algn="just">
              <a:buNone/>
            </a:pPr>
            <a:r>
              <a:rPr lang="pt-BR" dirty="0" smtClean="0">
                <a:solidFill>
                  <a:schemeClr val="tx1">
                    <a:lumMod val="50000"/>
                    <a:lumOff val="50000"/>
                  </a:schemeClr>
                </a:solidFill>
              </a:rPr>
              <a:t>                         A logística empresarial é um composto de um número de organizações e indivíduos que se encarregam de levar os produtos ou serviços ao local onde o comprador potencial se encontra em tempo e momento convenientes e ao menor custo possível a esses compradores e em condições de transferir a posse. </a:t>
            </a:r>
          </a:p>
          <a:p>
            <a:endParaRPr lang="pt-BR" dirty="0"/>
          </a:p>
        </p:txBody>
      </p:sp>
      <p:pic>
        <p:nvPicPr>
          <p:cNvPr id="9218" name="Picture 2" descr="http://www.systemaaduaneiro.com.br/imgs/internas/empresa/logistica.jpg"/>
          <p:cNvPicPr>
            <a:picLocks noChangeAspect="1" noChangeArrowheads="1"/>
          </p:cNvPicPr>
          <p:nvPr/>
        </p:nvPicPr>
        <p:blipFill>
          <a:blip r:embed="rId3" cstate="print"/>
          <a:srcRect/>
          <a:stretch>
            <a:fillRect/>
          </a:stretch>
        </p:blipFill>
        <p:spPr bwMode="auto">
          <a:xfrm>
            <a:off x="5436096" y="764704"/>
            <a:ext cx="3024336" cy="54006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5508104" y="260648"/>
            <a:ext cx="3250704" cy="5793507"/>
          </a:xfrm>
        </p:spPr>
        <p:txBody>
          <a:bodyPr>
            <a:noAutofit/>
          </a:bodyPr>
          <a:lstStyle/>
          <a:p>
            <a:pPr algn="r">
              <a:buNone/>
            </a:pPr>
            <a:r>
              <a:rPr lang="pt-BR" sz="2300" dirty="0" smtClean="0">
                <a:solidFill>
                  <a:schemeClr val="tx1">
                    <a:lumMod val="50000"/>
                    <a:lumOff val="50000"/>
                  </a:schemeClr>
                </a:solidFill>
              </a:rPr>
              <a:t>            </a:t>
            </a:r>
            <a:r>
              <a:rPr lang="pt-BR" sz="2100" dirty="0" smtClean="0">
                <a:solidFill>
                  <a:schemeClr val="tx1">
                    <a:lumMod val="50000"/>
                    <a:lumOff val="50000"/>
                  </a:schemeClr>
                </a:solidFill>
              </a:rPr>
              <a:t>Um </a:t>
            </a:r>
            <a:r>
              <a:rPr lang="pt-BR" sz="2100" dirty="0">
                <a:solidFill>
                  <a:schemeClr val="tx1">
                    <a:lumMod val="50000"/>
                    <a:lumOff val="50000"/>
                  </a:schemeClr>
                </a:solidFill>
              </a:rPr>
              <a:t>bom caminho para uma empresa se posicionar de modo diferenciado em seu ambiente de negócios consiste em estabelecer sua vantagem como foco na inovação das interações na cadeia de suprimentos. Aliás, é a logística que cuida de fazer com que os clientes possam prontamente se aproximar dos serviços que desejam. </a:t>
            </a:r>
          </a:p>
        </p:txBody>
      </p:sp>
      <p:pic>
        <p:nvPicPr>
          <p:cNvPr id="7170" name="Picture 2" descr="http://files.sologistica.webnode.com.br/200000207-28fc629f66/Logistica%20Global%203.JPG"/>
          <p:cNvPicPr>
            <a:picLocks noChangeAspect="1" noChangeArrowheads="1"/>
          </p:cNvPicPr>
          <p:nvPr/>
        </p:nvPicPr>
        <p:blipFill>
          <a:blip r:embed="rId3" cstate="print"/>
          <a:srcRect/>
          <a:stretch>
            <a:fillRect/>
          </a:stretch>
        </p:blipFill>
        <p:spPr bwMode="auto">
          <a:xfrm>
            <a:off x="683568" y="980728"/>
            <a:ext cx="4333875" cy="4562476"/>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0" y="3284984"/>
            <a:ext cx="4258816" cy="3124944"/>
          </a:xfrm>
        </p:spPr>
        <p:txBody>
          <a:bodyPr/>
          <a:lstStyle/>
          <a:p>
            <a:pPr algn="r"/>
            <a:r>
              <a:rPr lang="pt-BR" dirty="0" smtClean="0"/>
              <a:t>Grupo 19R</a:t>
            </a:r>
          </a:p>
          <a:p>
            <a:pPr algn="r">
              <a:buFontTx/>
              <a:buChar char="-"/>
            </a:pPr>
            <a:r>
              <a:rPr lang="pt-BR" dirty="0" smtClean="0"/>
              <a:t>Ana Luisa Tobias</a:t>
            </a:r>
          </a:p>
          <a:p>
            <a:pPr algn="r">
              <a:buFontTx/>
              <a:buChar char="-"/>
            </a:pPr>
            <a:r>
              <a:rPr lang="pt-BR" dirty="0" smtClean="0"/>
              <a:t>Carla Borges Reis</a:t>
            </a:r>
          </a:p>
          <a:p>
            <a:pPr algn="r">
              <a:buFontTx/>
              <a:buChar char="-"/>
            </a:pPr>
            <a:r>
              <a:rPr lang="pt-BR" dirty="0" smtClean="0"/>
              <a:t>Raissa </a:t>
            </a:r>
            <a:r>
              <a:rPr lang="pt-BR" dirty="0" err="1" smtClean="0"/>
              <a:t>Osorio</a:t>
            </a:r>
            <a:endParaRPr lang="pt-BR" dirty="0" smtClean="0"/>
          </a:p>
          <a:p>
            <a:pPr algn="r">
              <a:buFontTx/>
              <a:buChar char="-"/>
            </a:pPr>
            <a:r>
              <a:rPr lang="pt-BR" dirty="0" smtClean="0"/>
              <a:t>Pedro Henrique Pires</a:t>
            </a:r>
            <a:endParaRPr lang="pt-BR" dirty="0"/>
          </a:p>
        </p:txBody>
      </p:sp>
      <p:pic>
        <p:nvPicPr>
          <p:cNvPr id="27650" name="Picture 2" descr="http://4.bp.blogspot.com/_0dNN-D83azw/TDeRfi6IIpI/AAAAAAAAAIo/Oqpk6lfakwM/s320/logistica.JPG"/>
          <p:cNvPicPr>
            <a:picLocks noChangeAspect="1" noChangeArrowheads="1"/>
          </p:cNvPicPr>
          <p:nvPr/>
        </p:nvPicPr>
        <p:blipFill>
          <a:blip r:embed="rId3" cstate="print"/>
          <a:srcRect/>
          <a:stretch>
            <a:fillRect/>
          </a:stretch>
        </p:blipFill>
        <p:spPr bwMode="auto">
          <a:xfrm>
            <a:off x="1979712" y="1556792"/>
            <a:ext cx="2927569" cy="2706242"/>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Ápice">
  <a:themeElements>
    <a:clrScheme name="Ápice">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Ápic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Ápic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TotalTime>
  <Words>432</Words>
  <Application>Microsoft Office PowerPoint</Application>
  <PresentationFormat>Apresentação na tela (4:3)</PresentationFormat>
  <Paragraphs>20</Paragraphs>
  <Slides>7</Slides>
  <Notes>7</Notes>
  <HiddenSlides>0</HiddenSlides>
  <MMClips>0</MMClips>
  <ScaleCrop>false</ScaleCrop>
  <HeadingPairs>
    <vt:vector size="4" baseType="variant">
      <vt:variant>
        <vt:lpstr>Tema</vt:lpstr>
      </vt:variant>
      <vt:variant>
        <vt:i4>1</vt:i4>
      </vt:variant>
      <vt:variant>
        <vt:lpstr>Títulos de slides</vt:lpstr>
      </vt:variant>
      <vt:variant>
        <vt:i4>7</vt:i4>
      </vt:variant>
    </vt:vector>
  </HeadingPairs>
  <TitlesOfParts>
    <vt:vector size="8" baseType="lpstr">
      <vt:lpstr>Ápice</vt:lpstr>
      <vt:lpstr>Evolução do Conceito de Logística</vt:lpstr>
      <vt:lpstr>Slide 2</vt:lpstr>
      <vt:lpstr>Slide 3</vt:lpstr>
      <vt:lpstr>Slide 4</vt:lpstr>
      <vt:lpstr>Slide 5</vt:lpstr>
      <vt:lpstr>Slide 6</vt:lpstr>
      <vt:lpstr>Slide 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Evolução do Conceito de Logística</dc:title>
  <dc:creator>ACON</dc:creator>
  <cp:lastModifiedBy>ACON</cp:lastModifiedBy>
  <cp:revision>2</cp:revision>
  <dcterms:created xsi:type="dcterms:W3CDTF">2011-04-02T01:22:03Z</dcterms:created>
  <dcterms:modified xsi:type="dcterms:W3CDTF">2011-04-02T01:35:46Z</dcterms:modified>
</cp:coreProperties>
</file>