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8"/>
  </p:notesMasterIdLst>
  <p:sldIdLst>
    <p:sldId id="257" r:id="rId2"/>
    <p:sldId id="307" r:id="rId3"/>
    <p:sldId id="283" r:id="rId4"/>
    <p:sldId id="284" r:id="rId5"/>
    <p:sldId id="285" r:id="rId6"/>
    <p:sldId id="286" r:id="rId7"/>
    <p:sldId id="308" r:id="rId8"/>
    <p:sldId id="309" r:id="rId9"/>
    <p:sldId id="310" r:id="rId10"/>
    <p:sldId id="311" r:id="rId11"/>
    <p:sldId id="312" r:id="rId12"/>
    <p:sldId id="313" r:id="rId13"/>
    <p:sldId id="316" r:id="rId14"/>
    <p:sldId id="263" r:id="rId15"/>
    <p:sldId id="314" r:id="rId16"/>
    <p:sldId id="315" r:id="rId17"/>
    <p:sldId id="288" r:id="rId18"/>
    <p:sldId id="287" r:id="rId19"/>
    <p:sldId id="290" r:id="rId20"/>
    <p:sldId id="289" r:id="rId21"/>
    <p:sldId id="319" r:id="rId22"/>
    <p:sldId id="320" r:id="rId23"/>
    <p:sldId id="322" r:id="rId24"/>
    <p:sldId id="321" r:id="rId25"/>
    <p:sldId id="294" r:id="rId26"/>
    <p:sldId id="317" r:id="rId27"/>
    <p:sldId id="318" r:id="rId28"/>
    <p:sldId id="291" r:id="rId29"/>
    <p:sldId id="292" r:id="rId30"/>
    <p:sldId id="296" r:id="rId31"/>
    <p:sldId id="297" r:id="rId32"/>
    <p:sldId id="298" r:id="rId33"/>
    <p:sldId id="303" r:id="rId34"/>
    <p:sldId id="304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5EAD0-23CE-43FB-B2A0-38ED54DCBB3A}" type="datetimeFigureOut">
              <a:rPr lang="pt-BR" smtClean="0"/>
              <a:t>12/02/2015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24EE3-29FA-46F7-BF31-FECBE98C9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61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3174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F8AC000-7A55-43B1-B848-E919678F1DF8}" type="slidenum">
              <a:rPr lang="pt-BR" sz="1200" smtClean="0"/>
              <a:pPr/>
              <a:t>7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4301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C6696D3-9D8A-46C4-A9F2-A72978A93679}" type="slidenum">
              <a:rPr lang="pt-BR" sz="1200" smtClean="0"/>
              <a:pPr/>
              <a:t>16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2C6FDF-11D0-4BE4-BED0-B8574F7B2FCC}" type="slidenum">
              <a:rPr lang="ko-KR" altLang="pt-BR"/>
              <a:pPr/>
              <a:t>20</a:t>
            </a:fld>
            <a:endParaRPr lang="pt-BR" altLang="ko-KR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ko-KR" b="1">
                <a:ea typeface="굴림" charset="-127"/>
              </a:rPr>
              <a:t>Objetivos de exemplo</a:t>
            </a:r>
          </a:p>
          <a:p>
            <a:r>
              <a:rPr lang="pt-BR" altLang="ko-KR">
                <a:ea typeface="굴림" charset="-127"/>
              </a:rPr>
              <a:t>No final desta lição, você será capaz de:</a:t>
            </a:r>
          </a:p>
          <a:p>
            <a:pPr lvl="1">
              <a:buFontTx/>
              <a:buChar char="•"/>
            </a:pPr>
            <a:r>
              <a:rPr lang="pt-BR" altLang="ko-KR">
                <a:ea typeface="굴림" charset="-127"/>
              </a:rPr>
              <a:t>Salvar arquivos no servidor Web de equipe.</a:t>
            </a:r>
          </a:p>
          <a:p>
            <a:pPr lvl="1">
              <a:buFontTx/>
              <a:buChar char="•"/>
            </a:pPr>
            <a:r>
              <a:rPr lang="pt-BR" altLang="ko-KR">
                <a:ea typeface="굴림" charset="-127"/>
              </a:rPr>
              <a:t>Mover arquivos para locais diferentes no servidor Web de equipe.</a:t>
            </a:r>
          </a:p>
          <a:p>
            <a:pPr lvl="1">
              <a:buFontTx/>
              <a:buChar char="•"/>
            </a:pPr>
            <a:r>
              <a:rPr lang="pt-BR" altLang="ko-KR">
                <a:ea typeface="굴림" charset="-127"/>
              </a:rPr>
              <a:t>Compartilhar arquivos no servidor Web de equipe.</a:t>
            </a:r>
          </a:p>
          <a:p>
            <a:pPr>
              <a:buFontTx/>
              <a:buChar char="•"/>
            </a:pPr>
            <a:endParaRPr lang="pt-BR" altLang="ko-KR">
              <a:ea typeface="굴림" charset="-127"/>
            </a:endParaRPr>
          </a:p>
          <a:p>
            <a:endParaRPr lang="pt-BR" altLang="ko-KR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4D3C0-769B-4792-A8F0-45FA14859B6A}" type="slidenum">
              <a:rPr lang="ko-KR" altLang="pt-BR"/>
              <a:pPr/>
              <a:t>28</a:t>
            </a:fld>
            <a:endParaRPr lang="pt-BR" altLang="ko-K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ko-KR" b="1">
                <a:ea typeface="굴림" charset="-127"/>
              </a:rPr>
              <a:t>Objetivos de exemplo</a:t>
            </a:r>
          </a:p>
          <a:p>
            <a:r>
              <a:rPr lang="pt-BR" altLang="ko-KR">
                <a:ea typeface="굴림" charset="-127"/>
              </a:rPr>
              <a:t>No final desta lição, você será capaz de:</a:t>
            </a:r>
          </a:p>
          <a:p>
            <a:pPr lvl="1">
              <a:buFontTx/>
              <a:buChar char="•"/>
            </a:pPr>
            <a:r>
              <a:rPr lang="pt-BR" altLang="ko-KR">
                <a:ea typeface="굴림" charset="-127"/>
              </a:rPr>
              <a:t>Salvar arquivos no servidor Web de equipe.</a:t>
            </a:r>
          </a:p>
          <a:p>
            <a:pPr lvl="1">
              <a:buFontTx/>
              <a:buChar char="•"/>
            </a:pPr>
            <a:r>
              <a:rPr lang="pt-BR" altLang="ko-KR">
                <a:ea typeface="굴림" charset="-127"/>
              </a:rPr>
              <a:t>Mover arquivos para locais diferentes no servidor Web de equipe.</a:t>
            </a:r>
          </a:p>
          <a:p>
            <a:pPr lvl="1">
              <a:buFontTx/>
              <a:buChar char="•"/>
            </a:pPr>
            <a:r>
              <a:rPr lang="pt-BR" altLang="ko-KR">
                <a:ea typeface="굴림" charset="-127"/>
              </a:rPr>
              <a:t>Compartilhar arquivos no servidor Web de equipe.</a:t>
            </a:r>
          </a:p>
          <a:p>
            <a:pPr>
              <a:buFontTx/>
              <a:buChar char="•"/>
            </a:pPr>
            <a:endParaRPr lang="pt-BR" altLang="ko-KR">
              <a:ea typeface="굴림" charset="-127"/>
            </a:endParaRPr>
          </a:p>
          <a:p>
            <a:endParaRPr lang="pt-BR" altLang="ko-KR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4506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B70057B-171A-4F90-8AF1-CFD29DA78058}" type="slidenum">
              <a:rPr lang="pt-BR" sz="1200" smtClean="0"/>
              <a:pPr/>
              <a:t>35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4608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7AE6446-CF47-4083-AF5F-DEA079A8397E}" type="slidenum">
              <a:rPr lang="pt-BR" sz="1200" smtClean="0"/>
              <a:pPr/>
              <a:t>36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4710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01EFC15-6FCF-4DDF-8528-ECB47E9CBD65}" type="slidenum">
              <a:rPr lang="pt-BR" sz="1200" smtClean="0"/>
              <a:pPr/>
              <a:t>37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4813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D6E3CDE-D567-4BDC-AADF-9A005072CD9F}" type="slidenum">
              <a:rPr lang="pt-BR" sz="1200" smtClean="0"/>
              <a:pPr/>
              <a:t>38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4915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9E9A55-AA57-4B35-9DE1-3E10EBCB77DF}" type="slidenum">
              <a:rPr lang="pt-BR" sz="1200" smtClean="0"/>
              <a:pPr/>
              <a:t>39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5018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FBC4D2C-23BF-46BF-A477-E7FF29EACA33}" type="slidenum">
              <a:rPr lang="pt-BR" sz="1200" smtClean="0"/>
              <a:pPr/>
              <a:t>40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5120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625B610-CB94-4BBC-A687-EC9CEB7889BC}" type="slidenum">
              <a:rPr lang="pt-BR" sz="1200" smtClean="0"/>
              <a:pPr/>
              <a:t>41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3277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A08F5CA-1C6F-4B47-BF3B-912E28D9D80F}" type="slidenum">
              <a:rPr lang="pt-BR" sz="1200" smtClean="0"/>
              <a:pPr/>
              <a:t>8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5222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468EC61-B4E9-4118-848C-461610D15616}" type="slidenum">
              <a:rPr lang="pt-BR" sz="1200" smtClean="0"/>
              <a:pPr/>
              <a:t>42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53252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3DF194-CB1D-4B05-B9D3-59CF6B813F38}" type="slidenum">
              <a:rPr lang="pt-BR" sz="1200" smtClean="0"/>
              <a:pPr/>
              <a:t>43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5427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743E83-D814-4AC5-881E-D3F350904EF6}" type="slidenum">
              <a:rPr lang="pt-BR" sz="1200" smtClean="0"/>
              <a:pPr/>
              <a:t>44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5530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E81FBB3-D1D0-40D3-82A9-A83B1C3B1E76}" type="slidenum">
              <a:rPr lang="pt-BR" sz="1200" smtClean="0"/>
              <a:pPr/>
              <a:t>45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3379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B7F85D-6FBF-4C0F-B5E2-6E2C0E7299BC}" type="slidenum">
              <a:rPr lang="pt-BR" sz="1200" smtClean="0"/>
              <a:pPr/>
              <a:t>9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34820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A85CFA-52B4-40FC-8561-563F4DD0AE90}" type="slidenum">
              <a:rPr lang="pt-BR" sz="1200" smtClean="0"/>
              <a:pPr/>
              <a:t>10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38D652-9020-4B89-8CE5-CFBB2A9B19FB}" type="slidenum">
              <a:rPr lang="ko-KR" altLang="pt-BR"/>
              <a:pPr/>
              <a:t>11</a:t>
            </a:fld>
            <a:endParaRPr lang="pt-BR" altLang="ko-K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F32E8-89FF-4954-93B2-F0215CFBE2AB}" type="slidenum">
              <a:rPr lang="ko-KR" altLang="pt-BR"/>
              <a:pPr/>
              <a:t>12</a:t>
            </a:fld>
            <a:endParaRPr lang="pt-BR" altLang="ko-KR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3584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3AD23A8-0532-4B0A-BFD5-7AC9B1441C4E}" type="slidenum">
              <a:rPr lang="pt-BR" sz="1200" smtClean="0"/>
              <a:pPr/>
              <a:t>13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3686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B24EAC-F19F-49BB-8E77-400CFD786340}" type="slidenum">
              <a:rPr lang="pt-BR" sz="1200" smtClean="0"/>
              <a:pPr/>
              <a:t>14</a:t>
            </a:fld>
            <a:endParaRPr lang="pt-BR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Marcador de nota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mtClean="0">
              <a:ea typeface="ＭＳ Ｐゴシック" pitchFamily="34" charset="-128"/>
            </a:endParaRPr>
          </a:p>
        </p:txBody>
      </p:sp>
      <p:sp>
        <p:nvSpPr>
          <p:cNvPr id="4198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602196-FB8C-469F-9004-D770EED9FD55}" type="slidenum">
              <a:rPr lang="pt-BR" sz="1200" smtClean="0"/>
              <a:pPr/>
              <a:t>15</a:t>
            </a:fld>
            <a:endParaRPr lang="pt-BR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3903-AA07-420A-A077-AF38A942DACA}" type="datetime1">
              <a:rPr lang="pt-BR" smtClean="0"/>
              <a:t>12/02/2015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C53-BF8D-43E4-AE44-8FFD3E101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31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264BE-8F5B-4723-9632-781853989C41}" type="datetime1">
              <a:rPr lang="pt-BR" smtClean="0"/>
              <a:t>12/02/2015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C53-BF8D-43E4-AE44-8FFD3E101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31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849D7-9963-4EA8-8DF1-9812597F739E}" type="datetime1">
              <a:rPr lang="pt-BR" smtClean="0"/>
              <a:t>12/02/2015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C53-BF8D-43E4-AE44-8FFD3E101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674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84CFE2-0F2F-4AB9-AFAE-24CA74633C21}" type="datetime1">
              <a:rPr lang="pt-BR" altLang="pt-BR" smtClean="0"/>
              <a:t>12/02/2015</a:t>
            </a:fld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 smtClean="0"/>
              <a:t>Professor Antenor email:antenordfte@yahoo.com.br</a:t>
            </a:r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EBD082-2F06-4B9F-90FE-DA51677DA60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88908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FB2EDC-D8C0-42EF-B6A0-C7231FB0DA5F}" type="datetime1">
              <a:rPr lang="pt-BR" altLang="pt-BR" smtClean="0"/>
              <a:t>12/02/2015</a:t>
            </a:fld>
            <a:endParaRPr lang="pt-BR" altLang="pt-BR"/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pt-BR" altLang="pt-BR" smtClean="0"/>
              <a:t>Professor Antenor email:antenordfte@yahoo.com.br</a:t>
            </a:r>
            <a:endParaRPr lang="pt-BR" alt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D00443-AD9A-4CD7-A875-3197C18FF27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9912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99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42FDF-5A5C-4D70-B5AD-BC27B00330BE}" type="datetime1">
              <a:rPr lang="pt-BR" smtClean="0"/>
              <a:t>12/02/2015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C53-BF8D-43E4-AE44-8FFD3E101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098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10071-0847-4E5D-A833-8DB49D1DCC1B}" type="datetime1">
              <a:rPr lang="pt-BR" smtClean="0"/>
              <a:t>12/02/2015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C53-BF8D-43E4-AE44-8FFD3E101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55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82BC-2498-42A9-B8AD-D81443AD8A61}" type="datetime1">
              <a:rPr lang="pt-BR" smtClean="0"/>
              <a:t>12/02/2015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C53-BF8D-43E4-AE44-8FFD3E101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409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75F8-5AD5-47F2-8F21-AC218B96E9AC}" type="datetime1">
              <a:rPr lang="pt-BR" smtClean="0"/>
              <a:t>12/02/2015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C53-BF8D-43E4-AE44-8FFD3E101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363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FD0D5-0E1E-4066-9B5A-0D8D5F4DA3CB}" type="datetime1">
              <a:rPr lang="pt-BR" smtClean="0"/>
              <a:t>12/02/2015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C53-BF8D-43E4-AE44-8FFD3E101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23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4E1CF-DEC3-4AEA-AECA-75C6CE10D754}" type="datetime1">
              <a:rPr lang="pt-BR" smtClean="0"/>
              <a:t>12/02/2015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C53-BF8D-43E4-AE44-8FFD3E101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32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F6A1-4B58-48E9-903A-D7B1924836D7}" type="datetime1">
              <a:rPr lang="pt-BR" smtClean="0"/>
              <a:t>12/02/2015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C53-BF8D-43E4-AE44-8FFD3E101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981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90F50-FA38-4DC9-B75B-BC6E9CC8D67E}" type="datetime1">
              <a:rPr lang="pt-BR" smtClean="0"/>
              <a:t>12/02/2015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EC53-BF8D-43E4-AE44-8FFD3E101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2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F9117-4E29-4301-B909-F1660B3E3947}" type="datetime1">
              <a:rPr lang="pt-BR" smtClean="0"/>
              <a:t>12/02/2015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EC53-BF8D-43E4-AE44-8FFD3E1011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93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9.gif"/><Relationship Id="rId7" Type="http://schemas.openxmlformats.org/officeDocument/2006/relationships/image" Target="../media/image1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Looping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83" y="262519"/>
            <a:ext cx="3604471" cy="3903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691680" y="30591"/>
            <a:ext cx="360045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sz="2400" dirty="0">
              <a:solidFill>
                <a:schemeClr val="bg1"/>
              </a:solidFill>
            </a:endParaRPr>
          </a:p>
          <a:p>
            <a:pPr eaLnBrk="1" hangingPunct="1"/>
            <a:r>
              <a:rPr lang="pt-BR" sz="2800" b="1" i="1" dirty="0" smtClean="0">
                <a:solidFill>
                  <a:srgbClr val="00B050"/>
                </a:solidFill>
              </a:rPr>
              <a:t>Energia </a:t>
            </a:r>
            <a:r>
              <a:rPr lang="pt-BR" sz="2800" b="1" i="1" dirty="0">
                <a:solidFill>
                  <a:srgbClr val="00B050"/>
                </a:solidFill>
              </a:rPr>
              <a:t>Mecânica</a:t>
            </a:r>
          </a:p>
          <a:p>
            <a:r>
              <a:rPr lang="pt-BR" sz="2800" b="1" i="1" dirty="0">
                <a:solidFill>
                  <a:srgbClr val="00B050"/>
                </a:solidFill>
              </a:rPr>
              <a:t> </a:t>
            </a:r>
            <a:r>
              <a:rPr lang="pt-BR" sz="2800" b="1" i="1" dirty="0" smtClean="0">
                <a:solidFill>
                  <a:srgbClr val="00B050"/>
                </a:solidFill>
              </a:rPr>
              <a:t>Trabalho e Potência</a:t>
            </a:r>
          </a:p>
          <a:p>
            <a:r>
              <a:rPr lang="pt-BR" sz="2800" b="1" i="1" dirty="0" smtClean="0">
                <a:solidFill>
                  <a:srgbClr val="00B050"/>
                </a:solidFill>
              </a:rPr>
              <a:t>Cap.1,2 e 3.</a:t>
            </a:r>
            <a:endParaRPr lang="pt-BR" sz="2800" b="1" i="1" dirty="0">
              <a:solidFill>
                <a:srgbClr val="00B050"/>
              </a:solidFill>
            </a:endParaRPr>
          </a:p>
          <a:p>
            <a:pPr eaLnBrk="1" hangingPunct="1"/>
            <a:endParaRPr lang="pt-BR" sz="2800" b="1" i="1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4" y="2420888"/>
            <a:ext cx="2812184" cy="195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581128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7" descr="2tempo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81128"/>
            <a:ext cx="1428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9" descr="PlantaCrescend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568" y="2177847"/>
            <a:ext cx="1653526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2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uadroTexto 4"/>
          <p:cNvSpPr txBox="1">
            <a:spLocks noChangeArrowheads="1"/>
          </p:cNvSpPr>
          <p:nvPr/>
        </p:nvSpPr>
        <p:spPr bwMode="auto">
          <a:xfrm>
            <a:off x="627063" y="319088"/>
            <a:ext cx="1963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Trabalho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7171" name="CuadroTexto 5"/>
          <p:cNvSpPr txBox="1">
            <a:spLocks noChangeArrowheads="1"/>
          </p:cNvSpPr>
          <p:nvPr/>
        </p:nvSpPr>
        <p:spPr bwMode="auto">
          <a:xfrm>
            <a:off x="627063" y="917575"/>
            <a:ext cx="82851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No dia a dia frequentemente usamos a palavra 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trabalho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7172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11.2</a:t>
            </a:r>
          </a:p>
        </p:txBody>
      </p:sp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1508125" y="1724025"/>
            <a:ext cx="6127750" cy="4387850"/>
            <a:chOff x="1587500" y="1724025"/>
            <a:chExt cx="6126292" cy="4387850"/>
          </a:xfrm>
        </p:grpSpPr>
        <p:pic>
          <p:nvPicPr>
            <p:cNvPr id="717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99"/>
            <a:stretch>
              <a:fillRect/>
            </a:stretch>
          </p:blipFill>
          <p:spPr bwMode="auto">
            <a:xfrm>
              <a:off x="1587500" y="1808163"/>
              <a:ext cx="5970588" cy="4303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 rot="16200000">
              <a:off x="5437339" y="3816372"/>
              <a:ext cx="4368800" cy="184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600" cap="all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Cephas Picture </a:t>
              </a:r>
              <a:r>
                <a:rPr lang="pt-BR" sz="600" cap="all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Library</a:t>
              </a:r>
              <a:r>
                <a:rPr lang="pt-BR" sz="600" cap="all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pt-BR" sz="600" cap="all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Alamy</a:t>
              </a:r>
              <a:r>
                <a:rPr lang="pt-BR" sz="600" cap="all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pt-BR" sz="600" cap="all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Glowimages</a:t>
              </a:r>
              <a:endParaRPr lang="pt-BR" sz="600" cap="all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4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>
            <a:off x="1008063" y="2708275"/>
            <a:ext cx="71643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2051050" y="3429000"/>
            <a:ext cx="35131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0" b="1">
                <a:solidFill>
                  <a:srgbClr val="FF6600"/>
                </a:solidFill>
              </a:rPr>
              <a:t>W</a:t>
            </a:r>
            <a:r>
              <a:rPr lang="pt-BR" altLang="pt-BR" sz="6000" b="1">
                <a:solidFill>
                  <a:srgbClr val="FF6600"/>
                </a:solidFill>
              </a:rPr>
              <a:t> motor</a:t>
            </a:r>
          </a:p>
        </p:txBody>
      </p:sp>
      <p:grpSp>
        <p:nvGrpSpPr>
          <p:cNvPr id="101380" name="Group 4"/>
          <p:cNvGrpSpPr>
            <a:grpSpLocks/>
          </p:cNvGrpSpPr>
          <p:nvPr/>
        </p:nvGrpSpPr>
        <p:grpSpPr bwMode="auto">
          <a:xfrm>
            <a:off x="1150938" y="842963"/>
            <a:ext cx="2520950" cy="1865312"/>
            <a:chOff x="1292" y="78"/>
            <a:chExt cx="1588" cy="1175"/>
          </a:xfrm>
        </p:grpSpPr>
        <p:sp>
          <p:nvSpPr>
            <p:cNvPr id="101381" name="Line 5"/>
            <p:cNvSpPr>
              <a:spLocks noChangeShapeType="1"/>
            </p:cNvSpPr>
            <p:nvPr/>
          </p:nvSpPr>
          <p:spPr bwMode="auto">
            <a:xfrm>
              <a:off x="2018" y="436"/>
              <a:ext cx="680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1382" name="Text Box 6"/>
            <p:cNvSpPr txBox="1">
              <a:spLocks noChangeArrowheads="1"/>
            </p:cNvSpPr>
            <p:nvPr/>
          </p:nvSpPr>
          <p:spPr bwMode="auto">
            <a:xfrm>
              <a:off x="2199" y="78"/>
              <a:ext cx="3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3600" b="1">
                  <a:solidFill>
                    <a:srgbClr val="3333FF"/>
                  </a:solidFill>
                </a:rPr>
                <a:t>V</a:t>
              </a:r>
            </a:p>
          </p:txBody>
        </p:sp>
        <p:grpSp>
          <p:nvGrpSpPr>
            <p:cNvPr id="101383" name="Group 7"/>
            <p:cNvGrpSpPr>
              <a:grpSpLocks/>
            </p:cNvGrpSpPr>
            <p:nvPr/>
          </p:nvGrpSpPr>
          <p:grpSpPr bwMode="auto">
            <a:xfrm>
              <a:off x="1292" y="527"/>
              <a:ext cx="1588" cy="726"/>
              <a:chOff x="1292" y="527"/>
              <a:chExt cx="1588" cy="726"/>
            </a:xfrm>
          </p:grpSpPr>
          <p:grpSp>
            <p:nvGrpSpPr>
              <p:cNvPr id="101384" name="Group 8"/>
              <p:cNvGrpSpPr>
                <a:grpSpLocks/>
              </p:cNvGrpSpPr>
              <p:nvPr/>
            </p:nvGrpSpPr>
            <p:grpSpPr bwMode="auto">
              <a:xfrm>
                <a:off x="1292" y="572"/>
                <a:ext cx="1588" cy="681"/>
                <a:chOff x="1111" y="572"/>
                <a:chExt cx="1588" cy="681"/>
              </a:xfrm>
            </p:grpSpPr>
            <p:sp>
              <p:nvSpPr>
                <p:cNvPr id="101385" name="Rectangle 9"/>
                <p:cNvSpPr>
                  <a:spLocks noChangeArrowheads="1"/>
                </p:cNvSpPr>
                <p:nvPr/>
              </p:nvSpPr>
              <p:spPr bwMode="auto">
                <a:xfrm>
                  <a:off x="1702" y="572"/>
                  <a:ext cx="997" cy="681"/>
                </a:xfrm>
                <a:prstGeom prst="rect">
                  <a:avLst/>
                </a:prstGeom>
                <a:solidFill>
                  <a:srgbClr val="CC6600"/>
                </a:soli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101386" name="Line 10"/>
                <p:cNvSpPr>
                  <a:spLocks noChangeShapeType="1"/>
                </p:cNvSpPr>
                <p:nvPr/>
              </p:nvSpPr>
              <p:spPr bwMode="auto">
                <a:xfrm>
                  <a:off x="1247" y="709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101387" name="Line 11"/>
                <p:cNvSpPr>
                  <a:spLocks noChangeShapeType="1"/>
                </p:cNvSpPr>
                <p:nvPr/>
              </p:nvSpPr>
              <p:spPr bwMode="auto">
                <a:xfrm>
                  <a:off x="1292" y="845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101388" name="Line 12"/>
                <p:cNvSpPr>
                  <a:spLocks noChangeShapeType="1"/>
                </p:cNvSpPr>
                <p:nvPr/>
              </p:nvSpPr>
              <p:spPr bwMode="auto">
                <a:xfrm>
                  <a:off x="1337" y="981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101389" name="Line 13"/>
                <p:cNvSpPr>
                  <a:spLocks noChangeShapeType="1"/>
                </p:cNvSpPr>
                <p:nvPr/>
              </p:nvSpPr>
              <p:spPr bwMode="auto">
                <a:xfrm>
                  <a:off x="1156" y="1162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101390" name="Line 14"/>
                <p:cNvSpPr>
                  <a:spLocks noChangeShapeType="1"/>
                </p:cNvSpPr>
                <p:nvPr/>
              </p:nvSpPr>
              <p:spPr bwMode="auto">
                <a:xfrm>
                  <a:off x="1247" y="1071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  <p:sp>
              <p:nvSpPr>
                <p:cNvPr id="101391" name="Line 15"/>
                <p:cNvSpPr>
                  <a:spLocks noChangeShapeType="1"/>
                </p:cNvSpPr>
                <p:nvPr/>
              </p:nvSpPr>
              <p:spPr bwMode="auto">
                <a:xfrm>
                  <a:off x="1111" y="618"/>
                  <a:ext cx="31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pt-BR"/>
                </a:p>
              </p:txBody>
            </p:sp>
          </p:grpSp>
          <p:sp>
            <p:nvSpPr>
              <p:cNvPr id="101392" name="Line 16"/>
              <p:cNvSpPr>
                <a:spLocks noChangeShapeType="1"/>
              </p:cNvSpPr>
              <p:nvPr/>
            </p:nvSpPr>
            <p:spPr bwMode="auto">
              <a:xfrm>
                <a:off x="1338" y="890"/>
                <a:ext cx="544" cy="0"/>
              </a:xfrm>
              <a:prstGeom prst="line">
                <a:avLst/>
              </a:prstGeom>
              <a:noFill/>
              <a:ln w="38100">
                <a:solidFill>
                  <a:srgbClr val="3333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01393" name="Text Box 17"/>
              <p:cNvSpPr txBox="1">
                <a:spLocks noChangeArrowheads="1"/>
              </p:cNvSpPr>
              <p:nvPr/>
            </p:nvSpPr>
            <p:spPr bwMode="auto">
              <a:xfrm>
                <a:off x="1480" y="527"/>
                <a:ext cx="311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4000" b="1">
                    <a:solidFill>
                      <a:srgbClr val="3333FF"/>
                    </a:solidFill>
                  </a:rPr>
                  <a:t>F</a:t>
                </a:r>
              </a:p>
            </p:txBody>
          </p:sp>
        </p:grpSp>
      </p:grp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80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77457E-6 L 0.50799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Line 2"/>
          <p:cNvSpPr>
            <a:spLocks noChangeShapeType="1"/>
          </p:cNvSpPr>
          <p:nvPr/>
        </p:nvSpPr>
        <p:spPr bwMode="auto">
          <a:xfrm>
            <a:off x="1044575" y="2709863"/>
            <a:ext cx="7164388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103427" name="Group 3"/>
          <p:cNvGrpSpPr>
            <a:grpSpLocks/>
          </p:cNvGrpSpPr>
          <p:nvPr/>
        </p:nvGrpSpPr>
        <p:grpSpPr bwMode="auto">
          <a:xfrm>
            <a:off x="971550" y="844550"/>
            <a:ext cx="3529013" cy="1865313"/>
            <a:chOff x="1156" y="78"/>
            <a:chExt cx="2223" cy="1175"/>
          </a:xfrm>
        </p:grpSpPr>
        <p:grpSp>
          <p:nvGrpSpPr>
            <p:cNvPr id="103428" name="Group 4"/>
            <p:cNvGrpSpPr>
              <a:grpSpLocks/>
            </p:cNvGrpSpPr>
            <p:nvPr/>
          </p:nvGrpSpPr>
          <p:grpSpPr bwMode="auto">
            <a:xfrm>
              <a:off x="1156" y="572"/>
              <a:ext cx="1588" cy="681"/>
              <a:chOff x="1111" y="572"/>
              <a:chExt cx="1588" cy="681"/>
            </a:xfrm>
          </p:grpSpPr>
          <p:sp>
            <p:nvSpPr>
              <p:cNvPr id="103429" name="Rectangle 5"/>
              <p:cNvSpPr>
                <a:spLocks noChangeArrowheads="1"/>
              </p:cNvSpPr>
              <p:nvPr/>
            </p:nvSpPr>
            <p:spPr bwMode="auto">
              <a:xfrm>
                <a:off x="1702" y="572"/>
                <a:ext cx="997" cy="681"/>
              </a:xfrm>
              <a:prstGeom prst="rect">
                <a:avLst/>
              </a:prstGeom>
              <a:solidFill>
                <a:srgbClr val="CC66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03430" name="Line 6"/>
              <p:cNvSpPr>
                <a:spLocks noChangeShapeType="1"/>
              </p:cNvSpPr>
              <p:nvPr/>
            </p:nvSpPr>
            <p:spPr bwMode="auto">
              <a:xfrm>
                <a:off x="1247" y="709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03431" name="Line 7"/>
              <p:cNvSpPr>
                <a:spLocks noChangeShapeType="1"/>
              </p:cNvSpPr>
              <p:nvPr/>
            </p:nvSpPr>
            <p:spPr bwMode="auto">
              <a:xfrm>
                <a:off x="1292" y="845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03432" name="Line 8"/>
              <p:cNvSpPr>
                <a:spLocks noChangeShapeType="1"/>
              </p:cNvSpPr>
              <p:nvPr/>
            </p:nvSpPr>
            <p:spPr bwMode="auto">
              <a:xfrm>
                <a:off x="1337" y="981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03433" name="Line 9"/>
              <p:cNvSpPr>
                <a:spLocks noChangeShapeType="1"/>
              </p:cNvSpPr>
              <p:nvPr/>
            </p:nvSpPr>
            <p:spPr bwMode="auto">
              <a:xfrm>
                <a:off x="1156" y="1162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03434" name="Line 10"/>
              <p:cNvSpPr>
                <a:spLocks noChangeShapeType="1"/>
              </p:cNvSpPr>
              <p:nvPr/>
            </p:nvSpPr>
            <p:spPr bwMode="auto">
              <a:xfrm>
                <a:off x="1247" y="1071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03435" name="Line 11"/>
              <p:cNvSpPr>
                <a:spLocks noChangeShapeType="1"/>
              </p:cNvSpPr>
              <p:nvPr/>
            </p:nvSpPr>
            <p:spPr bwMode="auto">
              <a:xfrm>
                <a:off x="1111" y="618"/>
                <a:ext cx="3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sp>
          <p:nvSpPr>
            <p:cNvPr id="103436" name="Line 12"/>
            <p:cNvSpPr>
              <a:spLocks noChangeShapeType="1"/>
            </p:cNvSpPr>
            <p:nvPr/>
          </p:nvSpPr>
          <p:spPr bwMode="auto">
            <a:xfrm>
              <a:off x="1882" y="436"/>
              <a:ext cx="680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3437" name="Text Box 13"/>
            <p:cNvSpPr txBox="1">
              <a:spLocks noChangeArrowheads="1"/>
            </p:cNvSpPr>
            <p:nvPr/>
          </p:nvSpPr>
          <p:spPr bwMode="auto">
            <a:xfrm>
              <a:off x="2063" y="78"/>
              <a:ext cx="3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3600" b="1">
                  <a:solidFill>
                    <a:srgbClr val="3333FF"/>
                  </a:solidFill>
                </a:rPr>
                <a:t>V</a:t>
              </a:r>
            </a:p>
          </p:txBody>
        </p:sp>
        <p:sp>
          <p:nvSpPr>
            <p:cNvPr id="103438" name="Line 14"/>
            <p:cNvSpPr>
              <a:spLocks noChangeShapeType="1"/>
            </p:cNvSpPr>
            <p:nvPr/>
          </p:nvSpPr>
          <p:spPr bwMode="auto">
            <a:xfrm flipH="1">
              <a:off x="2744" y="845"/>
              <a:ext cx="635" cy="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  <p:sp>
          <p:nvSpPr>
            <p:cNvPr id="103439" name="Text Box 15"/>
            <p:cNvSpPr txBox="1">
              <a:spLocks noChangeArrowheads="1"/>
            </p:cNvSpPr>
            <p:nvPr/>
          </p:nvSpPr>
          <p:spPr bwMode="auto">
            <a:xfrm>
              <a:off x="2971" y="486"/>
              <a:ext cx="2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3600" b="1">
                  <a:solidFill>
                    <a:srgbClr val="3333FF"/>
                  </a:solidFill>
                </a:rPr>
                <a:t>F</a:t>
              </a:r>
            </a:p>
          </p:txBody>
        </p:sp>
      </p:grp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2065338" y="3429000"/>
            <a:ext cx="49545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8000" b="1">
                <a:solidFill>
                  <a:srgbClr val="FF6600"/>
                </a:solidFill>
              </a:rPr>
              <a:t>W</a:t>
            </a:r>
            <a:r>
              <a:rPr lang="pt-BR" altLang="pt-BR" sz="6000" b="1">
                <a:solidFill>
                  <a:srgbClr val="FF6600"/>
                </a:solidFill>
              </a:rPr>
              <a:t> resistente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10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77457E-6 L 0.42934 -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1963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Trabalho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14339" name="CuadroTexto 5"/>
          <p:cNvSpPr txBox="1">
            <a:spLocks noChangeArrowheads="1"/>
          </p:cNvSpPr>
          <p:nvPr/>
        </p:nvSpPr>
        <p:spPr bwMode="auto">
          <a:xfrm>
            <a:off x="612775" y="917575"/>
            <a:ext cx="82851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Mas o que significa 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trabalho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Podemos interpretar o 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trabalho de uma força 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como a quantidade de energia transferida ou transformada por meio de uma força.</a:t>
            </a:r>
          </a:p>
        </p:txBody>
      </p:sp>
      <p:sp>
        <p:nvSpPr>
          <p:cNvPr id="8196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11.2</a:t>
            </a:r>
          </a:p>
        </p:txBody>
      </p:sp>
      <p:grpSp>
        <p:nvGrpSpPr>
          <p:cNvPr id="2" name="Grupo 15"/>
          <p:cNvGrpSpPr>
            <a:grpSpLocks/>
          </p:cNvGrpSpPr>
          <p:nvPr/>
        </p:nvGrpSpPr>
        <p:grpSpPr bwMode="auto">
          <a:xfrm>
            <a:off x="611188" y="3770313"/>
            <a:ext cx="7921625" cy="1878012"/>
            <a:chOff x="722312" y="3770313"/>
            <a:chExt cx="7920555" cy="1878533"/>
          </a:xfrm>
        </p:grpSpPr>
        <p:sp>
          <p:nvSpPr>
            <p:cNvPr id="8198" name="Retângulo 11"/>
            <p:cNvSpPr>
              <a:spLocks noChangeArrowheads="1"/>
            </p:cNvSpPr>
            <p:nvPr/>
          </p:nvSpPr>
          <p:spPr bwMode="auto">
            <a:xfrm rot="-5400000">
              <a:off x="8129585" y="5135565"/>
              <a:ext cx="84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600">
                  <a:latin typeface="Verdana" pitchFamily="34" charset="0"/>
                </a:rPr>
                <a:t>ADILSON SECCO</a:t>
              </a:r>
            </a:p>
          </p:txBody>
        </p:sp>
        <p:pic>
          <p:nvPicPr>
            <p:cNvPr id="8199" name="Picture 13" descr="G:\DEPTO\PPTs\Vereda_DIGITAL\Editados\Física\Lote2\VDfis_cap11p_trabalho_potencia\imgs\004-g-C11-DVD-VUF-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12" y="3770313"/>
              <a:ext cx="7884933" cy="1846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930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1963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Trabalho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12291" name="CuadroTexto 5"/>
          <p:cNvSpPr txBox="1">
            <a:spLocks noChangeArrowheads="1"/>
          </p:cNvSpPr>
          <p:nvPr/>
        </p:nvSpPr>
        <p:spPr bwMode="auto">
          <a:xfrm>
            <a:off x="612775" y="917575"/>
            <a:ext cx="82851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Para uma força </a:t>
            </a:r>
            <a:r>
              <a:rPr lang="en-US" sz="2000" i="1">
                <a:solidFill>
                  <a:srgbClr val="000000"/>
                </a:solidFill>
                <a:latin typeface="Verdana" pitchFamily="34" charset="0"/>
              </a:rPr>
              <a:t>F 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constante,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 o trabalho, por definição, 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é dado por:</a:t>
            </a:r>
          </a:p>
        </p:txBody>
      </p:sp>
      <p:grpSp>
        <p:nvGrpSpPr>
          <p:cNvPr id="2" name="Grupo 24"/>
          <p:cNvGrpSpPr>
            <a:grpSpLocks/>
          </p:cNvGrpSpPr>
          <p:nvPr/>
        </p:nvGrpSpPr>
        <p:grpSpPr bwMode="auto">
          <a:xfrm>
            <a:off x="3549650" y="2236788"/>
            <a:ext cx="2489200" cy="668337"/>
            <a:chOff x="3549651" y="2236788"/>
            <a:chExt cx="2489199" cy="668337"/>
          </a:xfrm>
        </p:grpSpPr>
        <p:grpSp>
          <p:nvGrpSpPr>
            <p:cNvPr id="9230" name="Grupo 23"/>
            <p:cNvGrpSpPr>
              <a:grpSpLocks/>
            </p:cNvGrpSpPr>
            <p:nvPr/>
          </p:nvGrpSpPr>
          <p:grpSpPr bwMode="auto">
            <a:xfrm>
              <a:off x="3549651" y="2236788"/>
              <a:ext cx="2489199" cy="638175"/>
              <a:chOff x="3549650" y="2236788"/>
              <a:chExt cx="2489200" cy="638175"/>
            </a:xfrm>
          </p:grpSpPr>
          <p:sp>
            <p:nvSpPr>
              <p:cNvPr id="9232" name="CaixaDeTexto 6"/>
              <p:cNvSpPr txBox="1">
                <a:spLocks noChangeArrowheads="1"/>
              </p:cNvSpPr>
              <p:nvPr/>
            </p:nvSpPr>
            <p:spPr bwMode="auto">
              <a:xfrm>
                <a:off x="3549650" y="2413000"/>
                <a:ext cx="2489200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pt-BR">
                    <a:latin typeface="Symbol" pitchFamily="18" charset="2"/>
                  </a:rPr>
                  <a:t>t</a:t>
                </a:r>
                <a:r>
                  <a:rPr lang="pt-BR" i="1" baseline="-25000">
                    <a:latin typeface="Verdana" pitchFamily="34" charset="0"/>
                  </a:rPr>
                  <a:t>F</a:t>
                </a:r>
                <a:r>
                  <a:rPr lang="pt-BR">
                    <a:latin typeface="Verdana" pitchFamily="34" charset="0"/>
                  </a:rPr>
                  <a:t> = </a:t>
                </a:r>
                <a:r>
                  <a:rPr lang="pt-BR" i="1">
                    <a:latin typeface="Verdana" pitchFamily="34" charset="0"/>
                  </a:rPr>
                  <a:t>F</a:t>
                </a:r>
                <a:r>
                  <a:rPr lang="pt-BR">
                    <a:latin typeface="Verdana" pitchFamily="34" charset="0"/>
                  </a:rPr>
                  <a:t>  </a:t>
                </a:r>
                <a:r>
                  <a:rPr lang="pt-BR" i="1">
                    <a:latin typeface="Verdana" pitchFamily="34" charset="0"/>
                  </a:rPr>
                  <a:t>d</a:t>
                </a:r>
                <a:r>
                  <a:rPr lang="pt-BR">
                    <a:latin typeface="Verdana" pitchFamily="34" charset="0"/>
                  </a:rPr>
                  <a:t>  cos </a:t>
                </a:r>
                <a:r>
                  <a:rPr lang="pt-BR">
                    <a:latin typeface="Symbol" pitchFamily="18" charset="2"/>
                  </a:rPr>
                  <a:t>q</a:t>
                </a:r>
                <a:endParaRPr lang="pt-BR" sz="2800">
                  <a:latin typeface="Symbol" pitchFamily="18" charset="2"/>
                </a:endParaRPr>
              </a:p>
            </p:txBody>
          </p:sp>
          <p:sp>
            <p:nvSpPr>
              <p:cNvPr id="9233" name="CaixaDeTexto 7"/>
              <p:cNvSpPr txBox="1">
                <a:spLocks noChangeArrowheads="1"/>
              </p:cNvSpPr>
              <p:nvPr/>
            </p:nvSpPr>
            <p:spPr bwMode="auto">
              <a:xfrm>
                <a:off x="4486275" y="2236788"/>
                <a:ext cx="29845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pt-BR" sz="3200"/>
                  <a:t>.</a:t>
                </a:r>
                <a:endParaRPr lang="pt-BR" sz="2800"/>
              </a:p>
            </p:txBody>
          </p:sp>
          <p:sp>
            <p:nvSpPr>
              <p:cNvPr id="9234" name="CaixaDeTexto 8"/>
              <p:cNvSpPr txBox="1">
                <a:spLocks noChangeArrowheads="1"/>
              </p:cNvSpPr>
              <p:nvPr/>
            </p:nvSpPr>
            <p:spPr bwMode="auto">
              <a:xfrm>
                <a:off x="4889500" y="2244725"/>
                <a:ext cx="298450" cy="585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pt-BR" sz="3200"/>
                  <a:t>.</a:t>
                </a:r>
                <a:endParaRPr lang="pt-BR" sz="2800"/>
              </a:p>
            </p:txBody>
          </p:sp>
        </p:grpSp>
        <p:sp>
          <p:nvSpPr>
            <p:cNvPr id="9231" name="Retângulo 23"/>
            <p:cNvSpPr>
              <a:spLocks noChangeArrowheads="1"/>
            </p:cNvSpPr>
            <p:nvPr/>
          </p:nvSpPr>
          <p:spPr bwMode="auto">
            <a:xfrm>
              <a:off x="3552825" y="2390775"/>
              <a:ext cx="2438400" cy="514350"/>
            </a:xfrm>
            <a:prstGeom prst="rect">
              <a:avLst/>
            </a:prstGeom>
            <a:noFill/>
            <a:ln w="19050" algn="ctr">
              <a:solidFill>
                <a:srgbClr val="7EB5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  <p:sp>
        <p:nvSpPr>
          <p:cNvPr id="9223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11.2</a:t>
            </a:r>
          </a:p>
        </p:txBody>
      </p:sp>
      <p:sp>
        <p:nvSpPr>
          <p:cNvPr id="1035" name="CaixaDeTexto 10"/>
          <p:cNvSpPr txBox="1">
            <a:spLocks noChangeArrowheads="1"/>
          </p:cNvSpPr>
          <p:nvPr/>
        </p:nvSpPr>
        <p:spPr bwMode="auto">
          <a:xfrm>
            <a:off x="2333625" y="3235325"/>
            <a:ext cx="198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pt-BR" sz="1800" spc="-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_tradnl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·</a:t>
            </a:r>
            <a:r>
              <a:rPr lang="es-ES_tradnl" sz="1800" spc="-3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 = J(joule)</a:t>
            </a: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6" name="CaixaDeTexto 11"/>
          <p:cNvSpPr txBox="1">
            <a:spLocks noChangeArrowheads="1"/>
          </p:cNvSpPr>
          <p:nvPr/>
        </p:nvSpPr>
        <p:spPr bwMode="auto">
          <a:xfrm>
            <a:off x="4413250" y="3306763"/>
            <a:ext cx="357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800">
                <a:latin typeface="Verdana" pitchFamily="34" charset="0"/>
              </a:rPr>
              <a:t>N</a:t>
            </a:r>
          </a:p>
        </p:txBody>
      </p:sp>
      <p:sp>
        <p:nvSpPr>
          <p:cNvPr id="1037" name="CaixaDeTexto 12"/>
          <p:cNvSpPr txBox="1">
            <a:spLocks noChangeArrowheads="1"/>
          </p:cNvSpPr>
          <p:nvPr/>
        </p:nvSpPr>
        <p:spPr bwMode="auto">
          <a:xfrm>
            <a:off x="5062538" y="3297238"/>
            <a:ext cx="40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800">
                <a:latin typeface="Verdana" pitchFamily="34" charset="0"/>
              </a:rPr>
              <a:t>m</a:t>
            </a:r>
            <a:endParaRPr lang="pt-BR">
              <a:latin typeface="Verdana" pitchFamily="34" charset="0"/>
            </a:endParaRPr>
          </a:p>
        </p:txBody>
      </p:sp>
      <p:cxnSp>
        <p:nvCxnSpPr>
          <p:cNvPr id="1038" name="Conector de seta reta 14"/>
          <p:cNvCxnSpPr>
            <a:cxnSpLocks noChangeShapeType="1"/>
          </p:cNvCxnSpPr>
          <p:nvPr/>
        </p:nvCxnSpPr>
        <p:spPr bwMode="auto">
          <a:xfrm flipH="1">
            <a:off x="3016250" y="2781300"/>
            <a:ext cx="590550" cy="4222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9" name="Conector de seta reta 18"/>
          <p:cNvCxnSpPr>
            <a:cxnSpLocks noChangeShapeType="1"/>
            <a:endCxn id="1036" idx="0"/>
          </p:cNvCxnSpPr>
          <p:nvPr/>
        </p:nvCxnSpPr>
        <p:spPr bwMode="auto">
          <a:xfrm rot="16200000" flipH="1">
            <a:off x="4264025" y="2978150"/>
            <a:ext cx="493713" cy="16351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0" name="Conector de seta reta 24"/>
          <p:cNvCxnSpPr>
            <a:cxnSpLocks noChangeShapeType="1"/>
            <a:endCxn id="1037" idx="0"/>
          </p:cNvCxnSpPr>
          <p:nvPr/>
        </p:nvCxnSpPr>
        <p:spPr bwMode="auto">
          <a:xfrm rot="16200000" flipH="1">
            <a:off x="4822031" y="2851944"/>
            <a:ext cx="484188" cy="4064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7618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035" grpId="0"/>
      <p:bldP spid="1036" grpId="0"/>
      <p:bldP spid="10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49323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Trabalho da força peso </a:t>
            </a:r>
            <a:br>
              <a:rPr lang="pt-BR" sz="2800" b="1">
                <a:latin typeface="Verdana" pitchFamily="34" charset="0"/>
              </a:rPr>
            </a:br>
            <a:r>
              <a:rPr lang="pt-BR" sz="2800" b="1">
                <a:latin typeface="Verdana" pitchFamily="34" charset="0"/>
              </a:rPr>
              <a:t>e da força elástica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14339" name="CuadroTexto 5"/>
          <p:cNvSpPr txBox="1">
            <a:spLocks noChangeArrowheads="1"/>
          </p:cNvSpPr>
          <p:nvPr/>
        </p:nvSpPr>
        <p:spPr bwMode="auto">
          <a:xfrm>
            <a:off x="622300" y="1462088"/>
            <a:ext cx="8285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b="1">
                <a:solidFill>
                  <a:srgbClr val="000000"/>
                </a:solidFill>
                <a:latin typeface="Verdana" pitchFamily="34" charset="0"/>
              </a:rPr>
              <a:t>Trabalho da força peso</a:t>
            </a:r>
          </a:p>
        </p:txBody>
      </p:sp>
      <p:sp>
        <p:nvSpPr>
          <p:cNvPr id="14340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11.3</a:t>
            </a:r>
          </a:p>
        </p:txBody>
      </p:sp>
      <p:grpSp>
        <p:nvGrpSpPr>
          <p:cNvPr id="2" name="Grupo 32"/>
          <p:cNvGrpSpPr>
            <a:grpSpLocks/>
          </p:cNvGrpSpPr>
          <p:nvPr/>
        </p:nvGrpSpPr>
        <p:grpSpPr bwMode="auto">
          <a:xfrm>
            <a:off x="2078038" y="2832100"/>
            <a:ext cx="4987925" cy="461963"/>
            <a:chOff x="2077244" y="2832101"/>
            <a:chExt cx="4989512" cy="461665"/>
          </a:xfrm>
        </p:grpSpPr>
        <p:sp>
          <p:nvSpPr>
            <p:cNvPr id="14347" name="CaixaDeTexto 16"/>
            <p:cNvSpPr txBox="1">
              <a:spLocks noChangeArrowheads="1"/>
            </p:cNvSpPr>
            <p:nvPr/>
          </p:nvSpPr>
          <p:spPr bwMode="auto">
            <a:xfrm>
              <a:off x="2077244" y="2832101"/>
              <a:ext cx="49895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pt-BR">
                  <a:latin typeface="Symbol" pitchFamily="18" charset="2"/>
                </a:rPr>
                <a:t>t</a:t>
              </a:r>
              <a:r>
                <a:rPr lang="pt-BR" sz="1400" i="1" baseline="-25000">
                  <a:latin typeface="Verdana" pitchFamily="34" charset="0"/>
                </a:rPr>
                <a:t>P</a:t>
              </a:r>
              <a:r>
                <a:rPr lang="pt-BR" i="1">
                  <a:latin typeface="Verdana" pitchFamily="34" charset="0"/>
                </a:rPr>
                <a:t> = </a:t>
              </a:r>
              <a:r>
                <a:rPr lang="pt-BR">
                  <a:latin typeface="Verdana" pitchFamily="34" charset="0"/>
                  <a:sym typeface="Symbol" pitchFamily="18" charset="2"/>
                </a:rPr>
                <a:t></a:t>
              </a:r>
              <a:r>
                <a:rPr lang="pt-BR">
                  <a:latin typeface="Verdana" pitchFamily="34" charset="0"/>
                </a:rPr>
                <a:t> </a:t>
              </a:r>
              <a:r>
                <a:rPr lang="pt-BR" i="1">
                  <a:latin typeface="Verdana" pitchFamily="34" charset="0"/>
                </a:rPr>
                <a:t>P </a:t>
              </a:r>
              <a:r>
                <a:rPr lang="pt-BR">
                  <a:latin typeface="Verdana" pitchFamily="34" charset="0"/>
                </a:rPr>
                <a:t>· </a:t>
              </a:r>
              <a:r>
                <a:rPr lang="pt-BR" i="1">
                  <a:latin typeface="Verdana" pitchFamily="34" charset="0"/>
                </a:rPr>
                <a:t>h </a:t>
              </a:r>
              <a:r>
                <a:rPr lang="pt-BR">
                  <a:latin typeface="Symbol" pitchFamily="18" charset="2"/>
                </a:rPr>
                <a:t>Þ t</a:t>
              </a:r>
              <a:r>
                <a:rPr lang="pt-BR" sz="1400" i="1" baseline="-25000">
                  <a:latin typeface="Verdana" pitchFamily="34" charset="0"/>
                </a:rPr>
                <a:t>P</a:t>
              </a:r>
              <a:r>
                <a:rPr lang="pt-BR" i="1">
                  <a:latin typeface="Verdana" pitchFamily="34" charset="0"/>
                </a:rPr>
                <a:t> =</a:t>
              </a:r>
              <a:r>
                <a:rPr lang="pt-BR">
                  <a:latin typeface="Verdana" pitchFamily="34" charset="0"/>
                </a:rPr>
                <a:t> </a:t>
              </a:r>
              <a:r>
                <a:rPr lang="pt-BR">
                  <a:latin typeface="Verdana" pitchFamily="34" charset="0"/>
                  <a:sym typeface="Symbol" pitchFamily="18" charset="2"/>
                </a:rPr>
                <a:t></a:t>
              </a:r>
              <a:r>
                <a:rPr lang="pt-BR">
                  <a:latin typeface="Verdana" pitchFamily="34" charset="0"/>
                </a:rPr>
                <a:t> </a:t>
              </a:r>
              <a:r>
                <a:rPr lang="pt-BR" i="1">
                  <a:latin typeface="Verdana" pitchFamily="34" charset="0"/>
                </a:rPr>
                <a:t>m</a:t>
              </a:r>
              <a:r>
                <a:rPr lang="pt-BR">
                  <a:latin typeface="Verdana" pitchFamily="34" charset="0"/>
                </a:rPr>
                <a:t> · </a:t>
              </a:r>
              <a:r>
                <a:rPr lang="pt-BR" i="1">
                  <a:latin typeface="Verdana" pitchFamily="34" charset="0"/>
                </a:rPr>
                <a:t>g</a:t>
              </a:r>
              <a:r>
                <a:rPr lang="pt-BR">
                  <a:latin typeface="Verdana" pitchFamily="34" charset="0"/>
                </a:rPr>
                <a:t> · </a:t>
              </a:r>
              <a:r>
                <a:rPr lang="pt-BR" i="1">
                  <a:latin typeface="Verdana" pitchFamily="34" charset="0"/>
                </a:rPr>
                <a:t>h</a:t>
              </a:r>
              <a:endParaRPr lang="pt-BR" i="1">
                <a:latin typeface="Symbol" pitchFamily="18" charset="2"/>
              </a:endParaRPr>
            </a:p>
          </p:txBody>
        </p:sp>
        <p:sp>
          <p:nvSpPr>
            <p:cNvPr id="14348" name="Retângulo 30"/>
            <p:cNvSpPr>
              <a:spLocks noChangeArrowheads="1"/>
            </p:cNvSpPr>
            <p:nvPr/>
          </p:nvSpPr>
          <p:spPr bwMode="auto">
            <a:xfrm>
              <a:off x="4457700" y="2886075"/>
              <a:ext cx="2372443" cy="390525"/>
            </a:xfrm>
            <a:prstGeom prst="rect">
              <a:avLst/>
            </a:prstGeom>
            <a:noFill/>
            <a:ln w="19050" algn="ctr">
              <a:solidFill>
                <a:srgbClr val="7EB5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upo 18"/>
          <p:cNvGrpSpPr>
            <a:grpSpLocks/>
          </p:cNvGrpSpPr>
          <p:nvPr/>
        </p:nvGrpSpPr>
        <p:grpSpPr bwMode="auto">
          <a:xfrm>
            <a:off x="627063" y="4168775"/>
            <a:ext cx="7756525" cy="981075"/>
            <a:chOff x="627063" y="4168775"/>
            <a:chExt cx="7757037" cy="980497"/>
          </a:xfrm>
        </p:grpSpPr>
        <p:grpSp>
          <p:nvGrpSpPr>
            <p:cNvPr id="14343" name="Grupo 31"/>
            <p:cNvGrpSpPr>
              <a:grpSpLocks/>
            </p:cNvGrpSpPr>
            <p:nvPr/>
          </p:nvGrpSpPr>
          <p:grpSpPr bwMode="auto">
            <a:xfrm>
              <a:off x="627063" y="4284663"/>
              <a:ext cx="7757037" cy="707886"/>
              <a:chOff x="684213" y="4284663"/>
              <a:chExt cx="7757037" cy="707886"/>
            </a:xfrm>
          </p:grpSpPr>
          <p:sp>
            <p:nvSpPr>
              <p:cNvPr id="14345" name="CaixaDeTexto 14"/>
              <p:cNvSpPr txBox="1">
                <a:spLocks noChangeArrowheads="1"/>
              </p:cNvSpPr>
              <p:nvPr/>
            </p:nvSpPr>
            <p:spPr bwMode="auto">
              <a:xfrm>
                <a:off x="684213" y="4437063"/>
                <a:ext cx="3346685" cy="3998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180975" indent="-180975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pt-BR" sz="2000">
                    <a:latin typeface="Verdana" pitchFamily="34" charset="0"/>
                  </a:rPr>
                  <a:t>Trabalho da força peso é</a:t>
                </a:r>
                <a:endParaRPr lang="pt-BR"/>
              </a:p>
            </p:txBody>
          </p:sp>
          <p:sp>
            <p:nvSpPr>
              <p:cNvPr id="14346" name="CaixaDeTexto 15"/>
              <p:cNvSpPr txBox="1">
                <a:spLocks noChangeArrowheads="1"/>
              </p:cNvSpPr>
              <p:nvPr/>
            </p:nvSpPr>
            <p:spPr bwMode="auto">
              <a:xfrm>
                <a:off x="4105787" y="4284663"/>
                <a:ext cx="4335463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180975" indent="-180975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pt-BR" sz="2000" b="1">
                    <a:latin typeface="Verdana" pitchFamily="34" charset="0"/>
                  </a:rPr>
                  <a:t>positivo</a:t>
                </a:r>
                <a:r>
                  <a:rPr lang="pt-BR" sz="2000">
                    <a:latin typeface="Verdana" pitchFamily="34" charset="0"/>
                  </a:rPr>
                  <a:t>, quando o corpo desce</a:t>
                </a:r>
              </a:p>
              <a:p>
                <a:r>
                  <a:rPr lang="pt-BR" sz="2000" b="1">
                    <a:latin typeface="Verdana" pitchFamily="34" charset="0"/>
                  </a:rPr>
                  <a:t>negativo</a:t>
                </a:r>
                <a:r>
                  <a:rPr lang="pt-BR" sz="2000">
                    <a:latin typeface="Verdana" pitchFamily="34" charset="0"/>
                  </a:rPr>
                  <a:t>, quando o corpo sobe</a:t>
                </a:r>
                <a:endParaRPr lang="pt-BR" sz="2000"/>
              </a:p>
            </p:txBody>
          </p:sp>
        </p:grpSp>
        <p:pic>
          <p:nvPicPr>
            <p:cNvPr id="14344" name="Picture 18" descr="C:\Users\ana.maria\Desktop\Icones\chave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186" y="4168775"/>
              <a:ext cx="276226" cy="980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546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49323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Trabalho da força peso </a:t>
            </a:r>
            <a:br>
              <a:rPr lang="pt-BR" sz="2800" b="1">
                <a:latin typeface="Verdana" pitchFamily="34" charset="0"/>
              </a:rPr>
            </a:br>
            <a:r>
              <a:rPr lang="pt-BR" sz="2800" b="1">
                <a:latin typeface="Verdana" pitchFamily="34" charset="0"/>
              </a:rPr>
              <a:t>e da força elástica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20483" name="CuadroTexto 5"/>
          <p:cNvSpPr txBox="1">
            <a:spLocks noChangeArrowheads="1"/>
          </p:cNvSpPr>
          <p:nvPr/>
        </p:nvSpPr>
        <p:spPr bwMode="auto">
          <a:xfrm>
            <a:off x="622300" y="1460500"/>
            <a:ext cx="82851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lnSpc>
                <a:spcPct val="150000"/>
              </a:lnSpc>
              <a:defRPr/>
            </a:pPr>
            <a:r>
              <a:rPr lang="en-US" sz="2100" b="1" dirty="0">
                <a:solidFill>
                  <a:srgbClr val="000000"/>
                </a:solidFill>
                <a:latin typeface="Verdana" pitchFamily="34" charset="0"/>
              </a:rPr>
              <a:t>Trabalho </a:t>
            </a:r>
            <a:r>
              <a:rPr lang="en-US" sz="2100" b="1" dirty="0" err="1">
                <a:solidFill>
                  <a:srgbClr val="000000"/>
                </a:solidFill>
                <a:latin typeface="Verdana" pitchFamily="34" charset="0"/>
              </a:rPr>
              <a:t>da</a:t>
            </a:r>
            <a:r>
              <a:rPr lang="en-US" sz="21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Verdana" pitchFamily="34" charset="0"/>
              </a:rPr>
              <a:t>força</a:t>
            </a:r>
            <a:r>
              <a:rPr lang="en-US" sz="21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Verdana" pitchFamily="34" charset="0"/>
              </a:rPr>
              <a:t>elástica</a:t>
            </a:r>
            <a:endParaRPr lang="en-US" sz="2100" b="1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Visto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que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força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elástica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é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variável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temos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que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calcular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seu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trabalho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pelo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gráfico</a:t>
            </a:r>
            <a:r>
              <a:rPr lang="en-US" sz="20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Verdana" pitchFamily="34" charset="0"/>
              </a:rPr>
              <a:t>F</a:t>
            </a:r>
            <a:r>
              <a:rPr lang="en-US" sz="2000" b="1" baseline="-25000" dirty="0" err="1">
                <a:solidFill>
                  <a:srgbClr val="000000"/>
                </a:solidFill>
                <a:latin typeface="Verdana" pitchFamily="34" charset="0"/>
              </a:rPr>
              <a:t>elást</a:t>
            </a:r>
            <a:r>
              <a:rPr lang="en-US" sz="2000" b="1" baseline="-25000" dirty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x</a:t>
            </a:r>
            <a:r>
              <a:rPr lang="en-US" sz="20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  <a:latin typeface="Verdana" pitchFamily="34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15364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11.3</a:t>
            </a:r>
          </a:p>
        </p:txBody>
      </p:sp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1930400" y="2924175"/>
            <a:ext cx="5391150" cy="3216275"/>
            <a:chOff x="1930830" y="2924175"/>
            <a:chExt cx="5390980" cy="3216274"/>
          </a:xfrm>
        </p:grpSpPr>
        <p:pic>
          <p:nvPicPr>
            <p:cNvPr id="15366" name="Picture 13" descr="G:\DEPTO\PPTs\Vereda_DIGITAL\Editados\Física\Lote2\VD-FIS-Lote2-Cap11\imgs\008-g-C11-DVD-VUF-A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0830" y="2924175"/>
              <a:ext cx="5109301" cy="318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7" name="Retângulo 11"/>
            <p:cNvSpPr>
              <a:spLocks noChangeArrowheads="1"/>
            </p:cNvSpPr>
            <p:nvPr/>
          </p:nvSpPr>
          <p:spPr bwMode="auto">
            <a:xfrm rot="-5400000">
              <a:off x="6808528" y="5627168"/>
              <a:ext cx="84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600">
                  <a:latin typeface="Verdana" pitchFamily="34" charset="0"/>
                </a:rPr>
                <a:t>ADILSON SECCO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021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2"/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6400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UNIDADES DE ENERGIA</a:t>
            </a:r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605588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4825"/>
            <a:ext cx="32004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81463"/>
            <a:ext cx="41148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57800"/>
            <a:ext cx="41910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7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/>
          <a:lstStyle/>
          <a:p>
            <a:r>
              <a:rPr lang="pt-PT" altLang="pt-BR" sz="4000" b="1" i="1">
                <a:solidFill>
                  <a:schemeClr val="hlink"/>
                </a:solidFill>
                <a:latin typeface="Elephant" pitchFamily="18" charset="0"/>
              </a:rPr>
              <a:t>Formas fundamentais de energia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864076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pt-BR" sz="2400" dirty="0">
                <a:latin typeface="Comic Sans MS" pitchFamily="66" charset="0"/>
              </a:rPr>
              <a:t>As diferentes designações atribuídas à energia correspondem apenas a </a:t>
            </a:r>
            <a:r>
              <a:rPr lang="pt-PT" altLang="pt-BR" sz="2400" b="1" dirty="0">
                <a:solidFill>
                  <a:schemeClr val="hlink"/>
                </a:solidFill>
                <a:latin typeface="Comic Sans MS" pitchFamily="66" charset="0"/>
              </a:rPr>
              <a:t>duas formas fundamentais de energia</a:t>
            </a:r>
            <a:r>
              <a:rPr lang="pt-PT" altLang="pt-BR" sz="2400" dirty="0">
                <a:latin typeface="Comic Sans MS" pitchFamily="66" charset="0"/>
              </a:rPr>
              <a:t>: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pt-PT" altLang="pt-BR" sz="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ü"/>
            </a:pPr>
            <a:r>
              <a:rPr lang="pt-PT" altLang="pt-BR" sz="2400" dirty="0">
                <a:latin typeface="Comic Sans MS" pitchFamily="66" charset="0"/>
              </a:rPr>
              <a:t> </a:t>
            </a:r>
            <a:r>
              <a:rPr lang="pt-PT" altLang="pt-BR" sz="2400" b="1" dirty="0">
                <a:solidFill>
                  <a:srgbClr val="FF0000"/>
                </a:solidFill>
                <a:latin typeface="Comic Sans MS" pitchFamily="66" charset="0"/>
              </a:rPr>
              <a:t>Energia cinética</a:t>
            </a:r>
            <a:r>
              <a:rPr lang="pt-PT" altLang="pt-BR" sz="2400" dirty="0">
                <a:latin typeface="Comic Sans MS" pitchFamily="66" charset="0"/>
              </a:rPr>
              <a:t> que está associada ao movimento.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pt-BR" sz="2400" dirty="0">
                <a:latin typeface="Comic Sans MS" pitchFamily="66" charset="0"/>
              </a:rPr>
              <a:t>Esta é a energia que associamos ao vento, à água em movimento, à corrente </a:t>
            </a:r>
            <a:r>
              <a:rPr lang="pt-PT" altLang="pt-BR" sz="2400" dirty="0" smtClean="0">
                <a:latin typeface="Comic Sans MS" pitchFamily="66" charset="0"/>
              </a:rPr>
              <a:t>elétrica </a:t>
            </a:r>
            <a:r>
              <a:rPr lang="pt-PT" altLang="pt-BR" sz="2400" dirty="0">
                <a:latin typeface="Comic Sans MS" pitchFamily="66" charset="0"/>
              </a:rPr>
              <a:t>no circuito, ao som e à agitação das partículas do ar junto de um aquecedor.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pt-PT" altLang="pt-BR" sz="8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ü"/>
            </a:pPr>
            <a:r>
              <a:rPr lang="pt-PT" altLang="pt-BR" sz="2400" b="1" dirty="0">
                <a:solidFill>
                  <a:srgbClr val="FF0000"/>
                </a:solidFill>
                <a:latin typeface="Comic Sans MS" pitchFamily="66" charset="0"/>
              </a:rPr>
              <a:t> Energia potencial</a:t>
            </a:r>
            <a:r>
              <a:rPr lang="pt-PT" altLang="pt-BR" sz="2400" dirty="0">
                <a:latin typeface="Comic Sans MS" pitchFamily="66" charset="0"/>
              </a:rPr>
              <a:t> que corresponde à energia armazenada em condições de poder ser utilizada.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pt-PT" altLang="pt-BR" sz="2400" dirty="0">
                <a:latin typeface="Comic Sans MS" pitchFamily="66" charset="0"/>
              </a:rPr>
              <a:t>Esta é a energia acumulada numa bateria, nos alimentos e nos combustíveis.</a:t>
            </a:r>
          </a:p>
        </p:txBody>
      </p:sp>
    </p:spTree>
    <p:extLst>
      <p:ext uri="{BB962C8B-B14F-4D97-AF65-F5344CB8AC3E}">
        <p14:creationId xmlns:p14="http://schemas.microsoft.com/office/powerpoint/2010/main" val="12334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0"/>
            <a:ext cx="8785225" cy="1143000"/>
          </a:xfrm>
          <a:noFill/>
          <a:ln/>
        </p:spPr>
        <p:txBody>
          <a:bodyPr/>
          <a:lstStyle/>
          <a:p>
            <a:r>
              <a:rPr lang="pt-PT" altLang="pt-BR" b="1" i="1">
                <a:solidFill>
                  <a:schemeClr val="hlink"/>
                </a:solidFill>
                <a:latin typeface="Elephant" pitchFamily="18" charset="0"/>
              </a:rPr>
              <a:t>Energia cinética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pic>
        <p:nvPicPr>
          <p:cNvPr id="83971" name="Picture 3" descr="energia cine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7"/>
          <a:stretch>
            <a:fillRect/>
          </a:stretch>
        </p:blipFill>
        <p:spPr bwMode="auto">
          <a:xfrm>
            <a:off x="827088" y="1341438"/>
            <a:ext cx="7377112" cy="26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23850" y="4292600"/>
            <a:ext cx="8424863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2400" b="1">
                <a:latin typeface="Comic Sans MS" pitchFamily="66" charset="0"/>
              </a:rPr>
              <a:t>O automóvel em movimento, a criança que corre e a pedra a rolar têm energia cinética.</a:t>
            </a:r>
          </a:p>
          <a:p>
            <a:pPr algn="ctr">
              <a:spcBef>
                <a:spcPct val="50000"/>
              </a:spcBef>
            </a:pPr>
            <a:endParaRPr lang="pt-PT" altLang="pt-BR" b="1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pt-PT" altLang="pt-BR" sz="2800" b="1">
                <a:solidFill>
                  <a:srgbClr val="FF0000"/>
                </a:solidFill>
                <a:latin typeface="Comic Sans MS" pitchFamily="66" charset="0"/>
              </a:rPr>
              <a:t>Qualquer corpo em movimento possui energia cinética!</a:t>
            </a:r>
          </a:p>
        </p:txBody>
      </p:sp>
    </p:spTree>
    <p:extLst>
      <p:ext uri="{BB962C8B-B14F-4D97-AF65-F5344CB8AC3E}">
        <p14:creationId xmlns:p14="http://schemas.microsoft.com/office/powerpoint/2010/main" val="2814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9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3718719" cy="212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835697" y="908720"/>
            <a:ext cx="3819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 smtClean="0"/>
              <a:t>Pelos </a:t>
            </a:r>
            <a:r>
              <a:rPr lang="pt-BR" sz="4800" dirty="0"/>
              <a:t>poderes de </a:t>
            </a:r>
            <a:r>
              <a:rPr lang="pt-BR" sz="4800" dirty="0" err="1" smtClean="0"/>
              <a:t>Greiscow</a:t>
            </a:r>
            <a:r>
              <a:rPr lang="pt-BR" sz="4800" dirty="0" smtClean="0"/>
              <a:t>  ........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691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ko-KR">
                <a:ea typeface="굴림" charset="-127"/>
              </a:rPr>
              <a:t>Energia Cinética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19263"/>
            <a:ext cx="8497888" cy="4411662"/>
          </a:xfrm>
        </p:spPr>
        <p:txBody>
          <a:bodyPr/>
          <a:lstStyle/>
          <a:p>
            <a:r>
              <a:rPr lang="pt-BR" altLang="ko-KR" sz="3300">
                <a:ea typeface="굴림" charset="-127"/>
              </a:rPr>
              <a:t>É definida como a energia associada ao estado de movimento de um objeto.</a:t>
            </a:r>
          </a:p>
          <a:p>
            <a:r>
              <a:rPr lang="pt-BR" altLang="ko-KR" sz="3300">
                <a:ea typeface="굴림" charset="-127"/>
              </a:rPr>
              <a:t>Quanto mais rapidamente um objeto estiver se movendo, maior será sua energia cinética.</a:t>
            </a:r>
          </a:p>
          <a:p>
            <a:r>
              <a:rPr lang="pt-BR" altLang="ko-KR" sz="3300">
                <a:ea typeface="굴림" charset="-127"/>
              </a:rPr>
              <a:t>Calcula-se:</a:t>
            </a:r>
          </a:p>
        </p:txBody>
      </p:sp>
      <p:graphicFrame>
        <p:nvGraphicFramePr>
          <p:cNvPr id="1239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987675" y="5084763"/>
          <a:ext cx="2741613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" imgW="723600" imgH="393480" progId="Equation.3">
                  <p:embed/>
                </p:oleObj>
              </mc:Choice>
              <mc:Fallback>
                <p:oleObj name="Equation" r:id="rId4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084763"/>
                        <a:ext cx="2741613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 smtClean="0"/>
              <a:t>Professor Antenor email:antenordfte@yahoo.com.br</a:t>
            </a: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649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PT" altLang="pt-BR" sz="4000" b="1" i="1">
                <a:solidFill>
                  <a:schemeClr val="hlink"/>
                </a:solidFill>
                <a:latin typeface="Elephant" pitchFamily="18" charset="0"/>
              </a:rPr>
              <a:t>A energia cinética depende de quê?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pic>
        <p:nvPicPr>
          <p:cNvPr id="88067" name="Picture 3" descr="par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213100"/>
            <a:ext cx="1087438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755650" y="1700213"/>
            <a:ext cx="74882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2400" b="1" i="1">
                <a:solidFill>
                  <a:schemeClr val="hlink"/>
                </a:solidFill>
                <a:latin typeface="Comic Sans MS" pitchFamily="66" charset="0"/>
              </a:rPr>
              <a:t>Se duas pedras, com a mesma massa, forem atiradas contra uma parede com velocidades diferentes, qual provocará mais danos?</a:t>
            </a:r>
          </a:p>
        </p:txBody>
      </p:sp>
      <p:pic>
        <p:nvPicPr>
          <p:cNvPr id="88069" name="Picture 5" descr="energia cinetica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13100"/>
            <a:ext cx="1533525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0" name="Picture 6" descr="energia cinetic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13100"/>
            <a:ext cx="180975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250825" y="5734050"/>
            <a:ext cx="8569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2400" b="1">
                <a:latin typeface="Comic Sans MS" pitchFamily="66" charset="0"/>
              </a:rPr>
              <a:t>A pedra que provoca </a:t>
            </a:r>
            <a:r>
              <a:rPr lang="pt-PT" altLang="pt-BR" sz="2400" b="1">
                <a:solidFill>
                  <a:srgbClr val="FF0000"/>
                </a:solidFill>
                <a:latin typeface="Comic Sans MS" pitchFamily="66" charset="0"/>
              </a:rPr>
              <a:t>maior estrago</a:t>
            </a:r>
            <a:r>
              <a:rPr lang="pt-PT" altLang="pt-BR" sz="2400">
                <a:latin typeface="Comic Sans MS" pitchFamily="66" charset="0"/>
              </a:rPr>
              <a:t> </a:t>
            </a:r>
            <a:r>
              <a:rPr lang="pt-PT" altLang="pt-BR" sz="2400" b="1">
                <a:latin typeface="Comic Sans MS" pitchFamily="66" charset="0"/>
              </a:rPr>
              <a:t>é a que possui </a:t>
            </a:r>
            <a:r>
              <a:rPr lang="pt-PT" altLang="pt-BR" sz="2400" b="1">
                <a:solidFill>
                  <a:srgbClr val="FF0000"/>
                </a:solidFill>
                <a:latin typeface="Comic Sans MS" pitchFamily="66" charset="0"/>
              </a:rPr>
              <a:t>maior velocidade</a:t>
            </a:r>
            <a:r>
              <a:rPr lang="pt-PT" altLang="pt-BR" sz="2400" b="1">
                <a:latin typeface="Comic Sans MS" pitchFamily="66" charset="0"/>
              </a:rPr>
              <a:t> porque tem uma </a:t>
            </a:r>
            <a:r>
              <a:rPr lang="pt-PT" altLang="pt-BR" sz="2400" b="1">
                <a:solidFill>
                  <a:srgbClr val="FF0000"/>
                </a:solidFill>
                <a:latin typeface="Comic Sans MS" pitchFamily="66" charset="0"/>
              </a:rPr>
              <a:t>energia cinética maior</a:t>
            </a:r>
            <a:r>
              <a:rPr lang="pt-PT" altLang="pt-BR" sz="2400" b="1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490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8" grpId="0"/>
      <p:bldP spid="880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PT" altLang="pt-BR" sz="4000" b="1" i="1">
                <a:solidFill>
                  <a:schemeClr val="hlink"/>
                </a:solidFill>
                <a:latin typeface="Elephant" pitchFamily="18" charset="0"/>
              </a:rPr>
              <a:t>A energia cinética depende de quê?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pic>
        <p:nvPicPr>
          <p:cNvPr id="93187" name="Picture 3" descr="pare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852738"/>
            <a:ext cx="108743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84213" y="1268413"/>
            <a:ext cx="74882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2400" b="1" i="1">
                <a:solidFill>
                  <a:schemeClr val="hlink"/>
                </a:solidFill>
                <a:latin typeface="Comic Sans MS" pitchFamily="66" charset="0"/>
              </a:rPr>
              <a:t>Se duas pedras, de massas diferentes, forem atiradas contra uma parede com a mesma velocidade, qual provocará maior estrago?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95288" y="5734050"/>
            <a:ext cx="8424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2400" b="1">
                <a:latin typeface="Comic Sans MS" pitchFamily="66" charset="0"/>
              </a:rPr>
              <a:t>A pedra que provoca </a:t>
            </a:r>
            <a:r>
              <a:rPr lang="pt-PT" altLang="pt-BR" sz="2400" b="1">
                <a:solidFill>
                  <a:srgbClr val="FF0000"/>
                </a:solidFill>
                <a:latin typeface="Comic Sans MS" pitchFamily="66" charset="0"/>
              </a:rPr>
              <a:t>maior estrago</a:t>
            </a:r>
            <a:r>
              <a:rPr lang="pt-PT" altLang="pt-BR" sz="2400" b="1">
                <a:latin typeface="Comic Sans MS" pitchFamily="66" charset="0"/>
              </a:rPr>
              <a:t> é a que possui </a:t>
            </a:r>
            <a:r>
              <a:rPr lang="pt-PT" altLang="pt-BR" sz="2400" b="1">
                <a:solidFill>
                  <a:srgbClr val="FF0000"/>
                </a:solidFill>
                <a:latin typeface="Comic Sans MS" pitchFamily="66" charset="0"/>
              </a:rPr>
              <a:t>maior massa</a:t>
            </a:r>
            <a:r>
              <a:rPr lang="pt-PT" altLang="pt-BR" sz="2400" b="1">
                <a:latin typeface="Comic Sans MS" pitchFamily="66" charset="0"/>
              </a:rPr>
              <a:t> porque tem uma </a:t>
            </a:r>
            <a:r>
              <a:rPr lang="pt-PT" altLang="pt-BR" sz="2400" b="1">
                <a:solidFill>
                  <a:srgbClr val="FF0000"/>
                </a:solidFill>
                <a:latin typeface="Comic Sans MS" pitchFamily="66" charset="0"/>
              </a:rPr>
              <a:t>energia cinética maior</a:t>
            </a:r>
            <a:r>
              <a:rPr lang="pt-PT" altLang="pt-BR" sz="2400" b="1">
                <a:latin typeface="Comic Sans MS" pitchFamily="66" charset="0"/>
              </a:rPr>
              <a:t>.</a:t>
            </a:r>
          </a:p>
        </p:txBody>
      </p:sp>
      <p:pic>
        <p:nvPicPr>
          <p:cNvPr id="93190" name="Picture 6" descr="energia cinetica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52738"/>
            <a:ext cx="2105025" cy="215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91" name="Picture 7" descr="energia cinetica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852738"/>
            <a:ext cx="1670050" cy="216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9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8" grpId="0"/>
      <p:bldP spid="931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/>
          </p:cNvSpPr>
          <p:nvPr/>
        </p:nvSpPr>
        <p:spPr bwMode="auto">
          <a:xfrm>
            <a:off x="179388" y="0"/>
            <a:ext cx="8785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PT" altLang="pt-BR" b="1" i="1">
                <a:solidFill>
                  <a:schemeClr val="hlink"/>
                </a:solidFill>
                <a:latin typeface="Elephant" pitchFamily="18" charset="0"/>
              </a:rPr>
              <a:t>Energia potencial</a:t>
            </a:r>
          </a:p>
        </p:txBody>
      </p:sp>
      <p:pic>
        <p:nvPicPr>
          <p:cNvPr id="86019" name="Picture 3" descr="Boneco de mola dentro de uma cai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08050"/>
            <a:ext cx="23749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23850" y="4292600"/>
            <a:ext cx="84248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2400" b="1">
                <a:latin typeface="Comic Sans MS" pitchFamily="66" charset="0"/>
              </a:rPr>
              <a:t>O boneco dentro da caixa tem energia armazenada. Esta energia manifesta-se quando o boneco salta e designa-se por </a:t>
            </a:r>
            <a:r>
              <a:rPr lang="pt-PT" altLang="pt-BR" sz="2400" b="1">
                <a:solidFill>
                  <a:srgbClr val="FF0000"/>
                </a:solidFill>
                <a:latin typeface="Comic Sans MS" pitchFamily="66" charset="0"/>
              </a:rPr>
              <a:t>energia potencial elástica</a:t>
            </a:r>
            <a:r>
              <a:rPr lang="pt-PT" altLang="pt-BR" sz="2400" b="1">
                <a:latin typeface="Comic Sans MS" pitchFamily="66" charset="0"/>
              </a:rPr>
              <a:t>.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62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1524000" y="685800"/>
            <a:ext cx="6419850" cy="5276850"/>
            <a:chOff x="900" y="498"/>
            <a:chExt cx="4044" cy="3324"/>
          </a:xfrm>
        </p:grpSpPr>
        <p:pic>
          <p:nvPicPr>
            <p:cNvPr id="1116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" y="498"/>
              <a:ext cx="3960" cy="3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1620" name="Rectangle 4"/>
            <p:cNvSpPr>
              <a:spLocks noChangeArrowheads="1"/>
            </p:cNvSpPr>
            <p:nvPr/>
          </p:nvSpPr>
          <p:spPr bwMode="auto">
            <a:xfrm>
              <a:off x="4032" y="2448"/>
              <a:ext cx="912" cy="3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4191000" y="23622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PEDRA “ENERGIZADA”</a:t>
            </a:r>
          </a:p>
        </p:txBody>
      </p:sp>
      <p:pic>
        <p:nvPicPr>
          <p:cNvPr id="111622" name="Picture 6" descr="logosaraivapowerp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7288"/>
            <a:ext cx="17272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381750"/>
            <a:ext cx="22320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/>
          </p:cNvSpPr>
          <p:nvPr/>
        </p:nvSpPr>
        <p:spPr bwMode="auto">
          <a:xfrm>
            <a:off x="179388" y="0"/>
            <a:ext cx="87852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PT" altLang="pt-BR" b="1" i="1">
                <a:solidFill>
                  <a:schemeClr val="hlink"/>
                </a:solidFill>
                <a:latin typeface="Elephant" pitchFamily="18" charset="0"/>
              </a:rPr>
              <a:t>Energia potencial</a:t>
            </a:r>
          </a:p>
        </p:txBody>
      </p:sp>
      <p:pic>
        <p:nvPicPr>
          <p:cNvPr id="84995" name="Picture 3" descr="escal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5"/>
          <a:stretch>
            <a:fillRect/>
          </a:stretch>
        </p:blipFill>
        <p:spPr bwMode="auto">
          <a:xfrm>
            <a:off x="3132138" y="1341438"/>
            <a:ext cx="28130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23850" y="4292600"/>
            <a:ext cx="8424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2400" b="1" dirty="0">
                <a:latin typeface="Comic Sans MS" pitchFamily="66" charset="0"/>
              </a:rPr>
              <a:t>O alpinista possui energia armazenada pelo fato de estar a ser atraído pela Terra. Essa energia que não se está a manifestar mas que pode vir a manifestar-se se cair, designa-se por </a:t>
            </a:r>
            <a:r>
              <a:rPr lang="pt-PT" altLang="pt-BR" sz="2400" b="1" dirty="0">
                <a:solidFill>
                  <a:srgbClr val="FF0000"/>
                </a:solidFill>
                <a:latin typeface="Comic Sans MS" pitchFamily="66" charset="0"/>
              </a:rPr>
              <a:t>energia potencial </a:t>
            </a:r>
            <a:r>
              <a:rPr lang="pt-PT" altLang="pt-BR" sz="2400" b="1" dirty="0" smtClean="0">
                <a:solidFill>
                  <a:srgbClr val="FF0000"/>
                </a:solidFill>
                <a:latin typeface="Comic Sans MS" pitchFamily="66" charset="0"/>
              </a:rPr>
              <a:t>gravitacional</a:t>
            </a:r>
            <a:r>
              <a:rPr lang="pt-PT" altLang="pt-BR" sz="2400" b="1" dirty="0" smtClean="0">
                <a:latin typeface="Comic Sans MS" pitchFamily="66" charset="0"/>
              </a:rPr>
              <a:t>.</a:t>
            </a:r>
            <a:endParaRPr lang="pt-PT" altLang="pt-BR" sz="2400" b="1" dirty="0">
              <a:latin typeface="Comic Sans MS" pitchFamily="66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28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-16768" y="4143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PT" altLang="pt-BR" sz="3600" b="1" i="1" dirty="0">
                <a:solidFill>
                  <a:schemeClr val="hlink"/>
                </a:solidFill>
                <a:latin typeface="Elephant" pitchFamily="18" charset="0"/>
              </a:rPr>
              <a:t>A energia potencial gravítica depende de quê?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684213" y="1557338"/>
            <a:ext cx="7488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2400" b="1">
                <a:solidFill>
                  <a:schemeClr val="hlink"/>
                </a:solidFill>
                <a:latin typeface="Comic Sans MS" pitchFamily="66" charset="0"/>
              </a:rPr>
              <a:t>Se deixarmos cair uma pedra, em qual dos três níveis vai causar maior estrago?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95288" y="5445125"/>
            <a:ext cx="84248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2400" b="1">
                <a:latin typeface="Comic Sans MS" pitchFamily="66" charset="0"/>
              </a:rPr>
              <a:t>A pedra produz mais estragos quando cai do nível 3 porque como cai de uma</a:t>
            </a:r>
            <a:r>
              <a:rPr lang="pt-PT" altLang="pt-BR" sz="2400" b="1">
                <a:solidFill>
                  <a:srgbClr val="FF0000"/>
                </a:solidFill>
                <a:latin typeface="Comic Sans MS" pitchFamily="66" charset="0"/>
              </a:rPr>
              <a:t> altura maior</a:t>
            </a:r>
            <a:r>
              <a:rPr lang="pt-PT" altLang="pt-BR" sz="2400" b="1">
                <a:latin typeface="Comic Sans MS" pitchFamily="66" charset="0"/>
              </a:rPr>
              <a:t> tem uma </a:t>
            </a:r>
            <a:r>
              <a:rPr lang="pt-PT" altLang="pt-BR" sz="2400" b="1">
                <a:solidFill>
                  <a:srgbClr val="FF0000"/>
                </a:solidFill>
                <a:latin typeface="Comic Sans MS" pitchFamily="66" charset="0"/>
              </a:rPr>
              <a:t>energia potencial gravítica maior</a:t>
            </a:r>
            <a:r>
              <a:rPr lang="pt-PT" altLang="pt-BR" sz="2400" b="1">
                <a:latin typeface="Comic Sans MS" pitchFamily="66" charset="0"/>
              </a:rPr>
              <a:t>.</a:t>
            </a:r>
          </a:p>
        </p:txBody>
      </p:sp>
      <p:pic>
        <p:nvPicPr>
          <p:cNvPr id="94213" name="Picture 5" descr="energia potencial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924175"/>
            <a:ext cx="31305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04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/>
      <p:bldP spid="942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t-PT" altLang="pt-BR" sz="3600" b="1" i="1">
                <a:solidFill>
                  <a:schemeClr val="hlink"/>
                </a:solidFill>
                <a:latin typeface="Elephant" pitchFamily="18" charset="0"/>
              </a:rPr>
              <a:t>A energia potencial </a:t>
            </a:r>
            <a:r>
              <a:rPr lang="pt-PT" altLang="pt-BR" sz="3600" b="1" i="1" smtClean="0">
                <a:solidFill>
                  <a:schemeClr val="hlink"/>
                </a:solidFill>
                <a:latin typeface="Elephant" pitchFamily="18" charset="0"/>
              </a:rPr>
              <a:t>gravitacional </a:t>
            </a:r>
            <a:r>
              <a:rPr lang="pt-PT" altLang="pt-BR" sz="3600" b="1" i="1">
                <a:solidFill>
                  <a:schemeClr val="hlink"/>
                </a:solidFill>
                <a:latin typeface="Elephant" pitchFamily="18" charset="0"/>
              </a:rPr>
              <a:t>depende de quê?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684213" y="1557338"/>
            <a:ext cx="7991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2400" b="1">
                <a:solidFill>
                  <a:schemeClr val="hlink"/>
                </a:solidFill>
                <a:latin typeface="Comic Sans MS" pitchFamily="66" charset="0"/>
              </a:rPr>
              <a:t>Se deixarmos cair duas pedras de massas diferentes mas da mesma altura, qual vai causar maior estrago?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395288" y="5734050"/>
            <a:ext cx="84248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2400" b="1">
                <a:latin typeface="Comic Sans MS" pitchFamily="66" charset="0"/>
              </a:rPr>
              <a:t>A pedra de </a:t>
            </a:r>
            <a:r>
              <a:rPr lang="pt-PT" altLang="pt-BR" sz="2400" b="1">
                <a:solidFill>
                  <a:srgbClr val="FF0000"/>
                </a:solidFill>
                <a:latin typeface="Comic Sans MS" pitchFamily="66" charset="0"/>
              </a:rPr>
              <a:t>maior massa</a:t>
            </a:r>
            <a:r>
              <a:rPr lang="pt-PT" altLang="pt-BR" sz="2400" b="1">
                <a:latin typeface="Comic Sans MS" pitchFamily="66" charset="0"/>
              </a:rPr>
              <a:t> produz mais estragos porque tem uma </a:t>
            </a:r>
            <a:r>
              <a:rPr lang="pt-PT" altLang="pt-BR" sz="2400" b="1">
                <a:solidFill>
                  <a:srgbClr val="FF0000"/>
                </a:solidFill>
                <a:latin typeface="Comic Sans MS" pitchFamily="66" charset="0"/>
              </a:rPr>
              <a:t>energia potencial gravítica maior</a:t>
            </a:r>
            <a:r>
              <a:rPr lang="pt-PT" altLang="pt-BR" sz="2400" b="1">
                <a:latin typeface="Comic Sans MS" pitchFamily="66" charset="0"/>
              </a:rPr>
              <a:t>.</a:t>
            </a:r>
          </a:p>
        </p:txBody>
      </p:sp>
      <p:pic>
        <p:nvPicPr>
          <p:cNvPr id="95237" name="Picture 5" descr="energia potencial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068638"/>
            <a:ext cx="248285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4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/>
      <p:bldP spid="952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ko-KR">
                <a:ea typeface="굴림" charset="-127"/>
              </a:rPr>
              <a:t>Energia Potencial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t-BR" altLang="ko-KR" sz="2800" dirty="0">
                <a:ea typeface="굴림" charset="-127"/>
              </a:rPr>
              <a:t>É definida como a energia associada ao estado de posição de um objeto.</a:t>
            </a:r>
          </a:p>
          <a:p>
            <a:r>
              <a:rPr lang="pt-BR" altLang="ko-KR" sz="2800" dirty="0">
                <a:ea typeface="굴림" charset="-127"/>
              </a:rPr>
              <a:t>Quanto mais alto estiver, maior será sua energia potencial.</a:t>
            </a:r>
          </a:p>
          <a:p>
            <a:r>
              <a:rPr lang="pt-BR" altLang="ko-KR" sz="2800" dirty="0">
                <a:ea typeface="굴림" charset="-127"/>
              </a:rPr>
              <a:t>Calcula-se:</a:t>
            </a:r>
          </a:p>
        </p:txBody>
      </p:sp>
      <p:graphicFrame>
        <p:nvGraphicFramePr>
          <p:cNvPr id="8909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26821566"/>
              </p:ext>
            </p:extLst>
          </p:nvPr>
        </p:nvGraphicFramePr>
        <p:xfrm>
          <a:off x="5076056" y="2204864"/>
          <a:ext cx="295232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4" imgW="723600" imgH="203040" progId="Equation.3">
                  <p:embed/>
                </p:oleObj>
              </mc:Choice>
              <mc:Fallback>
                <p:oleObj name="Equation" r:id="rId4" imgW="723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204864"/>
                        <a:ext cx="2952328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 smtClean="0"/>
              <a:t>Professor Antenor email:antenordfte@yahoo.com.br</a:t>
            </a:r>
            <a:endParaRPr lang="pt-BR" alt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383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9624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667" name="WordArt 3"/>
          <p:cNvSpPr>
            <a:spLocks noChangeArrowheads="1" noChangeShapeType="1" noTextEdit="1"/>
          </p:cNvSpPr>
          <p:nvPr/>
        </p:nvSpPr>
        <p:spPr bwMode="auto">
          <a:xfrm>
            <a:off x="1371600" y="685800"/>
            <a:ext cx="6553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ENERGIA POTENCIAL DE GRAVIDADE</a:t>
            </a:r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029200" cy="468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9" name="Picture 5" descr="logosaraivapowerpo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7288"/>
            <a:ext cx="17272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381750"/>
            <a:ext cx="22320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40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Pato 07 Animaçã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34559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4932363" y="5300663"/>
            <a:ext cx="2735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200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076825" y="4076700"/>
            <a:ext cx="3024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rgbClr val="FF0000"/>
                </a:solidFill>
              </a:rPr>
              <a:t>O que o move?</a:t>
            </a:r>
            <a:endParaRPr lang="en-US" altLang="pt-BR" b="1">
              <a:solidFill>
                <a:srgbClr val="FF0000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674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6400800" cy="387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979" name="WordArt 3"/>
          <p:cNvSpPr>
            <a:spLocks noChangeArrowheads="1" noChangeShapeType="1" noTextEdit="1"/>
          </p:cNvSpPr>
          <p:nvPr/>
        </p:nvSpPr>
        <p:spPr bwMode="auto">
          <a:xfrm>
            <a:off x="990600" y="762000"/>
            <a:ext cx="7391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ENERGIA POTENCIAL ELÁSTICA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251460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6981" name="Picture 5" descr="logosaraivapowerpoi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7288"/>
            <a:ext cx="17272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9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381750"/>
            <a:ext cx="22320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0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0688"/>
            <a:ext cx="6858000" cy="64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003" name="Picture 3" descr="logosaraivapowerpo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384925"/>
            <a:ext cx="17272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29388"/>
            <a:ext cx="22320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7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WordArt 2"/>
          <p:cNvSpPr>
            <a:spLocks noChangeArrowheads="1" noChangeShapeType="1" noTextEdit="1"/>
          </p:cNvSpPr>
          <p:nvPr/>
        </p:nvSpPr>
        <p:spPr bwMode="auto">
          <a:xfrm>
            <a:off x="2057400" y="609600"/>
            <a:ext cx="525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ENERGIA MECÂNICA</a:t>
            </a: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3533775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95600"/>
            <a:ext cx="65055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57800"/>
            <a:ext cx="26765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30" name="Picture 6" descr="logosaraivapowerpoi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7288"/>
            <a:ext cx="1727200" cy="4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381750"/>
            <a:ext cx="223202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5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Rot="1" noChangeArrowheads="1"/>
          </p:cNvSpPr>
          <p:nvPr/>
        </p:nvSpPr>
        <p:spPr bwMode="auto">
          <a:xfrm>
            <a:off x="323850" y="0"/>
            <a:ext cx="85693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PT" altLang="pt-BR" sz="3600" b="1" i="1">
                <a:solidFill>
                  <a:schemeClr val="hlink"/>
                </a:solidFill>
                <a:latin typeface="Elephant" pitchFamily="18" charset="0"/>
              </a:rPr>
              <a:t>Energia cinética e energia potencial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323850" y="908050"/>
            <a:ext cx="8640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ü"/>
            </a:pPr>
            <a:r>
              <a:rPr lang="pt-PT" altLang="pt-BR" sz="2000" b="1">
                <a:latin typeface="Comic Sans MS" pitchFamily="66" charset="0"/>
              </a:rPr>
              <a:t> A </a:t>
            </a:r>
            <a:r>
              <a:rPr lang="pt-PT" altLang="pt-BR" sz="2000" b="1">
                <a:solidFill>
                  <a:srgbClr val="FF0000"/>
                </a:solidFill>
                <a:latin typeface="Comic Sans MS" pitchFamily="66" charset="0"/>
              </a:rPr>
              <a:t>energia cinética</a:t>
            </a:r>
            <a:r>
              <a:rPr lang="pt-PT" altLang="pt-BR" sz="2000" b="1">
                <a:latin typeface="Comic Sans MS" pitchFamily="66" charset="0"/>
              </a:rPr>
              <a:t> depende da massa e da velocidade.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250825" y="1557338"/>
            <a:ext cx="21605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>
                <a:latin typeface="Comic Sans MS" pitchFamily="66" charset="0"/>
              </a:rPr>
              <a:t>Maior massa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250825" y="2349500"/>
            <a:ext cx="21605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>
                <a:latin typeface="Comic Sans MS" pitchFamily="66" charset="0"/>
              </a:rPr>
              <a:t>Maior velocidade</a:t>
            </a: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-2341563" y="1989138"/>
            <a:ext cx="2160588" cy="431800"/>
          </a:xfrm>
          <a:prstGeom prst="rightArrow">
            <a:avLst>
              <a:gd name="adj1" fmla="val 50000"/>
              <a:gd name="adj2" fmla="val 125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5291138" y="1917700"/>
            <a:ext cx="2663825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>
                <a:latin typeface="Comic Sans MS" pitchFamily="66" charset="0"/>
              </a:rPr>
              <a:t>Maior energia cinética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323850" y="3284538"/>
            <a:ext cx="8640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ü"/>
            </a:pPr>
            <a:r>
              <a:rPr lang="pt-PT" altLang="pt-BR" sz="2000" b="1">
                <a:latin typeface="Comic Sans MS" pitchFamily="66" charset="0"/>
              </a:rPr>
              <a:t> A </a:t>
            </a:r>
            <a:r>
              <a:rPr lang="pt-PT" altLang="pt-BR" sz="2000" b="1">
                <a:solidFill>
                  <a:srgbClr val="FF0000"/>
                </a:solidFill>
                <a:latin typeface="Comic Sans MS" pitchFamily="66" charset="0"/>
              </a:rPr>
              <a:t>energia potencial gravítica</a:t>
            </a:r>
            <a:r>
              <a:rPr lang="pt-PT" altLang="pt-BR" sz="2000" b="1">
                <a:latin typeface="Comic Sans MS" pitchFamily="66" charset="0"/>
              </a:rPr>
              <a:t> depende da massa e da altura.</a:t>
            </a:r>
          </a:p>
        </p:txBody>
      </p:sp>
      <p:sp>
        <p:nvSpPr>
          <p:cNvPr id="96265" name="Rectangle 9"/>
          <p:cNvSpPr>
            <a:spLocks noChangeArrowheads="1"/>
          </p:cNvSpPr>
          <p:nvPr/>
        </p:nvSpPr>
        <p:spPr bwMode="auto">
          <a:xfrm>
            <a:off x="250825" y="3932238"/>
            <a:ext cx="21605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>
                <a:latin typeface="Comic Sans MS" pitchFamily="66" charset="0"/>
              </a:rPr>
              <a:t>Maior massa</a:t>
            </a:r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250825" y="4724400"/>
            <a:ext cx="21605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>
                <a:latin typeface="Comic Sans MS" pitchFamily="66" charset="0"/>
              </a:rPr>
              <a:t>Maior altura</a:t>
            </a:r>
          </a:p>
        </p:txBody>
      </p:sp>
      <p:sp>
        <p:nvSpPr>
          <p:cNvPr id="96267" name="AutoShape 11"/>
          <p:cNvSpPr>
            <a:spLocks noChangeArrowheads="1"/>
          </p:cNvSpPr>
          <p:nvPr/>
        </p:nvSpPr>
        <p:spPr bwMode="auto">
          <a:xfrm>
            <a:off x="-2341563" y="4365625"/>
            <a:ext cx="2160588" cy="431800"/>
          </a:xfrm>
          <a:prstGeom prst="rightArrow">
            <a:avLst>
              <a:gd name="adj1" fmla="val 50000"/>
              <a:gd name="adj2" fmla="val 125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4716463" y="4292600"/>
            <a:ext cx="4248150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>
                <a:latin typeface="Comic Sans MS" pitchFamily="66" charset="0"/>
              </a:rPr>
              <a:t>Maior energia potencial gravitacional 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323850" y="5589588"/>
            <a:ext cx="8640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Char char="ü"/>
            </a:pPr>
            <a:r>
              <a:rPr lang="pt-PT" altLang="pt-BR">
                <a:latin typeface="Comic Sans MS" pitchFamily="66" charset="0"/>
              </a:rPr>
              <a:t> </a:t>
            </a:r>
            <a:r>
              <a:rPr lang="pt-PT" altLang="pt-BR" b="1">
                <a:latin typeface="Comic Sans MS" pitchFamily="66" charset="0"/>
              </a:rPr>
              <a:t>A </a:t>
            </a:r>
            <a:r>
              <a:rPr lang="pt-PT" altLang="pt-BR" b="1">
                <a:solidFill>
                  <a:srgbClr val="FF0000"/>
                </a:solidFill>
                <a:latin typeface="Comic Sans MS" pitchFamily="66" charset="0"/>
              </a:rPr>
              <a:t>energia</a:t>
            </a:r>
            <a:r>
              <a:rPr lang="pt-PT" altLang="pt-BR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pt-PT" altLang="pt-BR" sz="2000" b="1">
                <a:solidFill>
                  <a:srgbClr val="FF0000"/>
                </a:solidFill>
                <a:latin typeface="Comic Sans MS" pitchFamily="66" charset="0"/>
              </a:rPr>
              <a:t>potencial elástica</a:t>
            </a:r>
            <a:r>
              <a:rPr lang="pt-PT" altLang="pt-BR" sz="2000" b="1">
                <a:latin typeface="Comic Sans MS" pitchFamily="66" charset="0"/>
              </a:rPr>
              <a:t> depende da deformação.</a:t>
            </a: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250825" y="6165850"/>
            <a:ext cx="21605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>
                <a:latin typeface="Comic Sans MS" pitchFamily="66" charset="0"/>
              </a:rPr>
              <a:t>Maior deformação</a:t>
            </a:r>
          </a:p>
        </p:txBody>
      </p:sp>
      <p:sp>
        <p:nvSpPr>
          <p:cNvPr id="96271" name="AutoShape 15"/>
          <p:cNvSpPr>
            <a:spLocks noChangeArrowheads="1"/>
          </p:cNvSpPr>
          <p:nvPr/>
        </p:nvSpPr>
        <p:spPr bwMode="auto">
          <a:xfrm>
            <a:off x="-2341563" y="6237288"/>
            <a:ext cx="2160588" cy="431800"/>
          </a:xfrm>
          <a:prstGeom prst="rightArrow">
            <a:avLst>
              <a:gd name="adj1" fmla="val 50000"/>
              <a:gd name="adj2" fmla="val 12509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6272" name="Rectangle 16"/>
          <p:cNvSpPr>
            <a:spLocks noChangeArrowheads="1"/>
          </p:cNvSpPr>
          <p:nvPr/>
        </p:nvSpPr>
        <p:spPr bwMode="auto">
          <a:xfrm>
            <a:off x="5292725" y="6165850"/>
            <a:ext cx="367188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>
                <a:latin typeface="Comic Sans MS" pitchFamily="66" charset="0"/>
              </a:rPr>
              <a:t>Maior energia potencial elástica </a:t>
            </a: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09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02 2.22222E-6 L -0.25 2.22222E-6 " pathEditMode="relative" rAng="0" ptsTypes="AA">
                                      <p:cBhvr>
                                        <p:cTn id="32" dur="2000" spd="-100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02 4.44444E-6 L -0.25 4.44444E-6 " pathEditMode="relative" rAng="0" ptsTypes="AA">
                                      <p:cBhvr>
                                        <p:cTn id="59" dur="2000" spd="-100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500"/>
                                        <p:tgtEl>
                                          <p:spTgt spid="9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702 -2.22222E-6 L -0.25 -2.22222E-6 " pathEditMode="relative" rAng="0" ptsTypes="AA">
                                      <p:cBhvr>
                                        <p:cTn id="81" dur="2000" spd="-1000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500"/>
                                        <p:tgtEl>
                                          <p:spTgt spid="9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/>
      <p:bldP spid="96260" grpId="0" animBg="1"/>
      <p:bldP spid="96261" grpId="0" animBg="1"/>
      <p:bldP spid="96262" grpId="0" animBg="1"/>
      <p:bldP spid="96263" grpId="0" animBg="1"/>
      <p:bldP spid="96264" grpId="0"/>
      <p:bldP spid="96265" grpId="0" animBg="1"/>
      <p:bldP spid="96266" grpId="0" animBg="1"/>
      <p:bldP spid="96267" grpId="0" animBg="1"/>
      <p:bldP spid="96268" grpId="0" animBg="1"/>
      <p:bldP spid="96269" grpId="0"/>
      <p:bldP spid="96270" grpId="0" animBg="1"/>
      <p:bldP spid="96271" grpId="0" animBg="1"/>
      <p:bldP spid="9627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ko-KR">
              <a:ea typeface="굴림" charset="-127"/>
            </a:endParaRP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70788" cy="4525963"/>
          </a:xfrm>
        </p:spPr>
        <p:txBody>
          <a:bodyPr/>
          <a:lstStyle/>
          <a:p>
            <a:endParaRPr lang="pt-BR" altLang="ko-KR" sz="2800">
              <a:ea typeface="굴림" charset="-127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altLang="pt-BR" smtClean="0"/>
              <a:t>Professor Antenor email:antenordfte@yahoo.com.br</a:t>
            </a:r>
            <a:endParaRPr lang="pt-BR" altLang="pt-BR"/>
          </a:p>
        </p:txBody>
      </p:sp>
      <p:pic>
        <p:nvPicPr>
          <p:cNvPr id="31752" name="Picture 8" descr="Digitalizar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7993063" cy="37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9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49323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Trabalho da força peso </a:t>
            </a:r>
            <a:br>
              <a:rPr lang="pt-BR" sz="2800" b="1">
                <a:latin typeface="Verdana" pitchFamily="34" charset="0"/>
              </a:rPr>
            </a:br>
            <a:r>
              <a:rPr lang="pt-BR" sz="2800" b="1">
                <a:latin typeface="Verdana" pitchFamily="34" charset="0"/>
              </a:rPr>
              <a:t>e da força elástica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21507" name="CuadroTexto 5"/>
          <p:cNvSpPr txBox="1">
            <a:spLocks noChangeArrowheads="1"/>
          </p:cNvSpPr>
          <p:nvPr/>
        </p:nvSpPr>
        <p:spPr bwMode="auto">
          <a:xfrm>
            <a:off x="622300" y="1460500"/>
            <a:ext cx="8285163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b="1">
                <a:solidFill>
                  <a:srgbClr val="000000"/>
                </a:solidFill>
                <a:latin typeface="Verdana" pitchFamily="34" charset="0"/>
              </a:rPr>
              <a:t>Considerações finais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O trabalho da força peso e o trabalho da força elástica não dependem da trajetória descrita pelo ponto de aplicação da força. Por esse motivo, a força peso e a força elástica são chamadas 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forças conservativas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.</a:t>
            </a:r>
            <a:endParaRPr lang="en-US" sz="20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412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11.3</a:t>
            </a:r>
          </a:p>
        </p:txBody>
      </p:sp>
    </p:spTree>
    <p:extLst>
      <p:ext uri="{BB962C8B-B14F-4D97-AF65-F5344CB8AC3E}">
        <p14:creationId xmlns:p14="http://schemas.microsoft.com/office/powerpoint/2010/main" val="14668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71705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 dirty="0">
                <a:latin typeface="Verdana" pitchFamily="34" charset="0"/>
              </a:rPr>
              <a:t>Teorema </a:t>
            </a:r>
            <a:r>
              <a:rPr lang="pt-BR" sz="2800" b="1" smtClean="0">
                <a:latin typeface="Verdana" pitchFamily="34" charset="0"/>
              </a:rPr>
              <a:t>trabalho-energia cinética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23555" name="CuadroTexto 5"/>
          <p:cNvSpPr txBox="1">
            <a:spLocks noChangeArrowheads="1"/>
          </p:cNvSpPr>
          <p:nvPr/>
        </p:nvSpPr>
        <p:spPr bwMode="auto">
          <a:xfrm>
            <a:off x="611188" y="917575"/>
            <a:ext cx="82851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Consideremos a situação abaixo.</a:t>
            </a:r>
            <a:endParaRPr lang="en-US" sz="200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436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11.4</a:t>
            </a:r>
          </a:p>
        </p:txBody>
      </p:sp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1033463" y="2871788"/>
            <a:ext cx="7269162" cy="2822575"/>
            <a:chOff x="1033463" y="2871788"/>
            <a:chExt cx="7269422" cy="2822575"/>
          </a:xfrm>
        </p:grpSpPr>
        <p:pic>
          <p:nvPicPr>
            <p:cNvPr id="18438" name="Picture 15" descr="G:\DEPTO\PPTs\Vereda_DIGITAL\Editados\Física\Lote2\VD-FIS-Lote2-Cap11\imgs\009-g-C11-DVD-VUF-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463" y="2871788"/>
              <a:ext cx="7078662" cy="282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Retângulo 11"/>
            <p:cNvSpPr>
              <a:spLocks noChangeArrowheads="1"/>
            </p:cNvSpPr>
            <p:nvPr/>
          </p:nvSpPr>
          <p:spPr bwMode="auto">
            <a:xfrm rot="-5400000">
              <a:off x="7789603" y="5179493"/>
              <a:ext cx="84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600">
                  <a:latin typeface="Verdana" pitchFamily="34" charset="0"/>
                </a:rPr>
                <a:t>ADILSON SECCO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904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5478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Teorema trabalho-energia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5124" name="CuadroTexto 5"/>
          <p:cNvSpPr txBox="1">
            <a:spLocks noChangeArrowheads="1"/>
          </p:cNvSpPr>
          <p:nvPr/>
        </p:nvSpPr>
        <p:spPr bwMode="auto">
          <a:xfrm>
            <a:off x="611188" y="917575"/>
            <a:ext cx="85328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Da equação de Torricelli, vista durante o estudo do MUV, temos:</a:t>
            </a:r>
            <a:endParaRPr lang="en-US" sz="200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134" name="CaixaDeTexto 24"/>
          <p:cNvSpPr txBox="1">
            <a:spLocks noChangeArrowheads="1"/>
          </p:cNvSpPr>
          <p:nvPr/>
        </p:nvSpPr>
        <p:spPr bwMode="auto">
          <a:xfrm>
            <a:off x="2239963" y="2120900"/>
            <a:ext cx="3486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i="1" dirty="0">
                <a:latin typeface="Verdana" pitchFamily="34" charset="0"/>
              </a:rPr>
              <a:t>v</a:t>
            </a:r>
            <a:r>
              <a:rPr lang="pt-BR" sz="2000" spc="-1000" baseline="-25000" dirty="0">
                <a:latin typeface="Verdana" pitchFamily="34" charset="0"/>
              </a:rPr>
              <a:t>2</a:t>
            </a:r>
            <a:r>
              <a:rPr lang="pt-BR" sz="2000" kern="2000" spc="-500" baseline="60000" dirty="0">
                <a:latin typeface="Verdana" pitchFamily="34" charset="0"/>
              </a:rPr>
              <a:t>2</a:t>
            </a:r>
            <a:r>
              <a:rPr lang="pt-BR" sz="2000" dirty="0">
                <a:latin typeface="Verdana" pitchFamily="34" charset="0"/>
              </a:rPr>
              <a:t> = </a:t>
            </a:r>
            <a:r>
              <a:rPr lang="pt-BR" sz="2000" i="1" dirty="0">
                <a:latin typeface="Verdana" pitchFamily="34" charset="0"/>
              </a:rPr>
              <a:t>v</a:t>
            </a:r>
            <a:r>
              <a:rPr lang="pt-BR" sz="2000" spc="-1000" baseline="-25000" dirty="0">
                <a:latin typeface="Verdana" pitchFamily="34" charset="0"/>
              </a:rPr>
              <a:t>1</a:t>
            </a:r>
            <a:r>
              <a:rPr lang="pt-BR" sz="2000" baseline="60000" dirty="0">
                <a:latin typeface="Verdana" pitchFamily="34" charset="0"/>
              </a:rPr>
              <a:t>2</a:t>
            </a:r>
            <a:r>
              <a:rPr lang="pt-BR" sz="2000" dirty="0">
                <a:latin typeface="Verdana" pitchFamily="34" charset="0"/>
              </a:rPr>
              <a:t> + 2 · </a:t>
            </a:r>
            <a:r>
              <a:rPr lang="pt-BR" sz="2000" i="1" dirty="0">
                <a:latin typeface="Verdana" pitchFamily="34" charset="0"/>
              </a:rPr>
              <a:t>a </a:t>
            </a:r>
            <a:r>
              <a:rPr lang="pt-BR" sz="2000" dirty="0">
                <a:latin typeface="Verdana" pitchFamily="34" charset="0"/>
              </a:rPr>
              <a:t> · </a:t>
            </a:r>
            <a:r>
              <a:rPr lang="pt-BR" sz="2000" i="1" dirty="0">
                <a:latin typeface="Verdana" pitchFamily="34" charset="0"/>
              </a:rPr>
              <a:t>d</a:t>
            </a:r>
            <a:r>
              <a:rPr lang="pt-BR" sz="2000" dirty="0">
                <a:latin typeface="Verdana" pitchFamily="34" charset="0"/>
              </a:rPr>
              <a:t> </a:t>
            </a:r>
            <a:r>
              <a:rPr lang="pt-BR" sz="2000" dirty="0">
                <a:latin typeface="Symbol" pitchFamily="18" charset="2"/>
              </a:rPr>
              <a:t>Þ</a:t>
            </a:r>
            <a:r>
              <a:rPr lang="pt-BR" sz="2000" dirty="0">
                <a:latin typeface="Verdana" pitchFamily="34" charset="0"/>
              </a:rPr>
              <a:t> </a:t>
            </a:r>
            <a:r>
              <a:rPr lang="pt-BR" sz="2000" i="1" dirty="0">
                <a:latin typeface="Verdana" pitchFamily="34" charset="0"/>
              </a:rPr>
              <a:t>a</a:t>
            </a:r>
            <a:r>
              <a:rPr lang="pt-BR" sz="2000" dirty="0">
                <a:latin typeface="Verdana" pitchFamily="34" charset="0"/>
              </a:rPr>
              <a:t> =</a:t>
            </a:r>
          </a:p>
        </p:txBody>
      </p:sp>
      <p:sp>
        <p:nvSpPr>
          <p:cNvPr id="5135" name="CaixaDeTexto 25"/>
          <p:cNvSpPr txBox="1">
            <a:spLocks noChangeArrowheads="1"/>
          </p:cNvSpPr>
          <p:nvPr/>
        </p:nvSpPr>
        <p:spPr bwMode="auto">
          <a:xfrm>
            <a:off x="5768975" y="1936750"/>
            <a:ext cx="109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000" i="1" dirty="0">
                <a:latin typeface="Verdana" pitchFamily="34" charset="0"/>
              </a:rPr>
              <a:t>v</a:t>
            </a:r>
            <a:r>
              <a:rPr lang="pt-BR" sz="2000" spc="-1000" baseline="-25000" dirty="0">
                <a:latin typeface="Verdana" pitchFamily="34" charset="0"/>
              </a:rPr>
              <a:t>2</a:t>
            </a:r>
            <a:r>
              <a:rPr lang="pt-BR" sz="2000" baseline="60000" dirty="0">
                <a:latin typeface="Verdana" pitchFamily="34" charset="0"/>
              </a:rPr>
              <a:t>2</a:t>
            </a:r>
            <a:r>
              <a:rPr lang="pt-BR" sz="2000" dirty="0">
                <a:latin typeface="Verdana" pitchFamily="34" charset="0"/>
              </a:rPr>
              <a:t> – </a:t>
            </a:r>
            <a:r>
              <a:rPr lang="pt-BR" sz="2000" i="1" dirty="0">
                <a:latin typeface="Verdana" pitchFamily="34" charset="0"/>
              </a:rPr>
              <a:t>v</a:t>
            </a:r>
            <a:r>
              <a:rPr lang="pt-BR" sz="2000" spc="-1000" baseline="-25000" dirty="0">
                <a:latin typeface="Verdana" pitchFamily="34" charset="0"/>
              </a:rPr>
              <a:t>1</a:t>
            </a:r>
            <a:r>
              <a:rPr lang="pt-BR" sz="2000" baseline="60000" dirty="0">
                <a:latin typeface="Verdana" pitchFamily="34" charset="0"/>
              </a:rPr>
              <a:t>2</a:t>
            </a:r>
          </a:p>
        </p:txBody>
      </p:sp>
      <p:sp>
        <p:nvSpPr>
          <p:cNvPr id="5136" name="CaixaDeTexto 26"/>
          <p:cNvSpPr txBox="1">
            <a:spLocks noChangeArrowheads="1"/>
          </p:cNvSpPr>
          <p:nvPr/>
        </p:nvSpPr>
        <p:spPr bwMode="auto">
          <a:xfrm>
            <a:off x="6061075" y="2301875"/>
            <a:ext cx="50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000">
                <a:latin typeface="Verdana" pitchFamily="34" charset="0"/>
              </a:rPr>
              <a:t>2</a:t>
            </a:r>
            <a:r>
              <a:rPr lang="pt-BR" sz="2000" i="1">
                <a:latin typeface="Verdana" pitchFamily="34" charset="0"/>
              </a:rPr>
              <a:t>d</a:t>
            </a:r>
            <a:endParaRPr lang="pt-BR" sz="2000" i="1" baseline="46000">
              <a:latin typeface="Verdana" pitchFamily="34" charset="0"/>
            </a:endParaRPr>
          </a:p>
        </p:txBody>
      </p:sp>
      <p:cxnSp>
        <p:nvCxnSpPr>
          <p:cNvPr id="5137" name="Conector reto 27"/>
          <p:cNvCxnSpPr>
            <a:cxnSpLocks noChangeShapeType="1"/>
          </p:cNvCxnSpPr>
          <p:nvPr/>
        </p:nvCxnSpPr>
        <p:spPr bwMode="auto">
          <a:xfrm>
            <a:off x="5684838" y="2314575"/>
            <a:ext cx="10795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4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11.4</a:t>
            </a:r>
          </a:p>
        </p:txBody>
      </p:sp>
    </p:spTree>
    <p:extLst>
      <p:ext uri="{BB962C8B-B14F-4D97-AF65-F5344CB8AC3E}">
        <p14:creationId xmlns:p14="http://schemas.microsoft.com/office/powerpoint/2010/main" val="10093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34" grpId="0"/>
      <p:bldP spid="5135" grpId="0"/>
      <p:bldP spid="513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5478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Teorema trabalho-energia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6148" name="CuadroTexto 5"/>
          <p:cNvSpPr txBox="1">
            <a:spLocks noChangeArrowheads="1"/>
          </p:cNvSpPr>
          <p:nvPr/>
        </p:nvSpPr>
        <p:spPr bwMode="auto">
          <a:xfrm>
            <a:off x="611188" y="917575"/>
            <a:ext cx="82851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Substituindo essa aceleração </a:t>
            </a:r>
            <a:r>
              <a:rPr lang="en-US" sz="2000" i="1">
                <a:solidFill>
                  <a:srgbClr val="000000"/>
                </a:solidFill>
                <a:latin typeface="Verdana" pitchFamily="34" charset="0"/>
              </a:rPr>
              <a:t>a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 na segunda lei de Newton, obtemos:</a:t>
            </a:r>
          </a:p>
        </p:txBody>
      </p:sp>
      <p:sp>
        <p:nvSpPr>
          <p:cNvPr id="30" name="Retângulo 29"/>
          <p:cNvSpPr>
            <a:spLocks noChangeArrowheads="1"/>
          </p:cNvSpPr>
          <p:nvPr/>
        </p:nvSpPr>
        <p:spPr bwMode="auto">
          <a:xfrm>
            <a:off x="611188" y="3121025"/>
            <a:ext cx="29702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180975" indent="-180975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Ficamos, então, com:</a:t>
            </a:r>
            <a:endParaRPr lang="en-US" sz="200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485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11.4</a:t>
            </a:r>
          </a:p>
        </p:txBody>
      </p:sp>
      <p:grpSp>
        <p:nvGrpSpPr>
          <p:cNvPr id="2" name="Grupo 41"/>
          <p:cNvGrpSpPr>
            <a:grpSpLocks/>
          </p:cNvGrpSpPr>
          <p:nvPr/>
        </p:nvGrpSpPr>
        <p:grpSpPr bwMode="auto">
          <a:xfrm>
            <a:off x="1103313" y="1835150"/>
            <a:ext cx="6937375" cy="1016000"/>
            <a:chOff x="1107357" y="1835150"/>
            <a:chExt cx="6936422" cy="1016000"/>
          </a:xfrm>
        </p:grpSpPr>
        <p:sp>
          <p:nvSpPr>
            <p:cNvPr id="20508" name="Retângulo 17"/>
            <p:cNvSpPr>
              <a:spLocks noChangeArrowheads="1"/>
            </p:cNvSpPr>
            <p:nvPr/>
          </p:nvSpPr>
          <p:spPr bwMode="auto">
            <a:xfrm>
              <a:off x="1107357" y="2188193"/>
              <a:ext cx="30091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2000" i="1">
                  <a:solidFill>
                    <a:srgbClr val="000000"/>
                  </a:solidFill>
                  <a:latin typeface="Verdana" pitchFamily="34" charset="0"/>
                </a:rPr>
                <a:t>F</a:t>
              </a:r>
              <a:r>
                <a:rPr lang="en-US" sz="2000" baseline="-25000">
                  <a:solidFill>
                    <a:srgbClr val="000000"/>
                  </a:solidFill>
                  <a:latin typeface="Verdana" pitchFamily="34" charset="0"/>
                </a:rPr>
                <a:t>R</a:t>
              </a:r>
              <a:r>
                <a:rPr lang="en-US" sz="2000">
                  <a:solidFill>
                    <a:srgbClr val="000000"/>
                  </a:solidFill>
                  <a:latin typeface="Verdana" pitchFamily="34" charset="0"/>
                </a:rPr>
                <a:t> = </a:t>
              </a:r>
              <a:r>
                <a:rPr lang="en-US" sz="2000" i="1">
                  <a:solidFill>
                    <a:srgbClr val="000000"/>
                  </a:solidFill>
                  <a:latin typeface="Verdana" pitchFamily="34" charset="0"/>
                </a:rPr>
                <a:t>m</a:t>
              </a:r>
              <a:r>
                <a:rPr lang="en-US" sz="2000">
                  <a:solidFill>
                    <a:srgbClr val="000000"/>
                  </a:solidFill>
                  <a:latin typeface="Verdana" pitchFamily="34" charset="0"/>
                </a:rPr>
                <a:t> · </a:t>
              </a:r>
              <a:r>
                <a:rPr lang="en-US" sz="2000" i="1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r>
                <a:rPr lang="en-US" sz="200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200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 </a:t>
              </a:r>
              <a:r>
                <a:rPr lang="en-US" sz="2000" i="1">
                  <a:solidFill>
                    <a:srgbClr val="000000"/>
                  </a:solidFill>
                  <a:latin typeface="Verdana" pitchFamily="34" charset="0"/>
                </a:rPr>
                <a:t>F</a:t>
              </a:r>
              <a:r>
                <a:rPr lang="en-US" sz="2000" baseline="-25000">
                  <a:solidFill>
                    <a:srgbClr val="000000"/>
                  </a:solidFill>
                  <a:latin typeface="Verdana" pitchFamily="34" charset="0"/>
                </a:rPr>
                <a:t>R </a:t>
              </a:r>
              <a:r>
                <a:rPr lang="en-US" sz="2000">
                  <a:solidFill>
                    <a:srgbClr val="000000"/>
                  </a:solidFill>
                  <a:latin typeface="Verdana" pitchFamily="34" charset="0"/>
                </a:rPr>
                <a:t>= </a:t>
              </a:r>
              <a:r>
                <a:rPr lang="en-US" sz="2000" i="1">
                  <a:solidFill>
                    <a:srgbClr val="000000"/>
                  </a:solidFill>
                  <a:latin typeface="Verdana" pitchFamily="34" charset="0"/>
                </a:rPr>
                <a:t>m</a:t>
              </a:r>
              <a:r>
                <a:rPr lang="en-US" sz="2000">
                  <a:solidFill>
                    <a:srgbClr val="000000"/>
                  </a:solidFill>
                  <a:latin typeface="Verdana" pitchFamily="34" charset="0"/>
                </a:rPr>
                <a:t> ·</a:t>
              </a:r>
              <a:endParaRPr lang="pt-BR" sz="2000"/>
            </a:p>
          </p:txBody>
        </p:sp>
        <p:grpSp>
          <p:nvGrpSpPr>
            <p:cNvPr id="20509" name="Grupo 21"/>
            <p:cNvGrpSpPr>
              <a:grpSpLocks/>
            </p:cNvGrpSpPr>
            <p:nvPr/>
          </p:nvGrpSpPr>
          <p:grpSpPr bwMode="auto">
            <a:xfrm>
              <a:off x="3942391" y="1835150"/>
              <a:ext cx="1054470" cy="1016000"/>
              <a:chOff x="6724296" y="3423848"/>
              <a:chExt cx="1054519" cy="1015663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6724147" y="3423848"/>
                <a:ext cx="105400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pt-BR" sz="2000" i="1" dirty="0">
                    <a:latin typeface="Verdana" pitchFamily="34" charset="0"/>
                    <a:ea typeface="Verdana" pitchFamily="34" charset="0"/>
                    <a:cs typeface="Verdana" pitchFamily="34" charset="0"/>
                    <a:sym typeface="Symbol"/>
                  </a:rPr>
                  <a:t>v</a:t>
                </a:r>
                <a:r>
                  <a:rPr lang="pt-BR" sz="2000" spc="-2000" baseline="-40000" dirty="0">
                    <a:latin typeface="Verdana" pitchFamily="34" charset="0"/>
                    <a:ea typeface="Verdana" pitchFamily="34" charset="0"/>
                    <a:cs typeface="Verdana" pitchFamily="34" charset="0"/>
                    <a:sym typeface="Symbol"/>
                  </a:rPr>
                  <a:t>2</a:t>
                </a:r>
                <a:r>
                  <a:rPr lang="pt-BR" sz="2000" spc="-500" baseline="30000" dirty="0">
                    <a:latin typeface="Verdana" pitchFamily="34" charset="0"/>
                    <a:ea typeface="Verdana" pitchFamily="34" charset="0"/>
                    <a:cs typeface="Verdana" pitchFamily="34" charset="0"/>
                    <a:sym typeface="Symbol"/>
                  </a:rPr>
                  <a:t>2</a:t>
                </a:r>
                <a:r>
                  <a:rPr lang="pt-BR" sz="2000" dirty="0">
                    <a:latin typeface="Verdana" pitchFamily="34" charset="0"/>
                    <a:ea typeface="Verdana" pitchFamily="34" charset="0"/>
                    <a:cs typeface="Verdana" pitchFamily="34" charset="0"/>
                    <a:sym typeface="Symbol"/>
                  </a:rPr>
                  <a:t> – </a:t>
                </a:r>
                <a:r>
                  <a:rPr lang="pt-BR" sz="2000" i="1" dirty="0">
                    <a:latin typeface="Verdana" pitchFamily="34" charset="0"/>
                    <a:ea typeface="Verdana" pitchFamily="34" charset="0"/>
                    <a:cs typeface="Verdana" pitchFamily="34" charset="0"/>
                    <a:sym typeface="Symbol"/>
                  </a:rPr>
                  <a:t>v</a:t>
                </a:r>
                <a:r>
                  <a:rPr lang="pt-BR" sz="2000" spc="-2000" baseline="-40000" dirty="0">
                    <a:latin typeface="Verdana" pitchFamily="34" charset="0"/>
                    <a:ea typeface="Verdana" pitchFamily="34" charset="0"/>
                    <a:cs typeface="Verdana" pitchFamily="34" charset="0"/>
                    <a:sym typeface="Symbol"/>
                  </a:rPr>
                  <a:t>1</a:t>
                </a:r>
                <a:r>
                  <a:rPr lang="pt-BR" sz="2000" spc="-500" baseline="30000" dirty="0">
                    <a:latin typeface="Verdana" pitchFamily="34" charset="0"/>
                    <a:ea typeface="Verdana" pitchFamily="34" charset="0"/>
                    <a:cs typeface="Verdana" pitchFamily="34" charset="0"/>
                    <a:sym typeface="Symbol"/>
                  </a:rPr>
                  <a:t>2</a:t>
                </a:r>
                <a:r>
                  <a:rPr lang="pt-BR" sz="2000" dirty="0">
                    <a:latin typeface="Verdana" pitchFamily="34" charset="0"/>
                    <a:ea typeface="Verdana" pitchFamily="34" charset="0"/>
                    <a:cs typeface="Verdana" pitchFamily="34" charset="0"/>
                    <a:sym typeface="Symbol"/>
                  </a:rPr>
                  <a:t> </a:t>
                </a:r>
                <a:endParaRPr lang="pt-BR" sz="2000" baseline="-25000" dirty="0">
                  <a:latin typeface="Verdana" pitchFamily="34" charset="0"/>
                  <a:ea typeface="Verdana" pitchFamily="34" charset="0"/>
                  <a:cs typeface="Verdana" pitchFamily="34" charset="0"/>
                  <a:sym typeface="Symbol"/>
                </a:endParaRP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Verdana" pitchFamily="34" charset="0"/>
                  </a:rPr>
                  <a:t>2 · </a:t>
                </a:r>
                <a:r>
                  <a:rPr lang="en-US" sz="2000" i="1" dirty="0">
                    <a:solidFill>
                      <a:srgbClr val="000000"/>
                    </a:solidFill>
                    <a:latin typeface="Verdana" pitchFamily="34" charset="0"/>
                  </a:rPr>
                  <a:t>d</a:t>
                </a:r>
                <a:endParaRPr lang="pt-BR" sz="2000" baseline="-25000" dirty="0">
                  <a:latin typeface="Verdana" pitchFamily="34" charset="0"/>
                  <a:ea typeface="Verdana" pitchFamily="34" charset="0"/>
                  <a:cs typeface="Verdana" pitchFamily="34" charset="0"/>
                  <a:sym typeface="Symbol"/>
                </a:endParaRPr>
              </a:p>
            </p:txBody>
          </p:sp>
          <p:cxnSp>
            <p:nvCxnSpPr>
              <p:cNvPr id="20520" name="Conector reto 20"/>
              <p:cNvCxnSpPr>
                <a:cxnSpLocks noChangeShapeType="1"/>
              </p:cNvCxnSpPr>
              <p:nvPr/>
            </p:nvCxnSpPr>
            <p:spPr bwMode="auto">
              <a:xfrm>
                <a:off x="6857998" y="3976577"/>
                <a:ext cx="744279" cy="1588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510" name="Grupo 36"/>
            <p:cNvGrpSpPr>
              <a:grpSpLocks/>
            </p:cNvGrpSpPr>
            <p:nvPr/>
          </p:nvGrpSpPr>
          <p:grpSpPr bwMode="auto">
            <a:xfrm>
              <a:off x="6087908" y="1835150"/>
              <a:ext cx="1955871" cy="1016000"/>
              <a:chOff x="6332467" y="1835150"/>
              <a:chExt cx="1955871" cy="1016000"/>
            </a:xfrm>
          </p:grpSpPr>
          <p:grpSp>
            <p:nvGrpSpPr>
              <p:cNvPr id="20513" name="Grupo 25"/>
              <p:cNvGrpSpPr>
                <a:grpSpLocks/>
              </p:cNvGrpSpPr>
              <p:nvPr/>
            </p:nvGrpSpPr>
            <p:grpSpPr bwMode="auto">
              <a:xfrm>
                <a:off x="7362615" y="1835150"/>
                <a:ext cx="925723" cy="1016000"/>
                <a:chOff x="6724296" y="3423848"/>
                <a:chExt cx="925766" cy="1015663"/>
              </a:xfrm>
            </p:grpSpPr>
            <p:sp>
              <p:nvSpPr>
                <p:cNvPr id="27" name="Retângulo 26"/>
                <p:cNvSpPr/>
                <p:nvPr/>
              </p:nvSpPr>
              <p:spPr>
                <a:xfrm>
                  <a:off x="6724633" y="3423848"/>
                  <a:ext cx="925429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pt-BR" sz="2000" i="1" dirty="0">
                      <a:latin typeface="Verdana" pitchFamily="34" charset="0"/>
                      <a:ea typeface="Verdana" pitchFamily="34" charset="0"/>
                      <a:cs typeface="Verdana" pitchFamily="34" charset="0"/>
                      <a:sym typeface="Symbol"/>
                    </a:rPr>
                    <a:t>m</a:t>
                  </a:r>
                  <a:r>
                    <a:rPr lang="pt-BR" sz="2000" dirty="0">
                      <a:latin typeface="Verdana" pitchFamily="34" charset="0"/>
                      <a:ea typeface="Verdana" pitchFamily="34" charset="0"/>
                      <a:cs typeface="Verdana" pitchFamily="34" charset="0"/>
                      <a:sym typeface="Symbol"/>
                    </a:rPr>
                    <a:t> · </a:t>
                  </a:r>
                  <a:r>
                    <a:rPr lang="pt-BR" sz="2000" i="1" dirty="0">
                      <a:latin typeface="Verdana" pitchFamily="34" charset="0"/>
                      <a:ea typeface="Verdana" pitchFamily="34" charset="0"/>
                      <a:cs typeface="Verdana" pitchFamily="34" charset="0"/>
                      <a:sym typeface="Symbol"/>
                    </a:rPr>
                    <a:t>v</a:t>
                  </a:r>
                  <a:r>
                    <a:rPr lang="pt-BR" sz="2000" spc="-2000" baseline="-40000" dirty="0">
                      <a:latin typeface="Verdana" pitchFamily="34" charset="0"/>
                      <a:ea typeface="Verdana" pitchFamily="34" charset="0"/>
                      <a:cs typeface="Verdana" pitchFamily="34" charset="0"/>
                      <a:sym typeface="Symbol"/>
                    </a:rPr>
                    <a:t>1</a:t>
                  </a:r>
                  <a:r>
                    <a:rPr lang="pt-BR" sz="2000" spc="-500" baseline="30000" dirty="0">
                      <a:latin typeface="Verdana" pitchFamily="34" charset="0"/>
                      <a:ea typeface="Verdana" pitchFamily="34" charset="0"/>
                      <a:cs typeface="Verdana" pitchFamily="34" charset="0"/>
                      <a:sym typeface="Symbol"/>
                    </a:rPr>
                    <a:t>2</a:t>
                  </a:r>
                  <a:endParaRPr lang="pt-BR" sz="20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  <a:sym typeface="Symbol"/>
                  </a:endParaRP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en-US" sz="20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pt-BR" sz="20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  <a:sym typeface="Symbol"/>
                  </a:endParaRPr>
                </a:p>
              </p:txBody>
            </p:sp>
            <p:cxnSp>
              <p:nvCxnSpPr>
                <p:cNvPr id="20518" name="Conector reto 27"/>
                <p:cNvCxnSpPr>
                  <a:cxnSpLocks noChangeShapeType="1"/>
                </p:cNvCxnSpPr>
                <p:nvPr/>
              </p:nvCxnSpPr>
              <p:spPr bwMode="auto">
                <a:xfrm>
                  <a:off x="6857998" y="3976577"/>
                  <a:ext cx="744279" cy="1588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0514" name="Grupo 28"/>
              <p:cNvGrpSpPr>
                <a:grpSpLocks/>
              </p:cNvGrpSpPr>
              <p:nvPr/>
            </p:nvGrpSpPr>
            <p:grpSpPr bwMode="auto">
              <a:xfrm>
                <a:off x="6332467" y="1835150"/>
                <a:ext cx="925723" cy="1016000"/>
                <a:chOff x="6724296" y="3423848"/>
                <a:chExt cx="925766" cy="1015663"/>
              </a:xfrm>
            </p:grpSpPr>
            <p:sp>
              <p:nvSpPr>
                <p:cNvPr id="31" name="Retângulo 30"/>
                <p:cNvSpPr/>
                <p:nvPr/>
              </p:nvSpPr>
              <p:spPr>
                <a:xfrm>
                  <a:off x="6724636" y="3423848"/>
                  <a:ext cx="925428" cy="1015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pt-BR" sz="2000" i="1" dirty="0">
                      <a:latin typeface="Verdana" pitchFamily="34" charset="0"/>
                      <a:ea typeface="Verdana" pitchFamily="34" charset="0"/>
                      <a:cs typeface="Verdana" pitchFamily="34" charset="0"/>
                      <a:sym typeface="Symbol"/>
                    </a:rPr>
                    <a:t>m</a:t>
                  </a:r>
                  <a:r>
                    <a:rPr lang="pt-BR" sz="2000" dirty="0">
                      <a:latin typeface="Verdana" pitchFamily="34" charset="0"/>
                      <a:ea typeface="Verdana" pitchFamily="34" charset="0"/>
                      <a:cs typeface="Verdana" pitchFamily="34" charset="0"/>
                      <a:sym typeface="Symbol"/>
                    </a:rPr>
                    <a:t> · </a:t>
                  </a:r>
                  <a:r>
                    <a:rPr lang="pt-BR" sz="2000" i="1" dirty="0">
                      <a:latin typeface="Verdana" pitchFamily="34" charset="0"/>
                      <a:ea typeface="Verdana" pitchFamily="34" charset="0"/>
                      <a:cs typeface="Verdana" pitchFamily="34" charset="0"/>
                      <a:sym typeface="Symbol"/>
                    </a:rPr>
                    <a:t>v</a:t>
                  </a:r>
                  <a:r>
                    <a:rPr lang="pt-BR" sz="2000" spc="-2000" baseline="-40000" dirty="0">
                      <a:latin typeface="Verdana" pitchFamily="34" charset="0"/>
                      <a:ea typeface="Verdana" pitchFamily="34" charset="0"/>
                      <a:cs typeface="Verdana" pitchFamily="34" charset="0"/>
                      <a:sym typeface="Symbol"/>
                    </a:rPr>
                    <a:t>2</a:t>
                  </a:r>
                  <a:r>
                    <a:rPr lang="pt-BR" sz="2000" spc="-500" baseline="30000" dirty="0">
                      <a:latin typeface="Verdana" pitchFamily="34" charset="0"/>
                      <a:ea typeface="Verdana" pitchFamily="34" charset="0"/>
                      <a:cs typeface="Verdana" pitchFamily="34" charset="0"/>
                      <a:sym typeface="Symbol"/>
                    </a:rPr>
                    <a:t>2</a:t>
                  </a:r>
                  <a:endParaRPr lang="pt-BR" sz="20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  <a:sym typeface="Symbol"/>
                  </a:endParaRP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en-US" sz="2000" dirty="0">
                      <a:solidFill>
                        <a:srgbClr val="000000"/>
                      </a:solidFill>
                      <a:latin typeface="Verdana" pitchFamily="34" charset="0"/>
                    </a:rPr>
                    <a:t>2</a:t>
                  </a:r>
                  <a:endParaRPr lang="pt-BR" sz="2000" baseline="-25000" dirty="0">
                    <a:latin typeface="Verdana" pitchFamily="34" charset="0"/>
                    <a:ea typeface="Verdana" pitchFamily="34" charset="0"/>
                    <a:cs typeface="Verdana" pitchFamily="34" charset="0"/>
                    <a:sym typeface="Symbol"/>
                  </a:endParaRPr>
                </a:p>
              </p:txBody>
            </p:sp>
            <p:cxnSp>
              <p:nvCxnSpPr>
                <p:cNvPr id="20516" name="Conector reto 31"/>
                <p:cNvCxnSpPr>
                  <a:cxnSpLocks noChangeShapeType="1"/>
                </p:cNvCxnSpPr>
                <p:nvPr/>
              </p:nvCxnSpPr>
              <p:spPr bwMode="auto">
                <a:xfrm>
                  <a:off x="6857998" y="3976577"/>
                  <a:ext cx="744279" cy="1588"/>
                </a:xfrm>
                <a:prstGeom prst="line">
                  <a:avLst/>
                </a:prstGeom>
                <a:noFill/>
                <a:ln w="1905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sp>
          <p:nvSpPr>
            <p:cNvPr id="20511" name="Retângulo 17"/>
            <p:cNvSpPr>
              <a:spLocks noChangeArrowheads="1"/>
            </p:cNvSpPr>
            <p:nvPr/>
          </p:nvSpPr>
          <p:spPr bwMode="auto">
            <a:xfrm>
              <a:off x="4806341" y="2188194"/>
              <a:ext cx="14975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rgbClr val="000000"/>
                  </a:solidFill>
                  <a:latin typeface="Verdana" pitchFamily="34" charset="0"/>
                  <a:sym typeface="Symbol" pitchFamily="18" charset="2"/>
                </a:rPr>
                <a:t> </a:t>
              </a:r>
              <a:r>
                <a:rPr lang="en-US" sz="2000" i="1">
                  <a:solidFill>
                    <a:srgbClr val="000000"/>
                  </a:solidFill>
                  <a:latin typeface="Verdana" pitchFamily="34" charset="0"/>
                </a:rPr>
                <a:t>F</a:t>
              </a:r>
              <a:r>
                <a:rPr lang="en-US" sz="2000" baseline="-25000">
                  <a:solidFill>
                    <a:srgbClr val="000000"/>
                  </a:solidFill>
                  <a:latin typeface="Verdana" pitchFamily="34" charset="0"/>
                </a:rPr>
                <a:t>R </a:t>
              </a:r>
              <a:r>
                <a:rPr lang="en-US" sz="2000">
                  <a:solidFill>
                    <a:srgbClr val="000000"/>
                  </a:solidFill>
                  <a:latin typeface="Verdana" pitchFamily="34" charset="0"/>
                </a:rPr>
                <a:t>· </a:t>
              </a:r>
              <a:r>
                <a:rPr lang="en-US" sz="2000" i="1">
                  <a:solidFill>
                    <a:srgbClr val="000000"/>
                  </a:solidFill>
                  <a:latin typeface="Verdana" pitchFamily="34" charset="0"/>
                </a:rPr>
                <a:t>d </a:t>
              </a:r>
              <a:r>
                <a:rPr lang="en-US" sz="2000">
                  <a:solidFill>
                    <a:srgbClr val="000000"/>
                  </a:solidFill>
                  <a:latin typeface="Verdana" pitchFamily="34" charset="0"/>
                </a:rPr>
                <a:t>=</a:t>
              </a:r>
              <a:endParaRPr lang="pt-BR" sz="2000"/>
            </a:p>
          </p:txBody>
        </p:sp>
        <p:sp>
          <p:nvSpPr>
            <p:cNvPr id="20512" name="Retângulo 39"/>
            <p:cNvSpPr>
              <a:spLocks noChangeArrowheads="1"/>
            </p:cNvSpPr>
            <p:nvPr/>
          </p:nvSpPr>
          <p:spPr bwMode="auto">
            <a:xfrm>
              <a:off x="6912421" y="2145547"/>
              <a:ext cx="3802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latin typeface="Verdana" pitchFamily="34" charset="0"/>
                </a:rPr>
                <a:t>–</a:t>
              </a:r>
              <a:endParaRPr lang="pt-BR"/>
            </a:p>
          </p:txBody>
        </p:sp>
      </p:grpSp>
      <p:grpSp>
        <p:nvGrpSpPr>
          <p:cNvPr id="7" name="Grupo 44"/>
          <p:cNvGrpSpPr>
            <a:grpSpLocks/>
          </p:cNvGrpSpPr>
          <p:nvPr/>
        </p:nvGrpSpPr>
        <p:grpSpPr bwMode="auto">
          <a:xfrm>
            <a:off x="2014538" y="3900488"/>
            <a:ext cx="5010150" cy="1879600"/>
            <a:chOff x="2014538" y="3900488"/>
            <a:chExt cx="5010150" cy="1879600"/>
          </a:xfrm>
        </p:grpSpPr>
        <p:grpSp>
          <p:nvGrpSpPr>
            <p:cNvPr id="20488" name="Grupo 45"/>
            <p:cNvGrpSpPr>
              <a:grpSpLocks/>
            </p:cNvGrpSpPr>
            <p:nvPr/>
          </p:nvGrpSpPr>
          <p:grpSpPr bwMode="auto">
            <a:xfrm>
              <a:off x="2014538" y="3900488"/>
              <a:ext cx="5010150" cy="1879600"/>
              <a:chOff x="2014538" y="3900488"/>
              <a:chExt cx="5010150" cy="1879600"/>
            </a:xfrm>
          </p:grpSpPr>
          <p:sp>
            <p:nvSpPr>
              <p:cNvPr id="20490" name="Elipse 16"/>
              <p:cNvSpPr>
                <a:spLocks noChangeArrowheads="1"/>
              </p:cNvSpPr>
              <p:nvPr/>
            </p:nvSpPr>
            <p:spPr bwMode="auto">
              <a:xfrm>
                <a:off x="4025090" y="3900488"/>
                <a:ext cx="971550" cy="100965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491" name="Grupo 25"/>
              <p:cNvGrpSpPr>
                <a:grpSpLocks/>
              </p:cNvGrpSpPr>
              <p:nvPr/>
            </p:nvGrpSpPr>
            <p:grpSpPr bwMode="auto">
              <a:xfrm>
                <a:off x="2014538" y="3938588"/>
                <a:ext cx="5010150" cy="1841500"/>
                <a:chOff x="2014538" y="4257675"/>
                <a:chExt cx="5010150" cy="1841500"/>
              </a:xfrm>
            </p:grpSpPr>
            <p:sp>
              <p:nvSpPr>
                <p:cNvPr id="20500" name="Elipse 17"/>
                <p:cNvSpPr>
                  <a:spLocks noChangeArrowheads="1"/>
                </p:cNvSpPr>
                <p:nvPr/>
              </p:nvSpPr>
              <p:spPr bwMode="auto">
                <a:xfrm>
                  <a:off x="5066011" y="4257675"/>
                  <a:ext cx="936625" cy="960438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501" name="Elipse 15"/>
                <p:cNvSpPr>
                  <a:spLocks noChangeArrowheads="1"/>
                </p:cNvSpPr>
                <p:nvPr/>
              </p:nvSpPr>
              <p:spPr bwMode="auto">
                <a:xfrm>
                  <a:off x="2957513" y="4352925"/>
                  <a:ext cx="936625" cy="828675"/>
                </a:xfrm>
                <a:prstGeom prst="ellipse">
                  <a:avLst/>
                </a:prstGeom>
                <a:solidFill>
                  <a:schemeClr val="bg1"/>
                </a:solidFill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20502" name="Conector de seta reta 19"/>
                <p:cNvCxnSpPr>
                  <a:cxnSpLocks noChangeShapeType="1"/>
                </p:cNvCxnSpPr>
                <p:nvPr/>
              </p:nvCxnSpPr>
              <p:spPr bwMode="auto">
                <a:xfrm flipH="1">
                  <a:off x="2916238" y="5129213"/>
                  <a:ext cx="287337" cy="358775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03" name="Conector de seta reta 21"/>
                <p:cNvCxnSpPr>
                  <a:cxnSpLocks noChangeShapeType="1"/>
                </p:cNvCxnSpPr>
                <p:nvPr/>
              </p:nvCxnSpPr>
              <p:spPr bwMode="auto">
                <a:xfrm>
                  <a:off x="4427538" y="5229225"/>
                  <a:ext cx="0" cy="287338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20504" name="Conector de seta reta 23"/>
                <p:cNvCxnSpPr>
                  <a:cxnSpLocks noChangeShapeType="1"/>
                </p:cNvCxnSpPr>
                <p:nvPr/>
              </p:nvCxnSpPr>
              <p:spPr bwMode="auto">
                <a:xfrm>
                  <a:off x="5795963" y="5157788"/>
                  <a:ext cx="215900" cy="358775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505" name="CaixaDeTexto 26"/>
                <p:cNvSpPr txBox="1">
                  <a:spLocks noChangeArrowheads="1"/>
                </p:cNvSpPr>
                <p:nvPr/>
              </p:nvSpPr>
              <p:spPr bwMode="auto">
                <a:xfrm>
                  <a:off x="2014538" y="5553075"/>
                  <a:ext cx="1643062" cy="5238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r>
                    <a:rPr lang="pt-BR" sz="1400">
                      <a:latin typeface="Verdana" pitchFamily="34" charset="0"/>
                    </a:rPr>
                    <a:t>Trabalho da</a:t>
                  </a:r>
                </a:p>
                <a:p>
                  <a:pPr algn="ctr"/>
                  <a:r>
                    <a:rPr lang="pt-BR" sz="1400">
                      <a:latin typeface="Verdana" pitchFamily="34" charset="0"/>
                    </a:rPr>
                    <a:t>força resultante</a:t>
                  </a:r>
                </a:p>
              </p:txBody>
            </p:sp>
            <p:sp>
              <p:nvSpPr>
                <p:cNvPr id="20506" name="CaixaDeTexto 27"/>
                <p:cNvSpPr txBox="1">
                  <a:spLocks noChangeArrowheads="1"/>
                </p:cNvSpPr>
                <p:nvPr/>
              </p:nvSpPr>
              <p:spPr bwMode="auto">
                <a:xfrm>
                  <a:off x="3659188" y="5576888"/>
                  <a:ext cx="1612900" cy="5222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r>
                    <a:rPr lang="pt-BR" sz="1400">
                      <a:latin typeface="Verdana" pitchFamily="34" charset="0"/>
                    </a:rPr>
                    <a:t>Energia cinética</a:t>
                  </a:r>
                </a:p>
                <a:p>
                  <a:pPr algn="ctr"/>
                  <a:r>
                    <a:rPr lang="pt-BR" sz="1400">
                      <a:latin typeface="Verdana" pitchFamily="34" charset="0"/>
                    </a:rPr>
                    <a:t>final</a:t>
                  </a:r>
                </a:p>
              </p:txBody>
            </p:sp>
            <p:sp>
              <p:nvSpPr>
                <p:cNvPr id="20507" name="CaixaDeTexto 28"/>
                <p:cNvSpPr txBox="1">
                  <a:spLocks noChangeArrowheads="1"/>
                </p:cNvSpPr>
                <p:nvPr/>
              </p:nvSpPr>
              <p:spPr bwMode="auto">
                <a:xfrm>
                  <a:off x="5411788" y="5565775"/>
                  <a:ext cx="1612900" cy="522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r>
                    <a:rPr lang="pt-BR" sz="1400">
                      <a:latin typeface="Verdana" pitchFamily="34" charset="0"/>
                    </a:rPr>
                    <a:t>Energia cinética</a:t>
                  </a:r>
                </a:p>
                <a:p>
                  <a:pPr algn="ctr"/>
                  <a:r>
                    <a:rPr lang="pt-BR" sz="1400">
                      <a:latin typeface="Verdana" pitchFamily="34" charset="0"/>
                    </a:rPr>
                    <a:t>inicial</a:t>
                  </a:r>
                </a:p>
              </p:txBody>
            </p:sp>
          </p:grpSp>
          <p:grpSp>
            <p:nvGrpSpPr>
              <p:cNvPr id="20492" name="Grupo 44"/>
              <p:cNvGrpSpPr>
                <a:grpSpLocks/>
              </p:cNvGrpSpPr>
              <p:nvPr/>
            </p:nvGrpSpPr>
            <p:grpSpPr bwMode="auto">
              <a:xfrm>
                <a:off x="3426061" y="3917882"/>
                <a:ext cx="2535697" cy="1015663"/>
                <a:chOff x="6264956" y="3450049"/>
                <a:chExt cx="2535697" cy="1015663"/>
              </a:xfrm>
            </p:grpSpPr>
            <p:grpSp>
              <p:nvGrpSpPr>
                <p:cNvPr id="20493" name="Grupo 25"/>
                <p:cNvGrpSpPr>
                  <a:grpSpLocks/>
                </p:cNvGrpSpPr>
                <p:nvPr/>
              </p:nvGrpSpPr>
              <p:grpSpPr bwMode="auto">
                <a:xfrm>
                  <a:off x="7874887" y="3450049"/>
                  <a:ext cx="925766" cy="1015663"/>
                  <a:chOff x="6713663" y="3423848"/>
                  <a:chExt cx="925766" cy="1015663"/>
                </a:xfrm>
              </p:grpSpPr>
              <p:sp>
                <p:nvSpPr>
                  <p:cNvPr id="41" name="Retângulo 40"/>
                  <p:cNvSpPr/>
                  <p:nvPr/>
                </p:nvSpPr>
                <p:spPr>
                  <a:xfrm>
                    <a:off x="6713221" y="3423916"/>
                    <a:ext cx="925513" cy="101600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  <a:defRPr/>
                    </a:pPr>
                    <a:r>
                      <a:rPr lang="pt-BR" sz="20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Symbol"/>
                      </a:rPr>
                      <a:t>m</a:t>
                    </a:r>
                    <a:r>
                      <a:rPr lang="pt-BR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Symbol"/>
                      </a:rPr>
                      <a:t> · </a:t>
                    </a:r>
                    <a:r>
                      <a:rPr lang="pt-BR" sz="20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Symbol"/>
                      </a:rPr>
                      <a:t>v</a:t>
                    </a:r>
                    <a:r>
                      <a:rPr lang="pt-BR" sz="2000" spc="-2000" baseline="-40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Symbol"/>
                      </a:rPr>
                      <a:t>1</a:t>
                    </a:r>
                    <a:r>
                      <a:rPr lang="pt-BR" sz="2000" spc="-500" baseline="30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Symbol"/>
                      </a:rPr>
                      <a:t>2</a:t>
                    </a:r>
                    <a:endParaRPr lang="pt-BR" sz="2000" baseline="-25000" dirty="0">
                      <a:latin typeface="Verdana" pitchFamily="34" charset="0"/>
                      <a:ea typeface="Verdana" pitchFamily="34" charset="0"/>
                      <a:cs typeface="Verdana" pitchFamily="34" charset="0"/>
                      <a:sym typeface="Symbol"/>
                    </a:endParaRPr>
                  </a:p>
                  <a:p>
                    <a:pPr algn="ctr">
                      <a:lnSpc>
                        <a:spcPct val="150000"/>
                      </a:lnSpc>
                      <a:defRPr/>
                    </a:pPr>
                    <a:r>
                      <a:rPr lang="en-US" sz="2000" dirty="0">
                        <a:solidFill>
                          <a:srgbClr val="000000"/>
                        </a:solidFill>
                        <a:latin typeface="Verdana" pitchFamily="34" charset="0"/>
                      </a:rPr>
                      <a:t>2</a:t>
                    </a:r>
                    <a:endParaRPr lang="pt-BR" sz="2000" baseline="-25000" dirty="0">
                      <a:latin typeface="Verdana" pitchFamily="34" charset="0"/>
                      <a:ea typeface="Verdana" pitchFamily="34" charset="0"/>
                      <a:cs typeface="Verdana" pitchFamily="34" charset="0"/>
                      <a:sym typeface="Symbol"/>
                    </a:endParaRPr>
                  </a:p>
                </p:txBody>
              </p:sp>
              <p:cxnSp>
                <p:nvCxnSpPr>
                  <p:cNvPr id="20499" name="Conector reto 4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57998" y="3976577"/>
                    <a:ext cx="744279" cy="1588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20494" name="Grupo 28"/>
                <p:cNvGrpSpPr>
                  <a:grpSpLocks/>
                </p:cNvGrpSpPr>
                <p:nvPr/>
              </p:nvGrpSpPr>
              <p:grpSpPr bwMode="auto">
                <a:xfrm>
                  <a:off x="6859925" y="3450049"/>
                  <a:ext cx="933742" cy="953403"/>
                  <a:chOff x="6724296" y="3423848"/>
                  <a:chExt cx="933742" cy="953403"/>
                </a:xfrm>
              </p:grpSpPr>
              <p:sp>
                <p:nvSpPr>
                  <p:cNvPr id="39" name="Retângulo 38"/>
                  <p:cNvSpPr/>
                  <p:nvPr/>
                </p:nvSpPr>
                <p:spPr>
                  <a:xfrm>
                    <a:off x="6724404" y="3423916"/>
                    <a:ext cx="933450" cy="954088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pPr algn="ctr">
                      <a:lnSpc>
                        <a:spcPct val="150000"/>
                      </a:lnSpc>
                      <a:defRPr/>
                    </a:pPr>
                    <a:r>
                      <a:rPr lang="pt-BR" sz="20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Symbol"/>
                      </a:rPr>
                      <a:t>m</a:t>
                    </a:r>
                    <a:r>
                      <a:rPr lang="pt-BR" sz="2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Symbol"/>
                      </a:rPr>
                      <a:t> · </a:t>
                    </a:r>
                    <a:r>
                      <a:rPr lang="pt-BR" sz="2000" i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Symbol"/>
                      </a:rPr>
                      <a:t>v</a:t>
                    </a:r>
                    <a:r>
                      <a:rPr lang="pt-BR" sz="2000" spc="-2000" baseline="-40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Symbol"/>
                      </a:rPr>
                      <a:t>2</a:t>
                    </a:r>
                    <a:r>
                      <a:rPr lang="pt-BR" sz="2000" spc="-500" baseline="300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  <a:sym typeface="Symbol"/>
                      </a:rPr>
                      <a:t>2</a:t>
                    </a:r>
                    <a:endParaRPr lang="pt-BR" sz="2000" baseline="-25000" dirty="0">
                      <a:latin typeface="Verdana" pitchFamily="34" charset="0"/>
                      <a:ea typeface="Verdana" pitchFamily="34" charset="0"/>
                      <a:cs typeface="Verdana" pitchFamily="34" charset="0"/>
                      <a:sym typeface="Symbol"/>
                    </a:endParaRPr>
                  </a:p>
                  <a:p>
                    <a:pPr algn="ctr">
                      <a:lnSpc>
                        <a:spcPct val="150000"/>
                      </a:lnSpc>
                      <a:defRPr/>
                    </a:pPr>
                    <a:r>
                      <a:rPr lang="en-US" sz="2000" dirty="0">
                        <a:solidFill>
                          <a:srgbClr val="000000"/>
                        </a:solidFill>
                        <a:latin typeface="Verdana" pitchFamily="34" charset="0"/>
                      </a:rPr>
                      <a:t>2</a:t>
                    </a:r>
                    <a:endParaRPr lang="pt-BR" sz="2000" baseline="-25000" dirty="0">
                      <a:latin typeface="Verdana" pitchFamily="34" charset="0"/>
                      <a:ea typeface="Verdana" pitchFamily="34" charset="0"/>
                      <a:cs typeface="Verdana" pitchFamily="34" charset="0"/>
                      <a:sym typeface="Symbol"/>
                    </a:endParaRPr>
                  </a:p>
                </p:txBody>
              </p:sp>
              <p:cxnSp>
                <p:nvCxnSpPr>
                  <p:cNvPr id="20497" name="Conector reto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857998" y="3976577"/>
                    <a:ext cx="744279" cy="1588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20495" name="Retângulo 34"/>
                <p:cNvSpPr>
                  <a:spLocks noChangeArrowheads="1"/>
                </p:cNvSpPr>
                <p:nvPr/>
              </p:nvSpPr>
              <p:spPr bwMode="auto">
                <a:xfrm>
                  <a:off x="6264956" y="3779778"/>
                  <a:ext cx="1949573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rgbClr val="000000"/>
                      </a:solidFill>
                      <a:latin typeface="Verdana" pitchFamily="34" charset="0"/>
                    </a:rPr>
                    <a:t>· </a:t>
                  </a:r>
                  <a:r>
                    <a:rPr lang="en-US" sz="2000" i="1">
                      <a:solidFill>
                        <a:srgbClr val="000000"/>
                      </a:solidFill>
                      <a:latin typeface="Verdana" pitchFamily="34" charset="0"/>
                    </a:rPr>
                    <a:t>d </a:t>
                  </a:r>
                  <a:r>
                    <a:rPr lang="en-US" sz="2000">
                      <a:solidFill>
                        <a:srgbClr val="000000"/>
                      </a:solidFill>
                      <a:latin typeface="Verdana" pitchFamily="34" charset="0"/>
                    </a:rPr>
                    <a:t>=         – </a:t>
                  </a:r>
                  <a:r>
                    <a:rPr lang="en-US" sz="2000" baseline="-25000">
                      <a:solidFill>
                        <a:srgbClr val="000000"/>
                      </a:solidFill>
                      <a:latin typeface="Verdana" pitchFamily="34" charset="0"/>
                    </a:rPr>
                    <a:t> </a:t>
                  </a:r>
                  <a:endParaRPr lang="pt-BR" sz="2000"/>
                </a:p>
              </p:txBody>
            </p:sp>
          </p:grpSp>
        </p:grpSp>
        <p:sp>
          <p:nvSpPr>
            <p:cNvPr id="20489" name="Retângulo 43"/>
            <p:cNvSpPr>
              <a:spLocks noChangeArrowheads="1"/>
            </p:cNvSpPr>
            <p:nvPr/>
          </p:nvSpPr>
          <p:spPr bwMode="auto">
            <a:xfrm>
              <a:off x="3097805" y="4236978"/>
              <a:ext cx="4507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000000"/>
                  </a:solidFill>
                  <a:latin typeface="Verdana" pitchFamily="34" charset="0"/>
                </a:rPr>
                <a:t>F</a:t>
              </a:r>
              <a:r>
                <a:rPr lang="en-US" sz="2000" baseline="-25000">
                  <a:solidFill>
                    <a:srgbClr val="000000"/>
                  </a:solidFill>
                  <a:latin typeface="Verdana" pitchFamily="34" charset="0"/>
                </a:rPr>
                <a:t>R</a:t>
              </a:r>
              <a:endParaRPr lang="pt-BR" sz="2000"/>
            </a:p>
          </p:txBody>
        </p:sp>
      </p:grpSp>
    </p:spTree>
    <p:extLst>
      <p:ext uri="{BB962C8B-B14F-4D97-AF65-F5344CB8AC3E}">
        <p14:creationId xmlns:p14="http://schemas.microsoft.com/office/powerpoint/2010/main" val="3252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allAtOnce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5478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Teorema trabalho-energia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7172" name="CuadroTexto 5"/>
          <p:cNvSpPr txBox="1">
            <a:spLocks noChangeArrowheads="1"/>
          </p:cNvSpPr>
          <p:nvPr/>
        </p:nvSpPr>
        <p:spPr bwMode="auto">
          <a:xfrm>
            <a:off x="611188" y="917575"/>
            <a:ext cx="828516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lnSpc>
                <a:spcPct val="15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Portanto: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endParaRPr lang="en-US" sz="20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Teorema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trabalho-energia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ou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teorema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da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energia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cinética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marL="342900" indent="-342900">
              <a:lnSpc>
                <a:spcPct val="150000"/>
              </a:lnSpc>
              <a:defRPr/>
            </a:pPr>
            <a:endParaRPr lang="en-US" sz="20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defRPr/>
            </a:pP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Comprovando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que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energia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é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trabalho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 e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trabalho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 é </a:t>
            </a:r>
            <a:r>
              <a:rPr lang="en-US" sz="2000" dirty="0" err="1" smtClean="0">
                <a:solidFill>
                  <a:srgbClr val="000000"/>
                </a:solidFill>
                <a:latin typeface="Verdana" pitchFamily="34" charset="0"/>
              </a:rPr>
              <a:t>energia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21508" name="Object 1"/>
          <p:cNvGraphicFramePr>
            <a:graphicFrameLocks noChangeAspect="1"/>
          </p:cNvGraphicFramePr>
          <p:nvPr/>
        </p:nvGraphicFramePr>
        <p:xfrm>
          <a:off x="9396413" y="5732463"/>
          <a:ext cx="326548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ção" r:id="rId4" imgW="1206500" imgH="241300" progId="Equation.3">
                  <p:embed/>
                </p:oleObj>
              </mc:Choice>
              <mc:Fallback>
                <p:oleObj name="Equação" r:id="rId4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6413" y="5732463"/>
                        <a:ext cx="3265487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9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11.4</a:t>
            </a:r>
          </a:p>
        </p:txBody>
      </p:sp>
      <p:grpSp>
        <p:nvGrpSpPr>
          <p:cNvPr id="2" name="Grupo 13"/>
          <p:cNvGrpSpPr>
            <a:grpSpLocks/>
          </p:cNvGrpSpPr>
          <p:nvPr/>
        </p:nvGrpSpPr>
        <p:grpSpPr bwMode="auto">
          <a:xfrm>
            <a:off x="3398838" y="1628775"/>
            <a:ext cx="2346325" cy="581025"/>
            <a:chOff x="3203575" y="1628775"/>
            <a:chExt cx="2346652" cy="581025"/>
          </a:xfrm>
        </p:grpSpPr>
        <p:sp>
          <p:nvSpPr>
            <p:cNvPr id="21511" name="CaixaDeTexto 13"/>
            <p:cNvSpPr txBox="1">
              <a:spLocks noChangeArrowheads="1"/>
            </p:cNvSpPr>
            <p:nvPr/>
          </p:nvSpPr>
          <p:spPr bwMode="auto">
            <a:xfrm>
              <a:off x="3203575" y="1630363"/>
              <a:ext cx="23263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pt-BR">
                  <a:latin typeface="Symbol" pitchFamily="18" charset="2"/>
                </a:rPr>
                <a:t>t</a:t>
              </a:r>
              <a:r>
                <a:rPr lang="pt-BR" i="1" baseline="-25000">
                  <a:latin typeface="Verdana" pitchFamily="34" charset="0"/>
                </a:rPr>
                <a:t>F</a:t>
              </a:r>
              <a:r>
                <a:rPr lang="pt-BR" sz="2000" baseline="-40000">
                  <a:latin typeface="Verdana" pitchFamily="34" charset="0"/>
                </a:rPr>
                <a:t>R</a:t>
              </a:r>
              <a:r>
                <a:rPr lang="pt-BR">
                  <a:latin typeface="Verdana" pitchFamily="34" charset="0"/>
                </a:rPr>
                <a:t> = </a:t>
              </a:r>
              <a:r>
                <a:rPr lang="pt-BR" i="1">
                  <a:latin typeface="Verdana" pitchFamily="34" charset="0"/>
                </a:rPr>
                <a:t>E</a:t>
              </a:r>
              <a:r>
                <a:rPr lang="pt-BR" baseline="-25000">
                  <a:latin typeface="Verdana" pitchFamily="34" charset="0"/>
                </a:rPr>
                <a:t>c</a:t>
              </a:r>
              <a:r>
                <a:rPr lang="pt-BR" baseline="-50000">
                  <a:latin typeface="Verdana" pitchFamily="34" charset="0"/>
                </a:rPr>
                <a:t>2</a:t>
              </a:r>
              <a:r>
                <a:rPr lang="pt-BR">
                  <a:latin typeface="Verdana" pitchFamily="34" charset="0"/>
                </a:rPr>
                <a:t> – </a:t>
              </a:r>
              <a:r>
                <a:rPr lang="pt-BR" i="1">
                  <a:latin typeface="Verdana" pitchFamily="34" charset="0"/>
                </a:rPr>
                <a:t>E</a:t>
              </a:r>
              <a:r>
                <a:rPr lang="pt-BR" baseline="-25000">
                  <a:latin typeface="Verdana" pitchFamily="34" charset="0"/>
                </a:rPr>
                <a:t>c</a:t>
              </a:r>
              <a:r>
                <a:rPr lang="pt-BR" baseline="-50000">
                  <a:latin typeface="Verdana" pitchFamily="34" charset="0"/>
                </a:rPr>
                <a:t>1</a:t>
              </a:r>
            </a:p>
          </p:txBody>
        </p:sp>
        <p:sp>
          <p:nvSpPr>
            <p:cNvPr id="21512" name="Retângulo 12"/>
            <p:cNvSpPr>
              <a:spLocks noChangeArrowheads="1"/>
            </p:cNvSpPr>
            <p:nvPr/>
          </p:nvSpPr>
          <p:spPr bwMode="auto">
            <a:xfrm>
              <a:off x="3238500" y="1628775"/>
              <a:ext cx="2311727" cy="581025"/>
            </a:xfrm>
            <a:prstGeom prst="rect">
              <a:avLst/>
            </a:prstGeom>
            <a:noFill/>
            <a:ln w="19050" algn="ctr">
              <a:solidFill>
                <a:srgbClr val="7EB5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78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547813" y="260350"/>
            <a:ext cx="63357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3600" b="1">
                <a:latin typeface="Arial" charset="0"/>
              </a:rPr>
              <a:t>Energia</a:t>
            </a:r>
            <a:endParaRPr lang="en-US" altLang="pt-BR" sz="3600" b="1">
              <a:latin typeface="Arial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187450" y="1412875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CC3300"/>
                </a:solidFill>
              </a:rPr>
              <a:t>Não tem peso nem cor...</a:t>
            </a:r>
            <a:endParaRPr lang="en-US" altLang="pt-BR" sz="2400" b="1">
              <a:solidFill>
                <a:srgbClr val="CC33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787900" y="1412875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009900"/>
                </a:solidFill>
              </a:rPr>
              <a:t>...tampouco  cheiro!</a:t>
            </a:r>
            <a:endParaRPr lang="en-US" altLang="pt-BR" sz="2400" b="1">
              <a:solidFill>
                <a:srgbClr val="009900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916238" y="2133600"/>
            <a:ext cx="3240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/>
              <a:t>Mas pagamos por ela!</a:t>
            </a:r>
            <a:endParaRPr lang="en-US" altLang="pt-BR" sz="2400" b="1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11188" y="3068638"/>
            <a:ext cx="4608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FF3300"/>
                </a:solidFill>
              </a:rPr>
              <a:t>Não podemos vê-la diretamente...</a:t>
            </a:r>
            <a:endParaRPr lang="en-US" altLang="pt-BR" sz="2400" b="1">
              <a:solidFill>
                <a:srgbClr val="FF3300"/>
              </a:solidFill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563938" y="4581525"/>
            <a:ext cx="4824412" cy="11874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>
                <a:solidFill>
                  <a:srgbClr val="660066"/>
                </a:solidFill>
              </a:rPr>
              <a:t>... Mas podemos percebê-la nas mudanças e transformações por  ela produzidas.</a:t>
            </a:r>
            <a:endParaRPr lang="en-US" altLang="pt-BR" sz="2400" b="1">
              <a:solidFill>
                <a:srgbClr val="660066"/>
              </a:solidFill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76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486" grpId="0"/>
      <p:bldP spid="20487" grpId="0"/>
      <p:bldP spid="20488" grpId="0"/>
      <p:bldP spid="2049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192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Potência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23556" name="CuadroTexto 5"/>
          <p:cNvSpPr txBox="1">
            <a:spLocks noChangeArrowheads="1"/>
          </p:cNvSpPr>
          <p:nvPr/>
        </p:nvSpPr>
        <p:spPr bwMode="auto">
          <a:xfrm>
            <a:off x="611188" y="917575"/>
            <a:ext cx="8285162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Representada pela letra </a:t>
            </a:r>
            <a:r>
              <a:rPr lang="en-US" sz="2000" i="1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, a potência é a grandeza física escalar que indica a rapidez com que determinado trabalho é realizado ou a rapidez com que determinada quantidade de energia é transferida ou transformada.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Por definição, potência média é:</a:t>
            </a:r>
          </a:p>
        </p:txBody>
      </p:sp>
      <p:cxnSp>
        <p:nvCxnSpPr>
          <p:cNvPr id="23572" name="Conector de seta reta 21"/>
          <p:cNvCxnSpPr>
            <a:cxnSpLocks noChangeShapeType="1"/>
          </p:cNvCxnSpPr>
          <p:nvPr/>
        </p:nvCxnSpPr>
        <p:spPr bwMode="auto">
          <a:xfrm>
            <a:off x="3484563" y="4302125"/>
            <a:ext cx="138112" cy="523875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5" name="CaixaDeTexto 26"/>
          <p:cNvSpPr txBox="1">
            <a:spLocks noChangeArrowheads="1"/>
          </p:cNvSpPr>
          <p:nvPr/>
        </p:nvSpPr>
        <p:spPr bwMode="auto">
          <a:xfrm>
            <a:off x="3636963" y="4773613"/>
            <a:ext cx="301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sz="2000">
                <a:solidFill>
                  <a:srgbClr val="FF0000"/>
                </a:solidFill>
                <a:latin typeface="Verdana" pitchFamily="34" charset="0"/>
              </a:rPr>
              <a:t>J</a:t>
            </a:r>
          </a:p>
        </p:txBody>
      </p:sp>
      <p:sp>
        <p:nvSpPr>
          <p:cNvPr id="23576" name="CaixaDeTexto 27"/>
          <p:cNvSpPr txBox="1">
            <a:spLocks noChangeArrowheads="1"/>
          </p:cNvSpPr>
          <p:nvPr/>
        </p:nvSpPr>
        <p:spPr bwMode="auto">
          <a:xfrm>
            <a:off x="3635375" y="5022850"/>
            <a:ext cx="31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000">
                <a:solidFill>
                  <a:srgbClr val="FF0000"/>
                </a:solidFill>
                <a:latin typeface="Verdana" pitchFamily="34" charset="0"/>
              </a:rPr>
              <a:t>s</a:t>
            </a:r>
            <a:endParaRPr lang="pt-BR" sz="32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3577" name="CaixaDeTexto 28"/>
          <p:cNvSpPr txBox="1">
            <a:spLocks noChangeArrowheads="1"/>
          </p:cNvSpPr>
          <p:nvPr/>
        </p:nvSpPr>
        <p:spPr bwMode="auto">
          <a:xfrm>
            <a:off x="3886200" y="4929188"/>
            <a:ext cx="1481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800">
                <a:solidFill>
                  <a:srgbClr val="FF0000"/>
                </a:solidFill>
                <a:latin typeface="Verdana" pitchFamily="34" charset="0"/>
              </a:rPr>
              <a:t>= W (watt)</a:t>
            </a:r>
            <a:endParaRPr lang="pt-BR">
              <a:solidFill>
                <a:srgbClr val="FF0000"/>
              </a:solidFill>
              <a:latin typeface="Verdana" pitchFamily="34" charset="0"/>
            </a:endParaRPr>
          </a:p>
        </p:txBody>
      </p:sp>
      <p:cxnSp>
        <p:nvCxnSpPr>
          <p:cNvPr id="23578" name="Conector reto 30"/>
          <p:cNvCxnSpPr>
            <a:cxnSpLocks noChangeShapeType="1"/>
          </p:cNvCxnSpPr>
          <p:nvPr/>
        </p:nvCxnSpPr>
        <p:spPr bwMode="auto">
          <a:xfrm>
            <a:off x="3656013" y="5121275"/>
            <a:ext cx="288925" cy="0"/>
          </a:xfrm>
          <a:prstGeom prst="lin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7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11.5</a:t>
            </a:r>
          </a:p>
        </p:txBody>
      </p:sp>
      <p:grpSp>
        <p:nvGrpSpPr>
          <p:cNvPr id="2" name="Grupo 26"/>
          <p:cNvGrpSpPr>
            <a:grpSpLocks/>
          </p:cNvGrpSpPr>
          <p:nvPr/>
        </p:nvGrpSpPr>
        <p:grpSpPr bwMode="auto">
          <a:xfrm>
            <a:off x="3238500" y="3773488"/>
            <a:ext cx="1160463" cy="647700"/>
            <a:chOff x="3238500" y="4219575"/>
            <a:chExt cx="1160463" cy="647700"/>
          </a:xfrm>
        </p:grpSpPr>
        <p:grpSp>
          <p:nvGrpSpPr>
            <p:cNvPr id="22543" name="Grupo 25"/>
            <p:cNvGrpSpPr>
              <a:grpSpLocks/>
            </p:cNvGrpSpPr>
            <p:nvPr/>
          </p:nvGrpSpPr>
          <p:grpSpPr bwMode="auto">
            <a:xfrm>
              <a:off x="3238500" y="4219575"/>
              <a:ext cx="1160463" cy="646112"/>
              <a:chOff x="3238500" y="4371975"/>
              <a:chExt cx="1160463" cy="646113"/>
            </a:xfrm>
          </p:grpSpPr>
          <p:grpSp>
            <p:nvGrpSpPr>
              <p:cNvPr id="22545" name="Grupo 24"/>
              <p:cNvGrpSpPr>
                <a:grpSpLocks/>
              </p:cNvGrpSpPr>
              <p:nvPr/>
            </p:nvGrpSpPr>
            <p:grpSpPr bwMode="auto">
              <a:xfrm>
                <a:off x="3238500" y="4494213"/>
                <a:ext cx="1096963" cy="400050"/>
                <a:chOff x="3238500" y="4494213"/>
                <a:chExt cx="1096963" cy="400050"/>
              </a:xfrm>
            </p:grpSpPr>
            <p:sp>
              <p:nvSpPr>
                <p:cNvPr id="22547" name="CaixaDeTexto 13"/>
                <p:cNvSpPr txBox="1">
                  <a:spLocks noChangeArrowheads="1"/>
                </p:cNvSpPr>
                <p:nvPr/>
              </p:nvSpPr>
              <p:spPr bwMode="auto">
                <a:xfrm>
                  <a:off x="3238500" y="4494213"/>
                  <a:ext cx="804863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pt-BR" sz="2000" i="1">
                      <a:latin typeface="Verdana" pitchFamily="34" charset="0"/>
                    </a:rPr>
                    <a:t>P</a:t>
                  </a:r>
                  <a:r>
                    <a:rPr lang="pt-BR" sz="2000" i="1" baseline="-30000">
                      <a:latin typeface="Verdana" pitchFamily="34" charset="0"/>
                    </a:rPr>
                    <a:t>m</a:t>
                  </a:r>
                  <a:r>
                    <a:rPr lang="pt-BR" sz="2000">
                      <a:latin typeface="Verdana" pitchFamily="34" charset="0"/>
                    </a:rPr>
                    <a:t> =</a:t>
                  </a:r>
                </a:p>
              </p:txBody>
            </p:sp>
            <p:cxnSp>
              <p:nvCxnSpPr>
                <p:cNvPr id="22548" name="Conector reto 16"/>
                <p:cNvCxnSpPr>
                  <a:cxnSpLocks noChangeShapeType="1"/>
                </p:cNvCxnSpPr>
                <p:nvPr/>
              </p:nvCxnSpPr>
              <p:spPr bwMode="auto">
                <a:xfrm>
                  <a:off x="4046538" y="4710113"/>
                  <a:ext cx="288925" cy="0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2546" name="CaixaDeTexto 14"/>
              <p:cNvSpPr txBox="1">
                <a:spLocks noChangeArrowheads="1"/>
              </p:cNvSpPr>
              <p:nvPr/>
            </p:nvSpPr>
            <p:spPr bwMode="auto">
              <a:xfrm>
                <a:off x="3983038" y="4371975"/>
                <a:ext cx="415925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pt-BR" sz="1800">
                    <a:latin typeface="Symbol" pitchFamily="18" charset="2"/>
                  </a:rPr>
                  <a:t>t</a:t>
                </a:r>
              </a:p>
              <a:p>
                <a:pPr algn="ctr"/>
                <a:r>
                  <a:rPr lang="pt-BR" sz="1800">
                    <a:latin typeface="Symbol" pitchFamily="18" charset="2"/>
                  </a:rPr>
                  <a:t>D</a:t>
                </a:r>
                <a:r>
                  <a:rPr lang="pt-BR" sz="1800" i="1">
                    <a:latin typeface="Verdana" pitchFamily="34" charset="0"/>
                  </a:rPr>
                  <a:t>t</a:t>
                </a:r>
                <a:endParaRPr lang="pt-BR" i="1">
                  <a:latin typeface="Verdana" pitchFamily="34" charset="0"/>
                </a:endParaRPr>
              </a:p>
            </p:txBody>
          </p:sp>
        </p:grpSp>
        <p:sp>
          <p:nvSpPr>
            <p:cNvPr id="22544" name="Retângulo 25"/>
            <p:cNvSpPr>
              <a:spLocks noChangeArrowheads="1"/>
            </p:cNvSpPr>
            <p:nvPr/>
          </p:nvSpPr>
          <p:spPr bwMode="auto">
            <a:xfrm>
              <a:off x="3295650" y="4267200"/>
              <a:ext cx="1060450" cy="600075"/>
            </a:xfrm>
            <a:prstGeom prst="rect">
              <a:avLst/>
            </a:prstGeom>
            <a:noFill/>
            <a:ln w="19050" algn="ctr">
              <a:solidFill>
                <a:srgbClr val="7EB5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  <p:cxnSp>
        <p:nvCxnSpPr>
          <p:cNvPr id="23570" name="Conector de seta reta 19"/>
          <p:cNvCxnSpPr>
            <a:cxnSpLocks noChangeShapeType="1"/>
          </p:cNvCxnSpPr>
          <p:nvPr/>
        </p:nvCxnSpPr>
        <p:spPr bwMode="auto">
          <a:xfrm>
            <a:off x="4303713" y="3989388"/>
            <a:ext cx="576262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1" name="Conector de seta reta 20"/>
          <p:cNvCxnSpPr>
            <a:cxnSpLocks noChangeShapeType="1"/>
          </p:cNvCxnSpPr>
          <p:nvPr/>
        </p:nvCxnSpPr>
        <p:spPr bwMode="auto">
          <a:xfrm>
            <a:off x="4295775" y="4238625"/>
            <a:ext cx="633413" cy="4763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3" name="CaixaDeTexto 24"/>
          <p:cNvSpPr txBox="1">
            <a:spLocks noChangeArrowheads="1"/>
          </p:cNvSpPr>
          <p:nvPr/>
        </p:nvSpPr>
        <p:spPr bwMode="auto">
          <a:xfrm>
            <a:off x="4876800" y="3756025"/>
            <a:ext cx="1038225" cy="339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600">
                <a:solidFill>
                  <a:srgbClr val="FF0000"/>
                </a:solidFill>
                <a:latin typeface="Verdana" pitchFamily="34" charset="0"/>
              </a:rPr>
              <a:t>joule (J)</a:t>
            </a:r>
            <a:endParaRPr lang="pt-BR" sz="2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3574" name="CaixaDeTexto 25"/>
          <p:cNvSpPr txBox="1">
            <a:spLocks noChangeArrowheads="1"/>
          </p:cNvSpPr>
          <p:nvPr/>
        </p:nvSpPr>
        <p:spPr bwMode="auto">
          <a:xfrm>
            <a:off x="4945063" y="4081463"/>
            <a:ext cx="1420812" cy="3397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600">
                <a:solidFill>
                  <a:srgbClr val="FF0000"/>
                </a:solidFill>
                <a:latin typeface="Verdana" pitchFamily="34" charset="0"/>
              </a:rPr>
              <a:t>segundo (s)</a:t>
            </a:r>
            <a:endParaRPr lang="pt-BR" sz="2000">
              <a:solidFill>
                <a:srgbClr val="FF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8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  <p:bldP spid="23575" grpId="0"/>
      <p:bldP spid="23576" grpId="0"/>
      <p:bldP spid="23577" grpId="0"/>
      <p:bldP spid="23573" grpId="0" animBg="1"/>
      <p:bldP spid="2357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192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Potência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24579" name="CuadroTexto 5"/>
          <p:cNvSpPr txBox="1">
            <a:spLocks noChangeArrowheads="1"/>
          </p:cNvSpPr>
          <p:nvPr/>
        </p:nvSpPr>
        <p:spPr bwMode="auto">
          <a:xfrm>
            <a:off x="611188" y="917575"/>
            <a:ext cx="8285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Mas, para uma força constante: </a:t>
            </a:r>
            <a:r>
              <a:rPr lang="pt-BR" sz="2800">
                <a:latin typeface="Symbol" pitchFamily="18" charset="2"/>
              </a:rPr>
              <a:t>t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 = </a:t>
            </a:r>
            <a:r>
              <a:rPr lang="en-US" sz="2000" i="1">
                <a:solidFill>
                  <a:srgbClr val="000000"/>
                </a:solidFill>
                <a:latin typeface="Verdana" pitchFamily="34" charset="0"/>
              </a:rPr>
              <a:t>F 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·</a:t>
            </a:r>
            <a:r>
              <a:rPr lang="en-US" sz="2000" i="1">
                <a:solidFill>
                  <a:srgbClr val="000000"/>
                </a:solidFill>
                <a:latin typeface="Verdana" pitchFamily="34" charset="0"/>
              </a:rPr>
              <a:t> d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614363" y="1630363"/>
            <a:ext cx="1036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180975" indent="-180975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Então:</a:t>
            </a:r>
          </a:p>
        </p:txBody>
      </p:sp>
      <p:sp>
        <p:nvSpPr>
          <p:cNvPr id="23557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11.5</a:t>
            </a:r>
          </a:p>
        </p:txBody>
      </p:sp>
      <p:grpSp>
        <p:nvGrpSpPr>
          <p:cNvPr id="2" name="Grupo 37"/>
          <p:cNvGrpSpPr>
            <a:grpSpLocks/>
          </p:cNvGrpSpPr>
          <p:nvPr/>
        </p:nvGrpSpPr>
        <p:grpSpPr bwMode="auto">
          <a:xfrm>
            <a:off x="1397000" y="2111375"/>
            <a:ext cx="6384925" cy="1771650"/>
            <a:chOff x="1396531" y="2111375"/>
            <a:chExt cx="6385394" cy="1771650"/>
          </a:xfrm>
        </p:grpSpPr>
        <p:grpSp>
          <p:nvGrpSpPr>
            <p:cNvPr id="23559" name="Grupo 33"/>
            <p:cNvGrpSpPr>
              <a:grpSpLocks/>
            </p:cNvGrpSpPr>
            <p:nvPr/>
          </p:nvGrpSpPr>
          <p:grpSpPr bwMode="auto">
            <a:xfrm>
              <a:off x="1396531" y="2224157"/>
              <a:ext cx="5480988" cy="707886"/>
              <a:chOff x="1731208" y="4288244"/>
              <a:chExt cx="5480988" cy="707886"/>
            </a:xfrm>
          </p:grpSpPr>
          <p:sp>
            <p:nvSpPr>
              <p:cNvPr id="23576" name="CaixaDeTexto 25"/>
              <p:cNvSpPr txBox="1">
                <a:spLocks noChangeArrowheads="1"/>
              </p:cNvSpPr>
              <p:nvPr/>
            </p:nvSpPr>
            <p:spPr bwMode="auto">
              <a:xfrm>
                <a:off x="1731208" y="4444410"/>
                <a:ext cx="54809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pt-BR" sz="2000" i="1">
                    <a:latin typeface="Verdana" pitchFamily="34" charset="0"/>
                  </a:rPr>
                  <a:t>P</a:t>
                </a:r>
                <a:r>
                  <a:rPr lang="pt-BR" sz="2000" baseline="-25000">
                    <a:latin typeface="Verdana" pitchFamily="34" charset="0"/>
                    <a:sym typeface="Symbol" pitchFamily="18" charset="2"/>
                  </a:rPr>
                  <a:t>m</a:t>
                </a:r>
                <a:r>
                  <a:rPr lang="pt-BR" sz="2000">
                    <a:latin typeface="Verdana" pitchFamily="34" charset="0"/>
                  </a:rPr>
                  <a:t> =        </a:t>
                </a:r>
                <a:r>
                  <a:rPr lang="pt-BR" sz="2000">
                    <a:latin typeface="Verdana" pitchFamily="34" charset="0"/>
                    <a:sym typeface="Symbol" pitchFamily="18" charset="2"/>
                  </a:rPr>
                  <a:t> </a:t>
                </a:r>
                <a:r>
                  <a:rPr lang="pt-BR" sz="2000" i="1">
                    <a:latin typeface="Verdana" pitchFamily="34" charset="0"/>
                    <a:sym typeface="Symbol" pitchFamily="18" charset="2"/>
                  </a:rPr>
                  <a:t>P</a:t>
                </a:r>
                <a:r>
                  <a:rPr lang="pt-BR" sz="2000" baseline="-25000">
                    <a:latin typeface="Verdana" pitchFamily="34" charset="0"/>
                    <a:sym typeface="Symbol" pitchFamily="18" charset="2"/>
                  </a:rPr>
                  <a:t>m</a:t>
                </a:r>
                <a:r>
                  <a:rPr lang="pt-BR" sz="2000">
                    <a:latin typeface="Verdana" pitchFamily="34" charset="0"/>
                    <a:sym typeface="Symbol" pitchFamily="18" charset="2"/>
                  </a:rPr>
                  <a:t> = </a:t>
                </a:r>
                <a:r>
                  <a:rPr lang="pt-BR" sz="2000" i="1">
                    <a:latin typeface="Verdana" pitchFamily="34" charset="0"/>
                    <a:sym typeface="Symbol" pitchFamily="18" charset="2"/>
                  </a:rPr>
                  <a:t>F</a:t>
                </a:r>
                <a:r>
                  <a:rPr lang="pt-BR" sz="2000">
                    <a:latin typeface="Verdana" pitchFamily="34" charset="0"/>
                    <a:sym typeface="Symbol" pitchFamily="18" charset="2"/>
                  </a:rPr>
                  <a:t> · </a:t>
                </a:r>
                <a:r>
                  <a:rPr lang="pt-BR" sz="2000" i="1">
                    <a:latin typeface="Verdana" pitchFamily="34" charset="0"/>
                    <a:sym typeface="Symbol" pitchFamily="18" charset="2"/>
                  </a:rPr>
                  <a:t>v</a:t>
                </a:r>
                <a:r>
                  <a:rPr lang="pt-BR" sz="2000" baseline="-25000">
                    <a:latin typeface="Verdana" pitchFamily="34" charset="0"/>
                    <a:sym typeface="Symbol" pitchFamily="18" charset="2"/>
                  </a:rPr>
                  <a:t>m</a:t>
                </a:r>
                <a:r>
                  <a:rPr lang="pt-BR" sz="2000">
                    <a:latin typeface="Verdana" pitchFamily="34" charset="0"/>
                    <a:sym typeface="Symbol" pitchFamily="18" charset="2"/>
                  </a:rPr>
                  <a:t>      e    </a:t>
                </a:r>
                <a:r>
                  <a:rPr lang="pt-BR" sz="2000" i="1">
                    <a:latin typeface="Verdana" pitchFamily="34" charset="0"/>
                    <a:sym typeface="Symbol" pitchFamily="18" charset="2"/>
                  </a:rPr>
                  <a:t>P</a:t>
                </a:r>
                <a:r>
                  <a:rPr lang="pt-BR" sz="2000">
                    <a:latin typeface="Verdana" pitchFamily="34" charset="0"/>
                    <a:sym typeface="Symbol" pitchFamily="18" charset="2"/>
                  </a:rPr>
                  <a:t> = </a:t>
                </a:r>
                <a:r>
                  <a:rPr lang="pt-BR" sz="2000" i="1">
                    <a:latin typeface="Verdana" pitchFamily="34" charset="0"/>
                    <a:sym typeface="Symbol" pitchFamily="18" charset="2"/>
                  </a:rPr>
                  <a:t>F</a:t>
                </a:r>
                <a:r>
                  <a:rPr lang="pt-BR" sz="2000">
                    <a:latin typeface="Verdana" pitchFamily="34" charset="0"/>
                    <a:sym typeface="Symbol" pitchFamily="18" charset="2"/>
                  </a:rPr>
                  <a:t> · </a:t>
                </a:r>
                <a:r>
                  <a:rPr lang="pt-BR" sz="2000" i="1">
                    <a:latin typeface="Verdana" pitchFamily="34" charset="0"/>
                    <a:sym typeface="Symbol" pitchFamily="18" charset="2"/>
                  </a:rPr>
                  <a:t>v</a:t>
                </a:r>
                <a:endParaRPr lang="pt-BR" sz="2000" i="1">
                  <a:latin typeface="Verdana" pitchFamily="34" charset="0"/>
                </a:endParaRPr>
              </a:p>
            </p:txBody>
          </p:sp>
          <p:grpSp>
            <p:nvGrpSpPr>
              <p:cNvPr id="23577" name="Grupo 32"/>
              <p:cNvGrpSpPr>
                <a:grpSpLocks/>
              </p:cNvGrpSpPr>
              <p:nvPr/>
            </p:nvGrpSpPr>
            <p:grpSpPr bwMode="auto">
              <a:xfrm>
                <a:off x="2397862" y="4288244"/>
                <a:ext cx="854784" cy="707886"/>
                <a:chOff x="7474687" y="4316819"/>
                <a:chExt cx="854784" cy="707886"/>
              </a:xfrm>
            </p:grpSpPr>
            <p:sp>
              <p:nvSpPr>
                <p:cNvPr id="23578" name="CaixaDeTexto 26"/>
                <p:cNvSpPr txBox="1">
                  <a:spLocks noChangeArrowheads="1"/>
                </p:cNvSpPr>
                <p:nvPr/>
              </p:nvSpPr>
              <p:spPr bwMode="auto">
                <a:xfrm>
                  <a:off x="7474687" y="4316819"/>
                  <a:ext cx="854784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r>
                    <a:rPr lang="pt-BR" sz="2000" i="1">
                      <a:latin typeface="Verdana" pitchFamily="34" charset="0"/>
                    </a:rPr>
                    <a:t>F</a:t>
                  </a:r>
                  <a:r>
                    <a:rPr lang="pt-BR" sz="2000">
                      <a:latin typeface="Verdana" pitchFamily="34" charset="0"/>
                    </a:rPr>
                    <a:t>  · </a:t>
                  </a:r>
                  <a:r>
                    <a:rPr lang="pt-BR" sz="2000" i="1">
                      <a:latin typeface="Verdana" pitchFamily="34" charset="0"/>
                    </a:rPr>
                    <a:t>d</a:t>
                  </a:r>
                </a:p>
                <a:p>
                  <a:pPr algn="ctr"/>
                  <a:r>
                    <a:rPr lang="pt-BR" sz="2000">
                      <a:latin typeface="Verdana" pitchFamily="34" charset="0"/>
                      <a:sym typeface="Symbol" pitchFamily="18" charset="2"/>
                    </a:rPr>
                    <a:t></a:t>
                  </a:r>
                  <a:r>
                    <a:rPr lang="pt-BR" sz="2000" i="1">
                      <a:latin typeface="Verdana" pitchFamily="34" charset="0"/>
                      <a:sym typeface="Symbol" pitchFamily="18" charset="2"/>
                    </a:rPr>
                    <a:t>t</a:t>
                  </a:r>
                  <a:endParaRPr lang="pt-BR" sz="2000" i="1">
                    <a:latin typeface="Verdana" pitchFamily="34" charset="0"/>
                  </a:endParaRPr>
                </a:p>
              </p:txBody>
            </p:sp>
            <p:cxnSp>
              <p:nvCxnSpPr>
                <p:cNvPr id="23579" name="Conector reto 28"/>
                <p:cNvCxnSpPr>
                  <a:cxnSpLocks noChangeShapeType="1"/>
                </p:cNvCxnSpPr>
                <p:nvPr/>
              </p:nvCxnSpPr>
              <p:spPr bwMode="auto">
                <a:xfrm>
                  <a:off x="7558029" y="4675524"/>
                  <a:ext cx="592990" cy="1251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3560" name="Grupo 31"/>
            <p:cNvGrpSpPr>
              <a:grpSpLocks/>
            </p:cNvGrpSpPr>
            <p:nvPr/>
          </p:nvGrpSpPr>
          <p:grpSpPr bwMode="auto">
            <a:xfrm>
              <a:off x="2394982" y="2111375"/>
              <a:ext cx="5386943" cy="1771650"/>
              <a:chOff x="2087007" y="3281363"/>
              <a:chExt cx="5386943" cy="1771649"/>
            </a:xfrm>
          </p:grpSpPr>
          <p:sp>
            <p:nvSpPr>
              <p:cNvPr id="23563" name="Elipse 17"/>
              <p:cNvSpPr>
                <a:spLocks noChangeArrowheads="1"/>
              </p:cNvSpPr>
              <p:nvPr/>
            </p:nvSpPr>
            <p:spPr bwMode="auto">
              <a:xfrm rot="1082242">
                <a:off x="2087007" y="3281363"/>
                <a:ext cx="401637" cy="996950"/>
              </a:xfrm>
              <a:prstGeom prst="ellipse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3564" name="Conector de seta reta 21"/>
              <p:cNvCxnSpPr>
                <a:cxnSpLocks noChangeShapeType="1"/>
                <a:stCxn id="23563" idx="5"/>
              </p:cNvCxnSpPr>
              <p:nvPr/>
            </p:nvCxnSpPr>
            <p:spPr bwMode="auto">
              <a:xfrm rot="16200000" flipH="1">
                <a:off x="2165287" y="4307380"/>
                <a:ext cx="420978" cy="124136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65" name="Conector de seta reta 23"/>
              <p:cNvCxnSpPr>
                <a:cxnSpLocks noChangeShapeType="1"/>
              </p:cNvCxnSpPr>
              <p:nvPr/>
            </p:nvCxnSpPr>
            <p:spPr bwMode="auto">
              <a:xfrm>
                <a:off x="2916238" y="3933825"/>
                <a:ext cx="0" cy="503238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66" name="Conector de seta reta 25"/>
              <p:cNvCxnSpPr>
                <a:cxnSpLocks noChangeShapeType="1"/>
              </p:cNvCxnSpPr>
              <p:nvPr/>
            </p:nvCxnSpPr>
            <p:spPr bwMode="auto">
              <a:xfrm>
                <a:off x="3578753" y="3913965"/>
                <a:ext cx="0" cy="64770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67" name="Conector de seta reta 28"/>
              <p:cNvCxnSpPr>
                <a:cxnSpLocks noChangeShapeType="1"/>
              </p:cNvCxnSpPr>
              <p:nvPr/>
            </p:nvCxnSpPr>
            <p:spPr bwMode="auto">
              <a:xfrm rot="16200000" flipH="1">
                <a:off x="4015581" y="4134644"/>
                <a:ext cx="522288" cy="120650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68" name="Conector de seta reta 32"/>
              <p:cNvCxnSpPr>
                <a:cxnSpLocks noChangeShapeType="1"/>
              </p:cNvCxnSpPr>
              <p:nvPr/>
            </p:nvCxnSpPr>
            <p:spPr bwMode="auto">
              <a:xfrm rot="5400000">
                <a:off x="5068888" y="4127500"/>
                <a:ext cx="533400" cy="85724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569" name="Conector de seta reta 34"/>
              <p:cNvCxnSpPr>
                <a:cxnSpLocks noChangeShapeType="1"/>
              </p:cNvCxnSpPr>
              <p:nvPr/>
            </p:nvCxnSpPr>
            <p:spPr bwMode="auto">
              <a:xfrm>
                <a:off x="6367463" y="3867150"/>
                <a:ext cx="142875" cy="574675"/>
              </a:xfrm>
              <a:prstGeom prst="straightConnector1">
                <a:avLst/>
              </a:prstGeom>
              <a:noFill/>
              <a:ln w="9525" algn="ctr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3570" name="CaixaDeTexto 36"/>
              <p:cNvSpPr txBox="1">
                <a:spLocks noChangeArrowheads="1"/>
              </p:cNvSpPr>
              <p:nvPr/>
            </p:nvSpPr>
            <p:spPr bwMode="auto">
              <a:xfrm>
                <a:off x="2342593" y="4545013"/>
                <a:ext cx="490538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pt-BR" sz="1800">
                    <a:solidFill>
                      <a:srgbClr val="FF0000"/>
                    </a:solidFill>
                    <a:latin typeface="Verdana" pitchFamily="34" charset="0"/>
                  </a:rPr>
                  <a:t>V</a:t>
                </a:r>
                <a:r>
                  <a:rPr lang="pt-BR" sz="1800" i="1" baseline="-25000">
                    <a:solidFill>
                      <a:srgbClr val="FF0000"/>
                    </a:solidFill>
                    <a:latin typeface="Verdana" pitchFamily="34" charset="0"/>
                  </a:rPr>
                  <a:t>m</a:t>
                </a:r>
              </a:p>
            </p:txBody>
          </p:sp>
          <p:sp>
            <p:nvSpPr>
              <p:cNvPr id="23571" name="CaixaDeTexto 37"/>
              <p:cNvSpPr txBox="1">
                <a:spLocks noChangeArrowheads="1"/>
              </p:cNvSpPr>
              <p:nvPr/>
            </p:nvSpPr>
            <p:spPr bwMode="auto">
              <a:xfrm>
                <a:off x="2724150" y="4413250"/>
                <a:ext cx="4365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pt-BR" sz="2000">
                    <a:solidFill>
                      <a:srgbClr val="FF0000"/>
                    </a:solidFill>
                    <a:latin typeface="Verdana" pitchFamily="34" charset="0"/>
                  </a:rPr>
                  <a:t>W</a:t>
                </a:r>
                <a:endParaRPr lang="pt-BR" sz="2000" baseline="-25000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572" name="CaixaDeTexto 38"/>
              <p:cNvSpPr txBox="1">
                <a:spLocks noChangeArrowheads="1"/>
              </p:cNvSpPr>
              <p:nvPr/>
            </p:nvSpPr>
            <p:spPr bwMode="auto">
              <a:xfrm>
                <a:off x="3373965" y="4534678"/>
                <a:ext cx="37782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pt-BR" sz="2000">
                    <a:solidFill>
                      <a:srgbClr val="FF0000"/>
                    </a:solidFill>
                    <a:latin typeface="Verdana" pitchFamily="34" charset="0"/>
                  </a:rPr>
                  <a:t>N</a:t>
                </a:r>
                <a:endParaRPr lang="pt-BR" sz="2000" baseline="-25000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573" name="CaixaDeTexto 39"/>
              <p:cNvSpPr txBox="1">
                <a:spLocks noChangeArrowheads="1"/>
              </p:cNvSpPr>
              <p:nvPr/>
            </p:nvSpPr>
            <p:spPr bwMode="auto">
              <a:xfrm>
                <a:off x="4048125" y="4464050"/>
                <a:ext cx="63341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pt-BR" sz="1800">
                    <a:solidFill>
                      <a:srgbClr val="FF0000"/>
                    </a:solidFill>
                    <a:latin typeface="Verdana" pitchFamily="34" charset="0"/>
                  </a:rPr>
                  <a:t>m/s</a:t>
                </a:r>
                <a:endParaRPr lang="pt-BR" sz="1800" baseline="-25000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23574" name="CaixaDeTexto 40"/>
              <p:cNvSpPr txBox="1">
                <a:spLocks noChangeArrowheads="1"/>
              </p:cNvSpPr>
              <p:nvPr/>
            </p:nvSpPr>
            <p:spPr bwMode="auto">
              <a:xfrm>
                <a:off x="4652963" y="4468812"/>
                <a:ext cx="1390650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pt-BR" sz="1600">
                    <a:latin typeface="Verdana" pitchFamily="34" charset="0"/>
                  </a:rPr>
                  <a:t>Potência</a:t>
                </a:r>
              </a:p>
              <a:p>
                <a:pPr algn="ctr"/>
                <a:r>
                  <a:rPr lang="pt-BR" sz="1600">
                    <a:latin typeface="Verdana" pitchFamily="34" charset="0"/>
                  </a:rPr>
                  <a:t>instantânea</a:t>
                </a:r>
              </a:p>
            </p:txBody>
          </p:sp>
          <p:sp>
            <p:nvSpPr>
              <p:cNvPr id="23575" name="CaixaDeTexto 41"/>
              <p:cNvSpPr txBox="1">
                <a:spLocks noChangeArrowheads="1"/>
              </p:cNvSpPr>
              <p:nvPr/>
            </p:nvSpPr>
            <p:spPr bwMode="auto">
              <a:xfrm>
                <a:off x="6084888" y="4468812"/>
                <a:ext cx="1389062" cy="584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pt-BR" sz="1600">
                    <a:latin typeface="Verdana" pitchFamily="34" charset="0"/>
                  </a:rPr>
                  <a:t>Velocidade</a:t>
                </a:r>
              </a:p>
              <a:p>
                <a:pPr algn="ctr"/>
                <a:r>
                  <a:rPr lang="pt-BR" sz="1600">
                    <a:latin typeface="Verdana" pitchFamily="34" charset="0"/>
                  </a:rPr>
                  <a:t>instantânea</a:t>
                </a:r>
              </a:p>
            </p:txBody>
          </p:sp>
        </p:grpSp>
        <p:sp>
          <p:nvSpPr>
            <p:cNvPr id="23561" name="Retângulo 30"/>
            <p:cNvSpPr>
              <a:spLocks noChangeArrowheads="1"/>
            </p:cNvSpPr>
            <p:nvPr/>
          </p:nvSpPr>
          <p:spPr bwMode="auto">
            <a:xfrm>
              <a:off x="3032124" y="2316162"/>
              <a:ext cx="1625601" cy="533400"/>
            </a:xfrm>
            <a:prstGeom prst="rect">
              <a:avLst/>
            </a:prstGeom>
            <a:noFill/>
            <a:ln w="19050" algn="ctr">
              <a:solidFill>
                <a:srgbClr val="7EB5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23562" name="Retângulo 32"/>
            <p:cNvSpPr>
              <a:spLocks noChangeArrowheads="1"/>
            </p:cNvSpPr>
            <p:nvPr/>
          </p:nvSpPr>
          <p:spPr bwMode="auto">
            <a:xfrm>
              <a:off x="5584825" y="2316162"/>
              <a:ext cx="1190625" cy="504825"/>
            </a:xfrm>
            <a:prstGeom prst="rect">
              <a:avLst/>
            </a:prstGeom>
            <a:noFill/>
            <a:ln w="19050" algn="ctr">
              <a:solidFill>
                <a:srgbClr val="7EB51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177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allAtOnce"/>
      <p:bldP spid="16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192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Potência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2" name="CuadroTexto 5"/>
          <p:cNvSpPr txBox="1">
            <a:spLocks noChangeArrowheads="1"/>
          </p:cNvSpPr>
          <p:nvPr/>
        </p:nvSpPr>
        <p:spPr bwMode="auto">
          <a:xfrm>
            <a:off x="611188" y="917575"/>
            <a:ext cx="4465637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100" b="1">
                <a:solidFill>
                  <a:srgbClr val="000000"/>
                </a:solidFill>
                <a:latin typeface="Verdana" pitchFamily="34" charset="0"/>
              </a:rPr>
              <a:t>Gráfico Potência x tempo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No diagrama </a:t>
            </a:r>
            <a:r>
              <a:rPr lang="en-US" sz="2000" i="1">
                <a:solidFill>
                  <a:srgbClr val="000000"/>
                </a:solidFill>
                <a:latin typeface="Verdana" pitchFamily="34" charset="0"/>
              </a:rPr>
              <a:t>P 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x</a:t>
            </a:r>
            <a:r>
              <a:rPr lang="en-US" sz="2000" i="1">
                <a:solidFill>
                  <a:srgbClr val="000000"/>
                </a:solidFill>
                <a:latin typeface="Verdana" pitchFamily="34" charset="0"/>
              </a:rPr>
              <a:t> t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 (potência instantânea em função do tempo), o módulo do trabalho 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da força em dado intervalo de tempo é calculado pela área entre a curva e o eixo das abscissas no intervalo 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de tempo considerado.</a:t>
            </a:r>
          </a:p>
        </p:txBody>
      </p:sp>
      <p:sp>
        <p:nvSpPr>
          <p:cNvPr id="24580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11.5</a:t>
            </a:r>
          </a:p>
        </p:txBody>
      </p:sp>
      <p:grpSp>
        <p:nvGrpSpPr>
          <p:cNvPr id="3" name="Grupo 9"/>
          <p:cNvGrpSpPr>
            <a:grpSpLocks/>
          </p:cNvGrpSpPr>
          <p:nvPr/>
        </p:nvGrpSpPr>
        <p:grpSpPr bwMode="auto">
          <a:xfrm>
            <a:off x="5300663" y="2224088"/>
            <a:ext cx="3640137" cy="2497137"/>
            <a:chOff x="5300663" y="2223906"/>
            <a:chExt cx="3640136" cy="2497319"/>
          </a:xfrm>
        </p:grpSpPr>
        <p:pic>
          <p:nvPicPr>
            <p:cNvPr id="24582" name="Picture 8" descr="G:\DEPTO\PPTs\Vereda_DIGITAL\Editados\Física\Lote2\VDfis_cap11p_trabalho_potencia\imgs\009ab-g-C11-DVD-VUF-A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663" y="2223906"/>
              <a:ext cx="3472414" cy="2405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3" name="Retângulo 11"/>
            <p:cNvSpPr>
              <a:spLocks noChangeArrowheads="1"/>
            </p:cNvSpPr>
            <p:nvPr/>
          </p:nvSpPr>
          <p:spPr bwMode="auto">
            <a:xfrm rot="-5400000">
              <a:off x="8427524" y="4207950"/>
              <a:ext cx="841897" cy="184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600">
                  <a:latin typeface="Verdana" pitchFamily="34" charset="0"/>
                </a:rPr>
                <a:t>ADILSON SECCO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76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2620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Rendimento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26627" name="CuadroTexto 5"/>
          <p:cNvSpPr txBox="1">
            <a:spLocks noChangeArrowheads="1"/>
          </p:cNvSpPr>
          <p:nvPr/>
        </p:nvSpPr>
        <p:spPr bwMode="auto">
          <a:xfrm>
            <a:off x="611188" y="917575"/>
            <a:ext cx="8285162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Sempre que um sistema físico recebe energia, inevitavelmente parte dessa energia é perdida, quase sempre na forma de energia térmica.</a:t>
            </a:r>
          </a:p>
        </p:txBody>
      </p:sp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1905000" y="2522538"/>
            <a:ext cx="5464175" cy="3087687"/>
            <a:chOff x="1905000" y="3033713"/>
            <a:chExt cx="5464435" cy="3087686"/>
          </a:xfrm>
        </p:grpSpPr>
        <p:pic>
          <p:nvPicPr>
            <p:cNvPr id="25612" name="Picture 12" descr="G:\DEPTO\PPTs\Vereda_DIGITAL\Editados\Física\Lote2\VD-FIS-Lote2-Cap11\imgs\010-g-C11-DVD-VUF-A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3033713"/>
              <a:ext cx="5335588" cy="302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3" name="Retângulo 11"/>
            <p:cNvSpPr>
              <a:spLocks noChangeArrowheads="1"/>
            </p:cNvSpPr>
            <p:nvPr/>
          </p:nvSpPr>
          <p:spPr bwMode="auto">
            <a:xfrm rot="-5400000">
              <a:off x="6856153" y="5608118"/>
              <a:ext cx="84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600">
                  <a:latin typeface="Verdana" pitchFamily="34" charset="0"/>
                </a:rPr>
                <a:t>ADILSON SECCO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467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allAtOnce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612775" y="917575"/>
            <a:ext cx="90725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80975" indent="-180975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A cada quantidade de energia é associada uma potência:</a:t>
            </a:r>
          </a:p>
        </p:txBody>
      </p:sp>
      <p:sp>
        <p:nvSpPr>
          <p:cNvPr id="26627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2620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Rendimento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22238" y="2093913"/>
            <a:ext cx="55451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27063" lvl="1" indent="-16986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Energia útil  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⇔  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Potência útil (</a:t>
            </a:r>
            <a:r>
              <a:rPr lang="en-US" sz="2000" i="1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en-US" sz="2000" baseline="-25000">
                <a:solidFill>
                  <a:srgbClr val="000000"/>
                </a:solidFill>
                <a:latin typeface="Verdana" pitchFamily="34" charset="0"/>
              </a:rPr>
              <a:t>u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22238" y="2563813"/>
            <a:ext cx="75612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27063" lvl="1" indent="-16986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Energia dissipada  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⇔  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Potência dissipada (</a:t>
            </a:r>
            <a:r>
              <a:rPr lang="en-US" sz="2000" i="1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en-US" sz="2000" baseline="-25000">
                <a:solidFill>
                  <a:srgbClr val="000000"/>
                </a:solidFill>
                <a:latin typeface="Verdana" pitchFamily="34" charset="0"/>
              </a:rPr>
              <a:t>d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pt-BR">
              <a:latin typeface="Verdana" pitchFamily="34" charset="0"/>
            </a:endParaRP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23825" y="1604963"/>
            <a:ext cx="6048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27063" lvl="1" indent="-169863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Energia total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  ⇔  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Potência total (</a:t>
            </a:r>
            <a:r>
              <a:rPr lang="en-US" sz="2000" i="1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en-US" sz="2000" baseline="-25000">
                <a:solidFill>
                  <a:srgbClr val="000000"/>
                </a:solidFill>
                <a:latin typeface="Verdana" pitchFamily="34" charset="0"/>
              </a:rPr>
              <a:t>t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26631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11.6</a:t>
            </a:r>
          </a:p>
        </p:txBody>
      </p:sp>
    </p:spTree>
    <p:extLst>
      <p:ext uri="{BB962C8B-B14F-4D97-AF65-F5344CB8AC3E}">
        <p14:creationId xmlns:p14="http://schemas.microsoft.com/office/powerpoint/2010/main" val="21516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 build="allAtOnce"/>
      <p:bldP spid="16" grpId="0" build="allAtOnce"/>
      <p:bldP spid="17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uadroTexto 4"/>
          <p:cNvSpPr txBox="1">
            <a:spLocks noChangeArrowheads="1"/>
          </p:cNvSpPr>
          <p:nvPr/>
        </p:nvSpPr>
        <p:spPr bwMode="auto">
          <a:xfrm>
            <a:off x="622300" y="315913"/>
            <a:ext cx="2617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Rendimento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612775" y="917575"/>
            <a:ext cx="10271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180975" indent="-180975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Então:</a:t>
            </a:r>
            <a:endParaRPr lang="en-US" sz="2000" baseline="-25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601663" y="1625600"/>
            <a:ext cx="829468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Por definição, o 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rendimento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 (</a:t>
            </a:r>
            <a:r>
              <a:rPr lang="pt-BR" b="1">
                <a:sym typeface="Symbol" pitchFamily="18" charset="2"/>
              </a:rPr>
              <a:t>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) é a grandeza adimensional 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dada pela relação:</a:t>
            </a:r>
          </a:p>
        </p:txBody>
      </p:sp>
      <p:sp>
        <p:nvSpPr>
          <p:cNvPr id="27653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11.6</a:t>
            </a:r>
          </a:p>
        </p:txBody>
      </p:sp>
      <p:grpSp>
        <p:nvGrpSpPr>
          <p:cNvPr id="2" name="Grupo 28"/>
          <p:cNvGrpSpPr>
            <a:grpSpLocks/>
          </p:cNvGrpSpPr>
          <p:nvPr/>
        </p:nvGrpSpPr>
        <p:grpSpPr bwMode="auto">
          <a:xfrm>
            <a:off x="1657350" y="2924175"/>
            <a:ext cx="5627688" cy="717550"/>
            <a:chOff x="1657699" y="2924175"/>
            <a:chExt cx="5626669" cy="717411"/>
          </a:xfrm>
        </p:grpSpPr>
        <p:sp>
          <p:nvSpPr>
            <p:cNvPr id="27665" name="CaixaDeTexto 11"/>
            <p:cNvSpPr txBox="1">
              <a:spLocks noChangeArrowheads="1"/>
            </p:cNvSpPr>
            <p:nvPr/>
          </p:nvSpPr>
          <p:spPr bwMode="auto">
            <a:xfrm>
              <a:off x="1657699" y="3046353"/>
              <a:ext cx="56266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pt-BR" sz="2000">
                  <a:latin typeface="Verdana" pitchFamily="34" charset="0"/>
                  <a:sym typeface="Symbol" pitchFamily="18" charset="2"/>
                </a:rPr>
                <a:t> =                         (valor adimensional)</a:t>
              </a:r>
              <a:endParaRPr lang="pt-BR" sz="2000">
                <a:latin typeface="Verdana" pitchFamily="34" charset="0"/>
              </a:endParaRPr>
            </a:p>
          </p:txBody>
        </p:sp>
        <p:grpSp>
          <p:nvGrpSpPr>
            <p:cNvPr id="27666" name="Grupo 26"/>
            <p:cNvGrpSpPr>
              <a:grpSpLocks/>
            </p:cNvGrpSpPr>
            <p:nvPr/>
          </p:nvGrpSpPr>
          <p:grpSpPr bwMode="auto">
            <a:xfrm>
              <a:off x="2074863" y="2933700"/>
              <a:ext cx="1932067" cy="707886"/>
              <a:chOff x="5294312" y="434975"/>
              <a:chExt cx="1932067" cy="707886"/>
            </a:xfrm>
          </p:grpSpPr>
          <p:sp>
            <p:nvSpPr>
              <p:cNvPr id="27672" name="Retângulo 12"/>
              <p:cNvSpPr>
                <a:spLocks noChangeArrowheads="1"/>
              </p:cNvSpPr>
              <p:nvPr/>
            </p:nvSpPr>
            <p:spPr bwMode="auto">
              <a:xfrm>
                <a:off x="5294312" y="434975"/>
                <a:ext cx="193206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000">
                    <a:latin typeface="Verdana" pitchFamily="34" charset="0"/>
                    <a:sym typeface="Symbol" pitchFamily="18" charset="2"/>
                  </a:rPr>
                  <a:t>Potência útil</a:t>
                </a:r>
              </a:p>
              <a:p>
                <a:pPr algn="ctr"/>
                <a:r>
                  <a:rPr lang="pt-BR" sz="2000">
                    <a:latin typeface="Verdana" pitchFamily="34" charset="0"/>
                    <a:sym typeface="Symbol" pitchFamily="18" charset="2"/>
                  </a:rPr>
                  <a:t>Potência total</a:t>
                </a:r>
                <a:endParaRPr lang="pt-BR" sz="2000"/>
              </a:p>
            </p:txBody>
          </p:sp>
          <p:cxnSp>
            <p:nvCxnSpPr>
              <p:cNvPr id="27673" name="Conector reto 14"/>
              <p:cNvCxnSpPr>
                <a:cxnSpLocks noChangeShapeType="1"/>
              </p:cNvCxnSpPr>
              <p:nvPr/>
            </p:nvCxnSpPr>
            <p:spPr bwMode="auto">
              <a:xfrm>
                <a:off x="5419725" y="781050"/>
                <a:ext cx="1704975" cy="1588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7667" name="Grupo 27"/>
            <p:cNvGrpSpPr>
              <a:grpSpLocks/>
            </p:cNvGrpSpPr>
            <p:nvPr/>
          </p:nvGrpSpPr>
          <p:grpSpPr bwMode="auto">
            <a:xfrm>
              <a:off x="3980484" y="2924175"/>
              <a:ext cx="437861" cy="707749"/>
              <a:chOff x="7408080" y="434975"/>
              <a:chExt cx="437861" cy="707749"/>
            </a:xfrm>
          </p:grpSpPr>
          <p:sp>
            <p:nvSpPr>
              <p:cNvPr id="27668" name="Retângulo 15"/>
              <p:cNvSpPr>
                <a:spLocks noChangeArrowheads="1"/>
              </p:cNvSpPr>
              <p:nvPr/>
            </p:nvSpPr>
            <p:spPr bwMode="auto">
              <a:xfrm>
                <a:off x="7408080" y="434975"/>
                <a:ext cx="437861" cy="707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BR" sz="2000">
                    <a:latin typeface="Verdana" pitchFamily="34" charset="0"/>
                    <a:sym typeface="Symbol" pitchFamily="18" charset="2"/>
                  </a:rPr>
                  <a:t>W</a:t>
                </a:r>
              </a:p>
              <a:p>
                <a:pPr algn="ctr"/>
                <a:r>
                  <a:rPr lang="pt-BR" sz="2000">
                    <a:latin typeface="Verdana" pitchFamily="34" charset="0"/>
                    <a:sym typeface="Symbol" pitchFamily="18" charset="2"/>
                  </a:rPr>
                  <a:t>W</a:t>
                </a:r>
                <a:endParaRPr lang="pt-BR" sz="2000"/>
              </a:p>
            </p:txBody>
          </p:sp>
          <p:cxnSp>
            <p:nvCxnSpPr>
              <p:cNvPr id="27669" name="Conector reto 16"/>
              <p:cNvCxnSpPr>
                <a:cxnSpLocks noChangeShapeType="1"/>
              </p:cNvCxnSpPr>
              <p:nvPr/>
            </p:nvCxnSpPr>
            <p:spPr bwMode="auto">
              <a:xfrm flipV="1">
                <a:off x="7483468" y="787330"/>
                <a:ext cx="266091" cy="1657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27670" name="Picture 12" descr="C:\Users\ana.maria\Desktop\Icones\colchet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4418" y="518303"/>
                <a:ext cx="79455" cy="558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71" name="Picture 12" descr="C:\Users\ana.maria\Desktop\Icones\colchet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7735081" y="518303"/>
                <a:ext cx="79455" cy="5580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" name="Grupo 38"/>
          <p:cNvGrpSpPr>
            <a:grpSpLocks/>
          </p:cNvGrpSpPr>
          <p:nvPr/>
        </p:nvGrpSpPr>
        <p:grpSpPr bwMode="auto">
          <a:xfrm>
            <a:off x="601663" y="4029075"/>
            <a:ext cx="2251075" cy="708025"/>
            <a:chOff x="601663" y="4029066"/>
            <a:chExt cx="2250945" cy="707886"/>
          </a:xfrm>
        </p:grpSpPr>
        <p:sp>
          <p:nvSpPr>
            <p:cNvPr id="27661" name="Retângulo 20"/>
            <p:cNvSpPr>
              <a:spLocks noChangeArrowheads="1"/>
            </p:cNvSpPr>
            <p:nvPr/>
          </p:nvSpPr>
          <p:spPr bwMode="auto">
            <a:xfrm>
              <a:off x="601663" y="4106863"/>
              <a:ext cx="1930465" cy="49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180975" indent="-180975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  <a:latin typeface="Verdana" pitchFamily="34" charset="0"/>
                </a:rPr>
                <a:t>Portanto: </a:t>
              </a:r>
              <a:r>
                <a:rPr lang="pt-BR" sz="2000">
                  <a:latin typeface="Verdana" pitchFamily="34" charset="0"/>
                  <a:sym typeface="Symbol" pitchFamily="18" charset="2"/>
                </a:rPr>
                <a:t> =</a:t>
              </a:r>
              <a:endParaRPr lang="en-US" sz="20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27662" name="Grupo 29"/>
            <p:cNvGrpSpPr>
              <a:grpSpLocks/>
            </p:cNvGrpSpPr>
            <p:nvPr/>
          </p:nvGrpSpPr>
          <p:grpSpPr bwMode="auto">
            <a:xfrm>
              <a:off x="2405050" y="4029066"/>
              <a:ext cx="447558" cy="707886"/>
              <a:chOff x="5351105" y="2180919"/>
              <a:chExt cx="447558" cy="707886"/>
            </a:xfrm>
          </p:grpSpPr>
          <p:sp>
            <p:nvSpPr>
              <p:cNvPr id="27663" name="Retângulo 30"/>
              <p:cNvSpPr>
                <a:spLocks noChangeArrowheads="1"/>
              </p:cNvSpPr>
              <p:nvPr/>
            </p:nvSpPr>
            <p:spPr bwMode="auto">
              <a:xfrm>
                <a:off x="5351105" y="2180919"/>
                <a:ext cx="447558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s-ES" sz="2000" i="1">
                    <a:latin typeface="Verdana" pitchFamily="34" charset="0"/>
                  </a:rPr>
                  <a:t>P</a:t>
                </a:r>
                <a:r>
                  <a:rPr lang="es-ES" sz="2000" baseline="-25000">
                    <a:latin typeface="Verdana" pitchFamily="34" charset="0"/>
                  </a:rPr>
                  <a:t>u</a:t>
                </a:r>
              </a:p>
              <a:p>
                <a:r>
                  <a:rPr lang="es-ES" sz="2000" i="1">
                    <a:latin typeface="Verdana" pitchFamily="34" charset="0"/>
                  </a:rPr>
                  <a:t>P</a:t>
                </a:r>
                <a:r>
                  <a:rPr lang="es-ES" sz="2000" baseline="-25000">
                    <a:latin typeface="Verdana" pitchFamily="34" charset="0"/>
                  </a:rPr>
                  <a:t>t</a:t>
                </a:r>
              </a:p>
            </p:txBody>
          </p:sp>
          <p:cxnSp>
            <p:nvCxnSpPr>
              <p:cNvPr id="27664" name="Conector reto 31"/>
              <p:cNvCxnSpPr>
                <a:cxnSpLocks noChangeShapeType="1"/>
              </p:cNvCxnSpPr>
              <p:nvPr/>
            </p:nvCxnSpPr>
            <p:spPr bwMode="auto">
              <a:xfrm rot="10800000" flipH="1" flipV="1">
                <a:off x="5420161" y="2565818"/>
                <a:ext cx="314338" cy="872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8" name="Grupo 41"/>
          <p:cNvGrpSpPr>
            <a:grpSpLocks/>
          </p:cNvGrpSpPr>
          <p:nvPr/>
        </p:nvGrpSpPr>
        <p:grpSpPr bwMode="auto">
          <a:xfrm>
            <a:off x="601663" y="4895850"/>
            <a:ext cx="5003800" cy="708025"/>
            <a:chOff x="601663" y="4895841"/>
            <a:chExt cx="5003293" cy="707886"/>
          </a:xfrm>
        </p:grpSpPr>
        <p:sp>
          <p:nvSpPr>
            <p:cNvPr id="27658" name="Retângulo 21"/>
            <p:cNvSpPr>
              <a:spLocks noChangeArrowheads="1"/>
            </p:cNvSpPr>
            <p:nvPr/>
          </p:nvSpPr>
          <p:spPr bwMode="auto">
            <a:xfrm>
              <a:off x="601663" y="4967288"/>
              <a:ext cx="500329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180975" indent="-180975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  <a:latin typeface="Verdana" pitchFamily="34" charset="0"/>
                </a:rPr>
                <a:t>E, em porcentagem: </a:t>
              </a:r>
              <a:r>
                <a:rPr lang="pt-BR" sz="2000">
                  <a:latin typeface="Verdana" pitchFamily="34" charset="0"/>
                  <a:sym typeface="Symbol" pitchFamily="18" charset="2"/>
                </a:rPr>
                <a:t>(%) =     · 100</a:t>
              </a:r>
              <a:endParaRPr lang="en-US" sz="20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7659" name="Retângulo 39"/>
            <p:cNvSpPr>
              <a:spLocks noChangeArrowheads="1"/>
            </p:cNvSpPr>
            <p:nvPr/>
          </p:nvSpPr>
          <p:spPr bwMode="auto">
            <a:xfrm>
              <a:off x="4318117" y="4895841"/>
              <a:ext cx="4475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2000" i="1">
                  <a:latin typeface="Verdana" pitchFamily="34" charset="0"/>
                </a:rPr>
                <a:t>P</a:t>
              </a:r>
              <a:r>
                <a:rPr lang="es-ES" sz="2000" baseline="-25000">
                  <a:latin typeface="Verdana" pitchFamily="34" charset="0"/>
                </a:rPr>
                <a:t>u</a:t>
              </a:r>
            </a:p>
            <a:p>
              <a:r>
                <a:rPr lang="es-ES" sz="2000" i="1">
                  <a:latin typeface="Verdana" pitchFamily="34" charset="0"/>
                </a:rPr>
                <a:t>P</a:t>
              </a:r>
              <a:r>
                <a:rPr lang="es-ES" sz="2000" baseline="-25000">
                  <a:latin typeface="Verdana" pitchFamily="34" charset="0"/>
                </a:rPr>
                <a:t>t</a:t>
              </a:r>
            </a:p>
          </p:txBody>
        </p:sp>
        <p:cxnSp>
          <p:nvCxnSpPr>
            <p:cNvPr id="27660" name="Conector reto 40"/>
            <p:cNvCxnSpPr>
              <a:cxnSpLocks noChangeShapeType="1"/>
            </p:cNvCxnSpPr>
            <p:nvPr/>
          </p:nvCxnSpPr>
          <p:spPr bwMode="auto">
            <a:xfrm rot="10800000" flipH="1" flipV="1">
              <a:off x="4377648" y="5280740"/>
              <a:ext cx="314338" cy="87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" name="Retângulo 18"/>
          <p:cNvSpPr>
            <a:spLocks noChangeArrowheads="1"/>
          </p:cNvSpPr>
          <p:nvPr/>
        </p:nvSpPr>
        <p:spPr bwMode="auto">
          <a:xfrm>
            <a:off x="1860550" y="917575"/>
            <a:ext cx="16859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180975" indent="-180975">
              <a:lnSpc>
                <a:spcPct val="150000"/>
              </a:lnSpc>
            </a:pPr>
            <a:r>
              <a:rPr lang="en-US" sz="2000" i="1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en-US" sz="2000" baseline="-25000">
                <a:solidFill>
                  <a:srgbClr val="000000"/>
                </a:solidFill>
                <a:latin typeface="Verdana" pitchFamily="34" charset="0"/>
              </a:rPr>
              <a:t>t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 = </a:t>
            </a:r>
            <a:r>
              <a:rPr lang="en-US" sz="2000" i="1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en-US" sz="2000" baseline="-25000">
                <a:solidFill>
                  <a:srgbClr val="000000"/>
                </a:solidFill>
                <a:latin typeface="Verdana" pitchFamily="34" charset="0"/>
              </a:rPr>
              <a:t>u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 + </a:t>
            </a:r>
            <a:r>
              <a:rPr lang="en-US" sz="2000" i="1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en-US" sz="2000" baseline="-25000">
                <a:solidFill>
                  <a:srgbClr val="000000"/>
                </a:solidFill>
                <a:latin typeface="Verdan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6093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-77788" y="2332038"/>
            <a:ext cx="9144001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835150" y="3860800"/>
            <a:ext cx="2447925" cy="701675"/>
          </a:xfrm>
          <a:prstGeom prst="rect">
            <a:avLst/>
          </a:prstGeom>
          <a:solidFill>
            <a:srgbClr val="99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>
                <a:solidFill>
                  <a:srgbClr val="990000"/>
                </a:solidFill>
              </a:rPr>
              <a:t>Energia Cinética</a:t>
            </a:r>
          </a:p>
          <a:p>
            <a:pPr algn="ctr" eaLnBrk="1" hangingPunct="1"/>
            <a:r>
              <a:rPr lang="pt-BR" sz="2000">
                <a:solidFill>
                  <a:srgbClr val="990000"/>
                </a:solidFill>
              </a:rPr>
              <a:t>EC</a:t>
            </a:r>
            <a:r>
              <a:rPr lang="pt-BR" sz="2000"/>
              <a:t>  </a:t>
            </a:r>
            <a:endParaRPr lang="pt-BR" sz="2000" baseline="30000">
              <a:solidFill>
                <a:srgbClr val="008000"/>
              </a:solidFill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95288" y="2205038"/>
            <a:ext cx="2663825" cy="10064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>
                <a:solidFill>
                  <a:srgbClr val="3333FF"/>
                </a:solidFill>
              </a:rPr>
              <a:t>Energia Potencial </a:t>
            </a:r>
          </a:p>
          <a:p>
            <a:pPr algn="ctr" eaLnBrk="1" hangingPunct="1"/>
            <a:r>
              <a:rPr lang="pt-BR" sz="2000">
                <a:solidFill>
                  <a:srgbClr val="3333FF"/>
                </a:solidFill>
              </a:rPr>
              <a:t>Gravitacional</a:t>
            </a:r>
          </a:p>
          <a:p>
            <a:pPr algn="ctr" eaLnBrk="1" hangingPunct="1"/>
            <a:r>
              <a:rPr lang="pt-BR" sz="2000">
                <a:solidFill>
                  <a:srgbClr val="3333FF"/>
                </a:solidFill>
              </a:rPr>
              <a:t>EP</a:t>
            </a:r>
            <a:r>
              <a:rPr lang="pt-BR" sz="2000" baseline="-25000">
                <a:solidFill>
                  <a:srgbClr val="3333FF"/>
                </a:solidFill>
              </a:rPr>
              <a:t>grav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555875" y="5084763"/>
            <a:ext cx="3167063" cy="7016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>
                <a:solidFill>
                  <a:srgbClr val="FF0000"/>
                </a:solidFill>
                <a:sym typeface="Symbol" pitchFamily="18" charset="2"/>
              </a:rPr>
              <a:t>Energia Potencial elástica</a:t>
            </a:r>
          </a:p>
          <a:p>
            <a:pPr algn="ctr" eaLnBrk="1" hangingPunct="1"/>
            <a:r>
              <a:rPr lang="pt-BR" sz="2000">
                <a:solidFill>
                  <a:srgbClr val="FF0000"/>
                </a:solidFill>
                <a:sym typeface="Symbol" pitchFamily="18" charset="2"/>
              </a:rPr>
              <a:t>EP </a:t>
            </a:r>
            <a:r>
              <a:rPr lang="pt-BR" sz="2000" baseline="-25000">
                <a:solidFill>
                  <a:srgbClr val="FF0000"/>
                </a:solidFill>
                <a:sym typeface="Symbol" pitchFamily="18" charset="2"/>
              </a:rPr>
              <a:t>elást</a:t>
            </a:r>
            <a:endParaRPr lang="pt-BR" sz="2000" baseline="-25000">
              <a:solidFill>
                <a:srgbClr val="FF0000"/>
              </a:solidFill>
            </a:endParaRPr>
          </a:p>
        </p:txBody>
      </p:sp>
      <p:sp>
        <p:nvSpPr>
          <p:cNvPr id="3078" name="Text Box 26"/>
          <p:cNvSpPr txBox="1">
            <a:spLocks noChangeArrowheads="1"/>
          </p:cNvSpPr>
          <p:nvPr/>
        </p:nvSpPr>
        <p:spPr bwMode="auto">
          <a:xfrm>
            <a:off x="1835150" y="404813"/>
            <a:ext cx="575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3079" name="Text Box 28"/>
          <p:cNvSpPr txBox="1">
            <a:spLocks noChangeArrowheads="1"/>
          </p:cNvSpPr>
          <p:nvPr/>
        </p:nvSpPr>
        <p:spPr bwMode="auto">
          <a:xfrm>
            <a:off x="1692275" y="260350"/>
            <a:ext cx="5976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3200" b="1"/>
              <a:t>Energia Mecânica</a:t>
            </a:r>
            <a:endParaRPr lang="en-US" sz="3200" b="1"/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827088" y="981075"/>
            <a:ext cx="7920037" cy="8636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>
                <a:solidFill>
                  <a:srgbClr val="FF3300"/>
                </a:solidFill>
              </a:rPr>
              <a:t>Energia Mecânica de um corpo (ou sistema de corpos)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sz="2000">
                <a:solidFill>
                  <a:srgbClr val="FF3300"/>
                </a:solidFill>
              </a:rPr>
              <a:t>EM = EP</a:t>
            </a:r>
            <a:r>
              <a:rPr lang="pt-BR" sz="2000" baseline="-14000">
                <a:solidFill>
                  <a:srgbClr val="FF3300"/>
                </a:solidFill>
              </a:rPr>
              <a:t>grav</a:t>
            </a:r>
            <a:r>
              <a:rPr lang="pt-BR" sz="2000">
                <a:solidFill>
                  <a:srgbClr val="FF3300"/>
                </a:solidFill>
              </a:rPr>
              <a:t> + EC + EP</a:t>
            </a:r>
            <a:r>
              <a:rPr lang="pt-BR" sz="2000" baseline="-14000">
                <a:solidFill>
                  <a:srgbClr val="FF3300"/>
                </a:solidFill>
              </a:rPr>
              <a:t>elást</a:t>
            </a:r>
            <a:endParaRPr lang="en-US" sz="2000" baseline="-14000">
              <a:solidFill>
                <a:srgbClr val="FF3300"/>
              </a:solidFill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3492500" y="2420938"/>
            <a:ext cx="2808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>
                <a:latin typeface="Times New Roman" pitchFamily="18" charset="0"/>
              </a:rPr>
              <a:t>EP </a:t>
            </a:r>
            <a:r>
              <a:rPr lang="pt-BR" sz="2800" baseline="-14000">
                <a:latin typeface="Times New Roman" pitchFamily="18" charset="0"/>
              </a:rPr>
              <a:t>grav</a:t>
            </a:r>
            <a:r>
              <a:rPr lang="pt-BR" sz="2800">
                <a:latin typeface="Times New Roman" pitchFamily="18" charset="0"/>
              </a:rPr>
              <a:t> = mgh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4787900" y="3933825"/>
            <a:ext cx="2089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>
                <a:latin typeface="Times New Roman" pitchFamily="18" charset="0"/>
              </a:rPr>
              <a:t>EC =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½mv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6084888" y="5157788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>
                <a:latin typeface="Times New Roman" pitchFamily="18" charset="0"/>
              </a:rPr>
              <a:t>EP</a:t>
            </a:r>
            <a:r>
              <a:rPr lang="pt-BR" sz="2800" baseline="-25000">
                <a:latin typeface="Times New Roman" pitchFamily="18" charset="0"/>
              </a:rPr>
              <a:t>elást</a:t>
            </a:r>
            <a:r>
              <a:rPr lang="pt-BR" sz="2800">
                <a:latin typeface="Times New Roman" pitchFamily="18" charset="0"/>
              </a:rPr>
              <a:t> =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½kx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40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animBg="1"/>
      <p:bldP spid="2061" grpId="0" animBg="1"/>
      <p:bldP spid="2063" grpId="0" animBg="1"/>
      <p:bldP spid="2084" grpId="0" animBg="1"/>
      <p:bldP spid="2085" grpId="0"/>
      <p:bldP spid="2086" grpId="0"/>
      <p:bldP spid="20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3276600" y="2852738"/>
            <a:ext cx="3095625" cy="10064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>
                <a:solidFill>
                  <a:srgbClr val="FF0000"/>
                </a:solidFill>
              </a:rPr>
              <a:t>A energia esta envolvida em todas as ações que ocorrem no Universo.</a:t>
            </a:r>
          </a:p>
        </p:txBody>
      </p:sp>
      <p:pic>
        <p:nvPicPr>
          <p:cNvPr id="3094" name="Picture 22" descr="aArcoFlecha09 Animaçã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157788"/>
            <a:ext cx="19621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Picture 31" descr="Gears-0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781300"/>
            <a:ext cx="133985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Picture 34" descr="Iluminaçã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97425"/>
            <a:ext cx="19446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Picture 35" descr="Incandescente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97425"/>
            <a:ext cx="20859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9" name="Picture 37" descr="2tempo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4813"/>
            <a:ext cx="14287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4500563" y="2420938"/>
            <a:ext cx="287337" cy="360362"/>
          </a:xfrm>
          <a:prstGeom prst="upArrow">
            <a:avLst>
              <a:gd name="adj1" fmla="val 50000"/>
              <a:gd name="adj2" fmla="val 3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 rot="2718993">
            <a:off x="6388895" y="2043906"/>
            <a:ext cx="252412" cy="574675"/>
          </a:xfrm>
          <a:prstGeom prst="upArrow">
            <a:avLst>
              <a:gd name="adj1" fmla="val 50000"/>
              <a:gd name="adj2" fmla="val 569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 rot="-3201447">
            <a:off x="2938462" y="1893888"/>
            <a:ext cx="295275" cy="628650"/>
          </a:xfrm>
          <a:prstGeom prst="upArrow">
            <a:avLst>
              <a:gd name="adj1" fmla="val 50000"/>
              <a:gd name="adj2" fmla="val 532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2700338" y="3357563"/>
            <a:ext cx="503237" cy="287337"/>
          </a:xfrm>
          <a:prstGeom prst="leftArrow">
            <a:avLst>
              <a:gd name="adj1" fmla="val 50000"/>
              <a:gd name="adj2" fmla="val 437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3114" name="AutoShape 42"/>
          <p:cNvSpPr>
            <a:spLocks noChangeArrowheads="1"/>
          </p:cNvSpPr>
          <p:nvPr/>
        </p:nvSpPr>
        <p:spPr bwMode="auto">
          <a:xfrm>
            <a:off x="6443663" y="3357563"/>
            <a:ext cx="433387" cy="287337"/>
          </a:xfrm>
          <a:prstGeom prst="rightArrow">
            <a:avLst>
              <a:gd name="adj1" fmla="val 50000"/>
              <a:gd name="adj2" fmla="val 37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3115" name="AutoShape 43"/>
          <p:cNvSpPr>
            <a:spLocks noChangeArrowheads="1"/>
          </p:cNvSpPr>
          <p:nvPr/>
        </p:nvSpPr>
        <p:spPr bwMode="auto">
          <a:xfrm>
            <a:off x="4427538" y="4221163"/>
            <a:ext cx="215900" cy="503237"/>
          </a:xfrm>
          <a:prstGeom prst="downArrow">
            <a:avLst>
              <a:gd name="adj1" fmla="val 50000"/>
              <a:gd name="adj2" fmla="val 58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3116" name="AutoShape 44"/>
          <p:cNvSpPr>
            <a:spLocks noChangeArrowheads="1"/>
          </p:cNvSpPr>
          <p:nvPr/>
        </p:nvSpPr>
        <p:spPr bwMode="auto">
          <a:xfrm rot="2318169">
            <a:off x="3008313" y="4075113"/>
            <a:ext cx="209550" cy="506412"/>
          </a:xfrm>
          <a:prstGeom prst="downArrow">
            <a:avLst>
              <a:gd name="adj1" fmla="val 50000"/>
              <a:gd name="adj2" fmla="val 60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3117" name="AutoShape 45"/>
          <p:cNvSpPr>
            <a:spLocks noChangeArrowheads="1"/>
          </p:cNvSpPr>
          <p:nvPr/>
        </p:nvSpPr>
        <p:spPr bwMode="auto">
          <a:xfrm rot="-2580523">
            <a:off x="6429375" y="4079875"/>
            <a:ext cx="261938" cy="576263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pic>
        <p:nvPicPr>
          <p:cNvPr id="3118" name="Picture 46" descr="Calor Trem Vapor 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2160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9" name="Picture 47" descr="tide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04813"/>
            <a:ext cx="1852613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1" name="Picture 49" descr="PlantaCrescendo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17272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06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14" grpId="0" animBg="1"/>
      <p:bldP spid="3115" grpId="0" animBg="1"/>
      <p:bldP spid="3116" grpId="0" animBg="1"/>
      <p:bldP spid="31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619250" y="765175"/>
            <a:ext cx="63373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CC3300"/>
                </a:solidFill>
                <a:latin typeface="Arial" charset="0"/>
              </a:rPr>
              <a:t>Energia é  habilidade para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0033CC"/>
                </a:solidFill>
                <a:latin typeface="Arial" charset="0"/>
              </a:rPr>
              <a:t>realização de certo trabalho</a:t>
            </a:r>
            <a:r>
              <a:rPr lang="pt-BR" altLang="pt-BR" sz="2800">
                <a:solidFill>
                  <a:srgbClr val="CC3300"/>
                </a:solidFill>
                <a:latin typeface="Arial" charset="0"/>
              </a:rPr>
              <a:t>.</a:t>
            </a:r>
            <a:endParaRPr lang="en-US" altLang="pt-BR" sz="28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4211638" y="1989138"/>
            <a:ext cx="792162" cy="863600"/>
          </a:xfrm>
          <a:prstGeom prst="downArrow">
            <a:avLst>
              <a:gd name="adj1" fmla="val 50000"/>
              <a:gd name="adj2" fmla="val 27255"/>
            </a:avLst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484438" y="3141663"/>
            <a:ext cx="4103687" cy="2447925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FFFF00"/>
                </a:solidFill>
                <a:latin typeface="Arial" charset="0"/>
              </a:rPr>
              <a:t>Iluminação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FFFF00"/>
                </a:solidFill>
                <a:latin typeface="Arial" charset="0"/>
              </a:rPr>
              <a:t>Crescimento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FFFF00"/>
                </a:solidFill>
                <a:latin typeface="Arial" charset="0"/>
              </a:rPr>
              <a:t>Aquecimento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FFFF00"/>
                </a:solidFill>
                <a:latin typeface="Arial" charset="0"/>
              </a:rPr>
              <a:t>Movimento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FFFF00"/>
                </a:solidFill>
                <a:latin typeface="Arial" charset="0"/>
              </a:rPr>
              <a:t>Comunicação</a:t>
            </a:r>
            <a:endParaRPr lang="en-US" altLang="pt-BR" sz="28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Professor Antenor email:antenordfte@yahoo.com.br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61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 animBg="1"/>
      <p:bldP spid="317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uadroTexto 4"/>
          <p:cNvSpPr txBox="1">
            <a:spLocks noChangeArrowheads="1"/>
          </p:cNvSpPr>
          <p:nvPr/>
        </p:nvSpPr>
        <p:spPr bwMode="auto">
          <a:xfrm>
            <a:off x="627063" y="319088"/>
            <a:ext cx="4176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Trabalho e potência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6" name="CuadroTexto 5"/>
          <p:cNvSpPr txBox="1">
            <a:spLocks noChangeArrowheads="1"/>
          </p:cNvSpPr>
          <p:nvPr/>
        </p:nvSpPr>
        <p:spPr bwMode="auto">
          <a:xfrm>
            <a:off x="620713" y="917575"/>
            <a:ext cx="8285162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Nos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capítulos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anteriores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estudamos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o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movimento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dos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corpos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usando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apenas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as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funções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horárias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da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Cinemática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e as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três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leis de Newton. 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A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partir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latin typeface="Verdana" pitchFamily="34" charset="0"/>
              </a:rPr>
              <a:t>deste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capítulo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passaremos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analisar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os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movimentos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dos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corpos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por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meio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outras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grandezas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físicas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como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energia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e a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quantidade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movimento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A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energia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particular, é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uma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grandeza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escalar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e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está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intimamente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relacionada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outra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grandeza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física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: o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trabalho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.</a:t>
            </a:r>
            <a:endParaRPr lang="pt-BR" sz="2000" dirty="0">
              <a:latin typeface="Verdana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1"/>
              </a:buClr>
              <a:buSzPct val="100000"/>
              <a:defRPr/>
            </a:pPr>
            <a:endParaRPr lang="pt-BR" sz="2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2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uadroTexto 4"/>
          <p:cNvSpPr txBox="1">
            <a:spLocks noChangeArrowheads="1"/>
          </p:cNvSpPr>
          <p:nvPr/>
        </p:nvSpPr>
        <p:spPr bwMode="auto">
          <a:xfrm>
            <a:off x="627063" y="319088"/>
            <a:ext cx="1963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Trabalho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2" name="CuadroTexto 5"/>
          <p:cNvSpPr txBox="1">
            <a:spLocks noChangeArrowheads="1"/>
          </p:cNvSpPr>
          <p:nvPr/>
        </p:nvSpPr>
        <p:spPr bwMode="auto">
          <a:xfrm>
            <a:off x="627063" y="917575"/>
            <a:ext cx="82851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No dia a dia frequentemente usamos a palavra 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trabalho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5124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11.2</a:t>
            </a:r>
          </a:p>
        </p:txBody>
      </p:sp>
      <p:grpSp>
        <p:nvGrpSpPr>
          <p:cNvPr id="3" name="Grupo 12"/>
          <p:cNvGrpSpPr>
            <a:grpSpLocks/>
          </p:cNvGrpSpPr>
          <p:nvPr/>
        </p:nvGrpSpPr>
        <p:grpSpPr bwMode="auto">
          <a:xfrm>
            <a:off x="1654175" y="1587500"/>
            <a:ext cx="5835650" cy="4572000"/>
            <a:chOff x="1697038" y="1587500"/>
            <a:chExt cx="5834320" cy="4572000"/>
          </a:xfrm>
        </p:grpSpPr>
        <p:pic>
          <p:nvPicPr>
            <p:cNvPr id="512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75"/>
            <a:stretch>
              <a:fillRect/>
            </a:stretch>
          </p:blipFill>
          <p:spPr bwMode="auto">
            <a:xfrm>
              <a:off x="1697038" y="1663700"/>
              <a:ext cx="5683250" cy="445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 rot="16200000">
              <a:off x="5153304" y="3781446"/>
              <a:ext cx="4572000" cy="184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pt-BR" sz="600" cap="all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David </a:t>
              </a:r>
              <a:r>
                <a:rPr lang="pt-BR" sz="600" cap="all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Trood</a:t>
              </a:r>
              <a:r>
                <a:rPr lang="pt-BR" sz="600" cap="all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pt-BR" sz="600" cap="all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The</a:t>
              </a:r>
              <a:r>
                <a:rPr lang="pt-BR" sz="600" cap="all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600" cap="all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Image</a:t>
              </a:r>
              <a:r>
                <a:rPr lang="pt-BR" sz="600" cap="all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600" cap="all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Bank</a:t>
              </a:r>
              <a:r>
                <a:rPr lang="pt-BR" sz="600" cap="all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/</a:t>
              </a:r>
              <a:r>
                <a:rPr lang="pt-BR" sz="600" cap="all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Getty</a:t>
              </a:r>
              <a:r>
                <a:rPr lang="pt-BR" sz="600" cap="all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 </a:t>
              </a:r>
              <a:r>
                <a:rPr lang="pt-BR" sz="600" cap="all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Images</a:t>
              </a:r>
              <a:endParaRPr lang="pt-BR" sz="600" cap="all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4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4"/>
          <p:cNvSpPr txBox="1">
            <a:spLocks noChangeArrowheads="1"/>
          </p:cNvSpPr>
          <p:nvPr/>
        </p:nvSpPr>
        <p:spPr bwMode="auto">
          <a:xfrm>
            <a:off x="627063" y="319088"/>
            <a:ext cx="1963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2800" b="1">
                <a:latin typeface="Verdana" pitchFamily="34" charset="0"/>
              </a:rPr>
              <a:t>Trabalho</a:t>
            </a:r>
            <a:endParaRPr lang="pt-BR" sz="2800">
              <a:latin typeface="Verdana" pitchFamily="34" charset="0"/>
            </a:endParaRPr>
          </a:p>
        </p:txBody>
      </p:sp>
      <p:sp>
        <p:nvSpPr>
          <p:cNvPr id="6147" name="CuadroTexto 5"/>
          <p:cNvSpPr txBox="1">
            <a:spLocks noChangeArrowheads="1"/>
          </p:cNvSpPr>
          <p:nvPr/>
        </p:nvSpPr>
        <p:spPr bwMode="auto">
          <a:xfrm>
            <a:off x="627063" y="917575"/>
            <a:ext cx="82851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No dia a dia frequentemente usamos a palavra </a:t>
            </a:r>
            <a:r>
              <a:rPr lang="en-US" sz="2000" b="1">
                <a:solidFill>
                  <a:srgbClr val="000000"/>
                </a:solidFill>
                <a:latin typeface="Verdana" pitchFamily="34" charset="0"/>
              </a:rPr>
              <a:t>trabalho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6148" name="CaixaDeTexto 30"/>
          <p:cNvSpPr txBox="1">
            <a:spLocks noChangeArrowheads="1"/>
          </p:cNvSpPr>
          <p:nvPr/>
        </p:nvSpPr>
        <p:spPr bwMode="auto">
          <a:xfrm>
            <a:off x="5319713" y="6399213"/>
            <a:ext cx="5048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1000" b="1">
                <a:solidFill>
                  <a:schemeClr val="bg1"/>
                </a:solidFill>
                <a:latin typeface="Verdana" pitchFamily="34" charset="0"/>
              </a:rPr>
              <a:t>11.2</a:t>
            </a:r>
          </a:p>
        </p:txBody>
      </p:sp>
      <p:grpSp>
        <p:nvGrpSpPr>
          <p:cNvPr id="2" name="Grupo 12"/>
          <p:cNvGrpSpPr>
            <a:grpSpLocks/>
          </p:cNvGrpSpPr>
          <p:nvPr/>
        </p:nvGrpSpPr>
        <p:grpSpPr bwMode="auto">
          <a:xfrm>
            <a:off x="2965450" y="1685925"/>
            <a:ext cx="3213100" cy="4425950"/>
            <a:chOff x="3051175" y="1685382"/>
            <a:chExt cx="3214148" cy="4426493"/>
          </a:xfrm>
        </p:grpSpPr>
        <p:pic>
          <p:nvPicPr>
            <p:cNvPr id="615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71"/>
            <a:stretch>
              <a:fillRect/>
            </a:stretch>
          </p:blipFill>
          <p:spPr bwMode="auto">
            <a:xfrm>
              <a:off x="3051175" y="1773238"/>
              <a:ext cx="3041650" cy="4338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tângulo 11"/>
            <p:cNvSpPr/>
            <p:nvPr/>
          </p:nvSpPr>
          <p:spPr>
            <a:xfrm rot="16200000">
              <a:off x="5357936" y="2408559"/>
              <a:ext cx="1630563" cy="1842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600" cap="all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MarcinBalcerzak/</a:t>
              </a:r>
              <a:r>
                <a:rPr lang="pt-BR" sz="600" cap="all" dirty="0" err="1">
                  <a:latin typeface="Verdana" pitchFamily="34" charset="0"/>
                  <a:ea typeface="Verdana" pitchFamily="34" charset="0"/>
                  <a:cs typeface="Verdana" pitchFamily="34" charset="0"/>
                </a:rPr>
                <a:t>Shutterstock</a:t>
              </a:r>
              <a:endParaRPr lang="pt-BR" sz="600" cap="all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8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</TotalTime>
  <Words>1512</Words>
  <Application>Microsoft Office PowerPoint</Application>
  <PresentationFormat>Apresentação na tela (4:3)</PresentationFormat>
  <Paragraphs>298</Paragraphs>
  <Slides>46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46</vt:i4>
      </vt:variant>
    </vt:vector>
  </HeadingPairs>
  <TitlesOfParts>
    <vt:vector size="49" baseType="lpstr">
      <vt:lpstr>Tema do Office</vt:lpstr>
      <vt:lpstr>Equation</vt:lpstr>
      <vt:lpstr>Equação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Formas fundamentais de energia</vt:lpstr>
      <vt:lpstr>Energia cinética</vt:lpstr>
      <vt:lpstr>Energia Cinética</vt:lpstr>
      <vt:lpstr>A energia cinética depende de quê?</vt:lpstr>
      <vt:lpstr>A energia cinética depende de quê?</vt:lpstr>
      <vt:lpstr>Apresentação do PowerPoint</vt:lpstr>
      <vt:lpstr>Apresentação do PowerPoint</vt:lpstr>
      <vt:lpstr>Apresentação do PowerPoint</vt:lpstr>
      <vt:lpstr>A energia potencial gravítica depende de quê?</vt:lpstr>
      <vt:lpstr>A energia potencial gravitacional depende de quê?</vt:lpstr>
      <vt:lpstr>Energia Potencial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Pessoal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Antenor</dc:creator>
  <cp:lastModifiedBy>Antenor</cp:lastModifiedBy>
  <cp:revision>18</cp:revision>
  <dcterms:created xsi:type="dcterms:W3CDTF">2014-03-03T14:10:16Z</dcterms:created>
  <dcterms:modified xsi:type="dcterms:W3CDTF">2015-02-12T10:35:27Z</dcterms:modified>
</cp:coreProperties>
</file>