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82302" autoAdjust="0"/>
  </p:normalViewPr>
  <p:slideViewPr>
    <p:cSldViewPr>
      <p:cViewPr>
        <p:scale>
          <a:sx n="70" d="100"/>
          <a:sy n="70" d="100"/>
        </p:scale>
        <p:origin x="-3450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3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E2E9B-F09A-4DD2-8EEE-D6607CCC194F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F148-B8DB-4048-8E81-84923F796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6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find/EDK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nt.com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25"/>
              </a:spcBef>
            </a:pPr>
            <a:r>
              <a:rPr lang="en-US" b="1" dirty="0" err="1" smtClean="0">
                <a:solidFill>
                  <a:srgbClr val="000000"/>
                </a:solidFill>
              </a:rPr>
              <a:t>Introdução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ao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osciloscópio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dirty="0" err="1" smtClean="0">
                <a:solidFill>
                  <a:srgbClr val="000000"/>
                </a:solidFill>
              </a:rPr>
              <a:t>Seja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bem-vindo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apresentação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sobre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princípios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básicos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para </a:t>
            </a:r>
            <a:r>
              <a:rPr lang="en-US" dirty="0" err="1" smtClean="0">
                <a:solidFill>
                  <a:srgbClr val="000000"/>
                </a:solidFill>
              </a:rPr>
              <a:t>estudantes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universitários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Engenharia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Física</a:t>
            </a:r>
            <a:r>
              <a:rPr lang="en-US" dirty="0" smtClean="0">
                <a:solidFill>
                  <a:srgbClr val="000000"/>
                </a:solidFill>
              </a:rPr>
              <a:t>.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ferramenta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essencial</a:t>
            </a:r>
            <a:r>
              <a:rPr lang="en-US" dirty="0" smtClean="0">
                <a:solidFill>
                  <a:srgbClr val="000000"/>
                </a:solidFill>
              </a:rPr>
              <a:t> para se </a:t>
            </a:r>
            <a:r>
              <a:rPr lang="en-US" dirty="0" err="1" smtClean="0">
                <a:solidFill>
                  <a:srgbClr val="000000"/>
                </a:solidFill>
              </a:rPr>
              <a:t>tomar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medidas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tensão</a:t>
            </a:r>
            <a:r>
              <a:rPr lang="en-US" dirty="0" smtClean="0">
                <a:solidFill>
                  <a:srgbClr val="000000"/>
                </a:solidFill>
              </a:rPr>
              <a:t> e tempo dos </a:t>
            </a:r>
            <a:r>
              <a:rPr lang="en-US" dirty="0" err="1" smtClean="0">
                <a:solidFill>
                  <a:srgbClr val="000000"/>
                </a:solidFill>
              </a:rPr>
              <a:t>circuitos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analógicos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digitais</a:t>
            </a:r>
            <a:r>
              <a:rPr lang="en-US" dirty="0" smtClean="0">
                <a:solidFill>
                  <a:srgbClr val="000000"/>
                </a:solidFill>
              </a:rPr>
              <a:t> da </a:t>
            </a:r>
            <a:r>
              <a:rPr lang="en-US" dirty="0" err="1" smtClean="0">
                <a:solidFill>
                  <a:srgbClr val="000000"/>
                </a:solidFill>
              </a:rPr>
              <a:t>atualidade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Quando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finalmente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concluir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programa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Engenharia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Elétrica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Física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ingressar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indústria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eletrônica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provavelmente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descobrirá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é </a:t>
            </a:r>
            <a:r>
              <a:rPr lang="en-US" dirty="0" err="1" smtClean="0">
                <a:solidFill>
                  <a:srgbClr val="000000"/>
                </a:solidFill>
              </a:rPr>
              <a:t>aquela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ferramenta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qualquer</a:t>
            </a:r>
            <a:r>
              <a:rPr lang="en-US" dirty="0" smtClean="0">
                <a:solidFill>
                  <a:srgbClr val="000000"/>
                </a:solidFill>
              </a:rPr>
              <a:t> outro </a:t>
            </a:r>
            <a:r>
              <a:rPr lang="en-US" dirty="0" err="1" smtClean="0">
                <a:solidFill>
                  <a:srgbClr val="000000"/>
                </a:solidFill>
              </a:rPr>
              <a:t>instrumento</a:t>
            </a:r>
            <a:r>
              <a:rPr lang="en-US" dirty="0" smtClean="0">
                <a:solidFill>
                  <a:srgbClr val="000000"/>
                </a:solidFill>
              </a:rPr>
              <a:t> para </a:t>
            </a:r>
            <a:r>
              <a:rPr lang="en-US" dirty="0" err="1" smtClean="0">
                <a:solidFill>
                  <a:srgbClr val="000000"/>
                </a:solidFill>
              </a:rPr>
              <a:t>testar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verificar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depurar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projetos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Mesmo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durante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programa</a:t>
            </a:r>
            <a:r>
              <a:rPr lang="en-US" dirty="0" smtClean="0">
                <a:solidFill>
                  <a:srgbClr val="000000"/>
                </a:solidFill>
              </a:rPr>
              <a:t> de EE </a:t>
            </a:r>
            <a:r>
              <a:rPr lang="en-US" dirty="0" err="1" smtClean="0">
                <a:solidFill>
                  <a:srgbClr val="000000"/>
                </a:solidFill>
              </a:rPr>
              <a:t>ou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Física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nesta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universidade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especificamente</a:t>
            </a:r>
            <a:r>
              <a:rPr lang="en-US" dirty="0" smtClean="0">
                <a:solidFill>
                  <a:srgbClr val="000000"/>
                </a:solidFill>
              </a:rPr>
              <a:t>, 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será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ferramenta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medida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utilizará</a:t>
            </a:r>
            <a:r>
              <a:rPr lang="en-US" dirty="0" smtClean="0">
                <a:solidFill>
                  <a:srgbClr val="000000"/>
                </a:solidFill>
              </a:rPr>
              <a:t> com </a:t>
            </a:r>
            <a:r>
              <a:rPr lang="en-US" dirty="0" err="1" smtClean="0">
                <a:solidFill>
                  <a:srgbClr val="000000"/>
                </a:solidFill>
              </a:rPr>
              <a:t>mais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frequência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diversos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laboratórios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circuitos</a:t>
            </a:r>
            <a:r>
              <a:rPr lang="en-US" dirty="0" smtClean="0">
                <a:solidFill>
                  <a:srgbClr val="000000"/>
                </a:solidFill>
              </a:rPr>
              <a:t> para </a:t>
            </a:r>
            <a:r>
              <a:rPr lang="en-US" dirty="0" err="1" smtClean="0">
                <a:solidFill>
                  <a:srgbClr val="000000"/>
                </a:solidFill>
              </a:rPr>
              <a:t>testar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verificar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seus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projetos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trabalhos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Após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assistir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err="1" smtClean="0">
                <a:solidFill>
                  <a:srgbClr val="000000"/>
                </a:solidFill>
              </a:rPr>
              <a:t>esta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apresentação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sobre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princípios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básicos</a:t>
            </a:r>
            <a:r>
              <a:rPr lang="en-US" dirty="0" smtClean="0">
                <a:solidFill>
                  <a:srgbClr val="000000"/>
                </a:solidFill>
              </a:rPr>
              <a:t> dos </a:t>
            </a:r>
            <a:r>
              <a:rPr lang="en-US" dirty="0" err="1" smtClean="0">
                <a:solidFill>
                  <a:srgbClr val="000000"/>
                </a:solidFill>
              </a:rPr>
              <a:t>osciloscópios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  <a:r>
              <a:rPr lang="en-US" dirty="0" err="1" smtClean="0">
                <a:solidFill>
                  <a:srgbClr val="000000"/>
                </a:solidFill>
              </a:rPr>
              <a:t>após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concluir</a:t>
            </a:r>
            <a:r>
              <a:rPr lang="en-US" dirty="0" smtClean="0">
                <a:solidFill>
                  <a:srgbClr val="000000"/>
                </a:solidFill>
              </a:rPr>
              <a:t> as </a:t>
            </a:r>
            <a:r>
              <a:rPr lang="en-US" dirty="0" err="1" smtClean="0">
                <a:solidFill>
                  <a:srgbClr val="000000"/>
                </a:solidFill>
              </a:rPr>
              <a:t>aulas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práticas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usando</a:t>
            </a:r>
            <a:r>
              <a:rPr lang="en-US" dirty="0" smtClean="0">
                <a:solidFill>
                  <a:srgbClr val="000000"/>
                </a:solidFill>
              </a:rPr>
              <a:t> o Tutorial e o </a:t>
            </a:r>
            <a:r>
              <a:rPr lang="en-US" dirty="0" err="1" smtClean="0">
                <a:solidFill>
                  <a:srgbClr val="000000"/>
                </a:solidFill>
              </a:rPr>
              <a:t>Guia</a:t>
            </a:r>
            <a:r>
              <a:rPr lang="en-US" dirty="0" smtClean="0">
                <a:solidFill>
                  <a:srgbClr val="000000"/>
                </a:solidFill>
              </a:rPr>
              <a:t> de </a:t>
            </a:r>
            <a:r>
              <a:rPr lang="en-US" dirty="0" err="1" smtClean="0">
                <a:solidFill>
                  <a:srgbClr val="000000"/>
                </a:solidFill>
              </a:rPr>
              <a:t>laboratório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osciloscópio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você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terá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uma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melhor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compreensão</a:t>
            </a:r>
            <a:r>
              <a:rPr lang="en-US" dirty="0" smtClean="0">
                <a:solidFill>
                  <a:srgbClr val="000000"/>
                </a:solidFill>
              </a:rPr>
              <a:t> do </a:t>
            </a:r>
            <a:r>
              <a:rPr lang="en-US" dirty="0" err="1" smtClean="0">
                <a:solidFill>
                  <a:srgbClr val="000000"/>
                </a:solidFill>
              </a:rPr>
              <a:t>que</a:t>
            </a:r>
            <a:r>
              <a:rPr lang="en-US" dirty="0" smtClean="0">
                <a:solidFill>
                  <a:srgbClr val="000000"/>
                </a:solidFill>
              </a:rPr>
              <a:t> é um "scope" e </a:t>
            </a:r>
            <a:r>
              <a:rPr lang="en-US" dirty="0" err="1" smtClean="0">
                <a:solidFill>
                  <a:srgbClr val="000000"/>
                </a:solidFill>
              </a:rPr>
              <a:t>como</a:t>
            </a:r>
            <a:r>
              <a:rPr lang="en-US" dirty="0" smtClean="0">
                <a:solidFill>
                  <a:srgbClr val="000000"/>
                </a:solidFill>
              </a:rPr>
              <a:t> se </a:t>
            </a:r>
            <a:r>
              <a:rPr lang="en-US" dirty="0" err="1" smtClean="0">
                <a:solidFill>
                  <a:srgbClr val="000000"/>
                </a:solidFill>
              </a:rPr>
              <a:t>deve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utilizá</a:t>
            </a:r>
            <a:r>
              <a:rPr lang="en-US" dirty="0" smtClean="0">
                <a:solidFill>
                  <a:srgbClr val="000000"/>
                </a:solidFill>
              </a:rPr>
              <a:t>-lo de forma </a:t>
            </a:r>
            <a:r>
              <a:rPr lang="en-US" dirty="0" err="1" smtClean="0">
                <a:solidFill>
                  <a:srgbClr val="000000"/>
                </a:solidFill>
              </a:rPr>
              <a:t>eficiente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F148-B8DB-4048-8E81-84923F796E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69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Realizar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medições</a:t>
            </a:r>
            <a:r>
              <a:rPr lang="en-US" sz="1100" b="1" dirty="0" smtClean="0">
                <a:solidFill>
                  <a:srgbClr val="000000"/>
                </a:solidFill>
              </a:rPr>
              <a:t> – </a:t>
            </a:r>
            <a:r>
              <a:rPr lang="en-US" sz="1100" b="1" dirty="0" err="1" smtClean="0">
                <a:solidFill>
                  <a:srgbClr val="000000"/>
                </a:solidFill>
              </a:rPr>
              <a:t>usando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cursores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Um </a:t>
            </a:r>
            <a:r>
              <a:rPr lang="en-US" sz="1100" dirty="0" err="1" smtClean="0">
                <a:solidFill>
                  <a:srgbClr val="000000"/>
                </a:solidFill>
              </a:rPr>
              <a:t>método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preciso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exato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realizar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e tempo é o </a:t>
            </a:r>
            <a:r>
              <a:rPr lang="en-US" sz="1100" dirty="0" err="1" smtClean="0">
                <a:solidFill>
                  <a:srgbClr val="000000"/>
                </a:solidFill>
              </a:rPr>
              <a:t>uso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cursores</a:t>
            </a:r>
            <a:r>
              <a:rPr lang="en-US" sz="1100" dirty="0" smtClean="0">
                <a:solidFill>
                  <a:srgbClr val="000000"/>
                </a:solidFill>
              </a:rPr>
              <a:t> X e Y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cursores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ativados</a:t>
            </a:r>
            <a:r>
              <a:rPr lang="en-US" sz="1100" dirty="0" smtClean="0">
                <a:solidFill>
                  <a:srgbClr val="000000"/>
                </a:solidFill>
              </a:rPr>
              <a:t>, é </a:t>
            </a:r>
            <a:r>
              <a:rPr lang="en-US" sz="1100" dirty="0" err="1" smtClean="0">
                <a:solidFill>
                  <a:srgbClr val="000000"/>
                </a:solidFill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marcadores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cursores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horizontais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verticais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exibem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automaticamente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e o tempo da </a:t>
            </a:r>
            <a:r>
              <a:rPr lang="en-US" sz="1100" dirty="0" err="1" smtClean="0">
                <a:solidFill>
                  <a:srgbClr val="000000"/>
                </a:solidFill>
              </a:rPr>
              <a:t>localização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cursores</a:t>
            </a:r>
            <a:r>
              <a:rPr lang="en-US" sz="1100" dirty="0" smtClean="0">
                <a:solidFill>
                  <a:srgbClr val="000000"/>
                </a:solidFill>
              </a:rPr>
              <a:t>.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e o tempo </a:t>
            </a:r>
            <a:r>
              <a:rPr lang="en-US" sz="1100" dirty="0" err="1" smtClean="0">
                <a:solidFill>
                  <a:srgbClr val="000000"/>
                </a:solidFill>
              </a:rPr>
              <a:t>absolutos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cursor </a:t>
            </a:r>
            <a:r>
              <a:rPr lang="en-US" sz="1100" dirty="0" err="1" smtClean="0">
                <a:solidFill>
                  <a:srgbClr val="000000"/>
                </a:solidFill>
              </a:rPr>
              <a:t>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exibidos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parte inferior da </a:t>
            </a:r>
            <a:r>
              <a:rPr lang="en-US" sz="1100" dirty="0" err="1" smtClean="0">
                <a:solidFill>
                  <a:srgbClr val="000000"/>
                </a:solidFill>
              </a:rPr>
              <a:t>tela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bem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delta e o tempo delta entre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cursores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exibidos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lado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direito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tela</a:t>
            </a:r>
            <a:r>
              <a:rPr lang="en-US" sz="1100" dirty="0" smtClean="0">
                <a:solidFill>
                  <a:srgbClr val="000000"/>
                </a:solidFill>
              </a:rPr>
              <a:t>. Para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dessa</a:t>
            </a:r>
            <a:r>
              <a:rPr lang="en-US" sz="1100" dirty="0" smtClean="0">
                <a:solidFill>
                  <a:srgbClr val="000000"/>
                </a:solidFill>
              </a:rPr>
              <a:t>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simplesmente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ajuste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cursores</a:t>
            </a:r>
            <a:r>
              <a:rPr lang="en-US" sz="1100" dirty="0" smtClean="0">
                <a:solidFill>
                  <a:srgbClr val="000000"/>
                </a:solidFill>
              </a:rPr>
              <a:t> Y1 e Y2 </a:t>
            </a:r>
            <a:r>
              <a:rPr lang="en-US" sz="1100" dirty="0" err="1" smtClean="0">
                <a:solidFill>
                  <a:srgbClr val="000000"/>
                </a:solidFill>
              </a:rPr>
              <a:t>colocando-os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parte superior e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parte inferior da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. Para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período</a:t>
            </a:r>
            <a:r>
              <a:rPr lang="en-US" sz="1100" dirty="0" smtClean="0">
                <a:solidFill>
                  <a:srgbClr val="000000"/>
                </a:solidFill>
              </a:rPr>
              <a:t> e a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dessa</a:t>
            </a:r>
            <a:r>
              <a:rPr lang="en-US" sz="1100" dirty="0" smtClean="0">
                <a:solidFill>
                  <a:srgbClr val="000000"/>
                </a:solidFill>
              </a:rPr>
              <a:t>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ajuste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cursores</a:t>
            </a:r>
            <a:r>
              <a:rPr lang="en-US" sz="1100" dirty="0" smtClean="0">
                <a:solidFill>
                  <a:srgbClr val="000000"/>
                </a:solidFill>
              </a:rPr>
              <a:t> X1 e X2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locais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consecutivos</a:t>
            </a:r>
            <a:r>
              <a:rPr lang="en-US" sz="1100" dirty="0" smtClean="0">
                <a:solidFill>
                  <a:srgbClr val="000000"/>
                </a:solidFill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a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cruza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específico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limite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Realizar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medições</a:t>
            </a:r>
            <a:r>
              <a:rPr lang="en-US" sz="1100" b="1" dirty="0" smtClean="0">
                <a:solidFill>
                  <a:srgbClr val="000000"/>
                </a:solidFill>
              </a:rPr>
              <a:t> – </a:t>
            </a:r>
            <a:r>
              <a:rPr lang="en-US" sz="1100" b="1" dirty="0" err="1" smtClean="0">
                <a:solidFill>
                  <a:srgbClr val="000000"/>
                </a:solidFill>
              </a:rPr>
              <a:t>usando</a:t>
            </a:r>
            <a:r>
              <a:rPr lang="en-US" sz="1100" b="1" dirty="0" smtClean="0">
                <a:solidFill>
                  <a:srgbClr val="000000"/>
                </a:solidFill>
              </a:rPr>
              <a:t> as </a:t>
            </a:r>
            <a:r>
              <a:rPr lang="en-US" sz="1100" b="1" dirty="0" err="1" smtClean="0">
                <a:solidFill>
                  <a:srgbClr val="000000"/>
                </a:solidFill>
              </a:rPr>
              <a:t>medições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paramétricas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automáticas</a:t>
            </a:r>
            <a:r>
              <a:rPr lang="en-US" sz="1100" b="1" dirty="0" smtClean="0">
                <a:solidFill>
                  <a:srgbClr val="000000"/>
                </a:solidFill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</a:rPr>
              <a:t>osciloscópio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Além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usar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cursores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ajustados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pelo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usuário</a:t>
            </a:r>
            <a:r>
              <a:rPr lang="en-US" sz="1100" dirty="0" smtClean="0">
                <a:solidFill>
                  <a:srgbClr val="000000"/>
                </a:solidFill>
              </a:rPr>
              <a:t>, para </a:t>
            </a:r>
            <a:r>
              <a:rPr lang="en-US" sz="1100" dirty="0" err="1" smtClean="0">
                <a:solidFill>
                  <a:srgbClr val="000000"/>
                </a:solidFill>
              </a:rPr>
              <a:t>realizar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, um </a:t>
            </a:r>
            <a:r>
              <a:rPr lang="en-US" sz="1100" dirty="0" err="1" smtClean="0">
                <a:solidFill>
                  <a:srgbClr val="000000"/>
                </a:solidFill>
              </a:rPr>
              <a:t>método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ainda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rápido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realizar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utilizar</a:t>
            </a:r>
            <a:r>
              <a:rPr lang="en-US" sz="1100" dirty="0" smtClean="0">
                <a:solidFill>
                  <a:srgbClr val="000000"/>
                </a:solidFill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paramétricas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automáticas</a:t>
            </a:r>
            <a:r>
              <a:rPr lang="en-US" sz="1100" dirty="0" smtClean="0">
                <a:solidFill>
                  <a:srgbClr val="000000"/>
                </a:solidFill>
              </a:rPr>
              <a:t>. A </a:t>
            </a:r>
            <a:r>
              <a:rPr lang="en-US" sz="1100" dirty="0" err="1" smtClean="0">
                <a:solidFill>
                  <a:srgbClr val="000000"/>
                </a:solidFill>
              </a:rPr>
              <a:t>maior</a:t>
            </a:r>
            <a:r>
              <a:rPr lang="en-US" sz="1100" dirty="0" smtClean="0">
                <a:solidFill>
                  <a:srgbClr val="000000"/>
                </a:solidFill>
              </a:rPr>
              <a:t> parte dos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avançados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armazenamento</a:t>
            </a:r>
            <a:r>
              <a:rPr lang="en-US" sz="1100" dirty="0" smtClean="0">
                <a:solidFill>
                  <a:srgbClr val="000000"/>
                </a:solidFill>
              </a:rPr>
              <a:t> digital </a:t>
            </a:r>
            <a:r>
              <a:rPr lang="en-US" sz="1100" dirty="0" err="1" smtClean="0">
                <a:solidFill>
                  <a:srgbClr val="000000"/>
                </a:solidFill>
              </a:rPr>
              <a:t>atualmente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têm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capacidade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automaticamente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parâmetros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e tempo,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Vmín</a:t>
            </a:r>
            <a:r>
              <a:rPr lang="en-US" sz="1100" dirty="0" smtClean="0">
                <a:solidFill>
                  <a:srgbClr val="000000"/>
                </a:solidFill>
              </a:rPr>
              <a:t>., </a:t>
            </a:r>
            <a:r>
              <a:rPr lang="en-US" sz="1100" dirty="0" err="1" smtClean="0">
                <a:solidFill>
                  <a:srgbClr val="000000"/>
                </a:solidFill>
              </a:rPr>
              <a:t>período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, tempo de </a:t>
            </a:r>
            <a:r>
              <a:rPr lang="en-US" sz="1100" dirty="0" err="1" smtClean="0">
                <a:solidFill>
                  <a:srgbClr val="000000"/>
                </a:solidFill>
              </a:rPr>
              <a:t>subida</a:t>
            </a:r>
            <a:r>
              <a:rPr lang="en-US" sz="1100" dirty="0" smtClean="0">
                <a:solidFill>
                  <a:srgbClr val="000000"/>
                </a:solidFill>
              </a:rPr>
              <a:t>, tempo de </a:t>
            </a:r>
            <a:r>
              <a:rPr lang="en-US" sz="1100" dirty="0" err="1" smtClean="0">
                <a:solidFill>
                  <a:srgbClr val="000000"/>
                </a:solidFill>
              </a:rPr>
              <a:t>descida</a:t>
            </a:r>
            <a:r>
              <a:rPr lang="en-US" sz="1100" dirty="0" smtClean="0">
                <a:solidFill>
                  <a:srgbClr val="000000"/>
                </a:solidFill>
              </a:rPr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Principais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controles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configuração</a:t>
            </a:r>
            <a:r>
              <a:rPr lang="en-US" sz="1100" b="1" dirty="0" smtClean="0">
                <a:solidFill>
                  <a:srgbClr val="000000"/>
                </a:solidFill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</a:rPr>
              <a:t>osciloscópio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Antes de </a:t>
            </a:r>
            <a:r>
              <a:rPr lang="en-US" sz="1100" dirty="0" err="1" smtClean="0">
                <a:solidFill>
                  <a:srgbClr val="000000"/>
                </a:solidFill>
              </a:rPr>
              <a:t>realizar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qualquer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tipo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medição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-se </a:t>
            </a:r>
            <a:r>
              <a:rPr lang="en-US" sz="1100" dirty="0" err="1" smtClean="0">
                <a:solidFill>
                  <a:srgbClr val="000000"/>
                </a:solidFill>
              </a:rPr>
              <a:t>primeiro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configurar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vertical e horizontal a </a:t>
            </a:r>
            <a:r>
              <a:rPr lang="en-US" sz="1100" dirty="0" err="1" smtClean="0">
                <a:solidFill>
                  <a:srgbClr val="000000"/>
                </a:solidFill>
              </a:rPr>
              <a:t>fim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configurar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adequadamente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no visor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principais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incluem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vertical,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horizontal e o </a:t>
            </a:r>
            <a:r>
              <a:rPr lang="en-US" sz="1100" dirty="0" err="1" smtClean="0">
                <a:solidFill>
                  <a:srgbClr val="000000"/>
                </a:solidFill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controle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vertical para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canal de entrada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localizados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próximos</a:t>
            </a:r>
            <a:r>
              <a:rPr lang="en-US" sz="1100" dirty="0" smtClean="0">
                <a:solidFill>
                  <a:srgbClr val="000000"/>
                </a:solidFill>
              </a:rPr>
              <a:t> à parte inferior do </a:t>
            </a:r>
            <a:r>
              <a:rPr lang="en-US" sz="1100" dirty="0" err="1" smtClean="0">
                <a:solidFill>
                  <a:srgbClr val="000000"/>
                </a:solidFill>
              </a:rPr>
              <a:t>painel</a:t>
            </a:r>
            <a:r>
              <a:rPr lang="en-US" sz="1100" dirty="0" smtClean="0">
                <a:solidFill>
                  <a:srgbClr val="000000"/>
                </a:solidFill>
              </a:rPr>
              <a:t> frontal, no </a:t>
            </a:r>
            <a:r>
              <a:rPr lang="en-US" sz="1100" dirty="0" err="1" smtClean="0">
                <a:solidFill>
                  <a:srgbClr val="000000"/>
                </a:solidFill>
              </a:rPr>
              <a:t>lado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direito</a:t>
            </a:r>
            <a:r>
              <a:rPr lang="en-US" sz="1100" dirty="0" smtClean="0">
                <a:solidFill>
                  <a:srgbClr val="000000"/>
                </a:solidFill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</a:rPr>
              <a:t>bem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acima</a:t>
            </a:r>
            <a:r>
              <a:rPr lang="en-US" sz="1100" dirty="0" smtClean="0">
                <a:solidFill>
                  <a:srgbClr val="000000"/>
                </a:solidFill>
              </a:rPr>
              <a:t> dos BNCs de entrada. O </a:t>
            </a:r>
            <a:r>
              <a:rPr lang="en-US" sz="1100" dirty="0" err="1" smtClean="0">
                <a:solidFill>
                  <a:srgbClr val="000000"/>
                </a:solidFill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configuração</a:t>
            </a:r>
            <a:r>
              <a:rPr lang="en-US" sz="1100" dirty="0" smtClean="0">
                <a:solidFill>
                  <a:srgbClr val="000000"/>
                </a:solidFill>
              </a:rPr>
              <a:t> vertical de volts/</a:t>
            </a:r>
            <a:r>
              <a:rPr lang="en-US" sz="1100" dirty="0" err="1" smtClean="0">
                <a:solidFill>
                  <a:srgbClr val="000000"/>
                </a:solidFill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</a:rPr>
              <a:t>, e o </a:t>
            </a:r>
            <a:r>
              <a:rPr lang="en-US" sz="1100" dirty="0" err="1" smtClean="0">
                <a:solidFill>
                  <a:srgbClr val="000000"/>
                </a:solidFill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menor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posição</a:t>
            </a:r>
            <a:r>
              <a:rPr lang="en-US" sz="1100" dirty="0" smtClean="0">
                <a:solidFill>
                  <a:srgbClr val="000000"/>
                </a:solidFill>
              </a:rPr>
              <a:t> vertical (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deslocamento</a:t>
            </a:r>
            <a:r>
              <a:rPr lang="en-US" sz="1100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horizontal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localizados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próximos</a:t>
            </a:r>
            <a:r>
              <a:rPr lang="en-US" sz="1100" dirty="0" smtClean="0">
                <a:solidFill>
                  <a:srgbClr val="000000"/>
                </a:solidFill>
              </a:rPr>
              <a:t> à parte superior do </a:t>
            </a:r>
            <a:r>
              <a:rPr lang="en-US" sz="1100" dirty="0" err="1" smtClean="0">
                <a:solidFill>
                  <a:srgbClr val="000000"/>
                </a:solidFill>
              </a:rPr>
              <a:t>painel</a:t>
            </a:r>
            <a:r>
              <a:rPr lang="en-US" sz="1100" dirty="0" smtClean="0">
                <a:solidFill>
                  <a:srgbClr val="000000"/>
                </a:solidFill>
              </a:rPr>
              <a:t> frontal. O </a:t>
            </a:r>
            <a:r>
              <a:rPr lang="en-US" sz="1100" dirty="0" err="1" smtClean="0">
                <a:solidFill>
                  <a:srgbClr val="000000"/>
                </a:solidFill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configuração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segundos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</a:rPr>
              <a:t>, e o </a:t>
            </a:r>
            <a:r>
              <a:rPr lang="en-US" sz="1100" dirty="0" err="1" smtClean="0">
                <a:solidFill>
                  <a:srgbClr val="000000"/>
                </a:solidFill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menor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controla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posição</a:t>
            </a:r>
            <a:r>
              <a:rPr lang="en-US" sz="1100" dirty="0" smtClean="0">
                <a:solidFill>
                  <a:srgbClr val="000000"/>
                </a:solidFill>
              </a:rPr>
              <a:t> horizontal (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retardo</a:t>
            </a:r>
            <a:r>
              <a:rPr lang="en-US" sz="1100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O </a:t>
            </a:r>
            <a:r>
              <a:rPr lang="en-US" sz="1100" dirty="0" err="1" smtClean="0">
                <a:solidFill>
                  <a:srgbClr val="000000"/>
                </a:solidFill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controle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localizado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abaixo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controles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horizontal. </a:t>
            </a:r>
            <a:r>
              <a:rPr lang="en-US" sz="1100" dirty="0" err="1" smtClean="0">
                <a:solidFill>
                  <a:srgbClr val="000000"/>
                </a:solidFill>
              </a:rPr>
              <a:t>Discutiremos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detalhes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435058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Configurar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formas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adequadamente</a:t>
            </a:r>
            <a:endParaRPr lang="en-US" sz="1100" b="1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Configurar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normalmente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processo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interativo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exemplo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suponhamos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inicial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podemos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está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escalonada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amplitude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relativamente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baixa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muitos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ciclos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conforme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mostra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esquerda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Nesse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podemos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amplitude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mostrada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somente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cerca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1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superior.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Gire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volt/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aumentar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girar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direção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errada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vertical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ficará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menor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gire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-o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outra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direção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escalonada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maneira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altura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cubra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metade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Observe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pressionar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V/div,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ajustar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configuração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V/div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granularidade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ajuste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muito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",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preencher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boa parte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com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objetivo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realizar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precisas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exatas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Se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tiver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deslocamento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CC (a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deslocada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cima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baixo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centro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talvez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necessário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girar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vertical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centralizar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configurar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horizontal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adequadamente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gire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segundos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algumas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vezes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chamado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controle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base de tempo –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alguns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ciclos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sejam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exibidos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Mas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deseja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somente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borda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rápida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digital,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defina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configuração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segundos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um valor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baixo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apenas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borda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ascendente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descendente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rápida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grau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alto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resolução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horizontal.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talvez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necessário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ajustar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obter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exibição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estável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girar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indicador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horizontal (similar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cursor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aparecerá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mostrar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real.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configuração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adequado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tipicamente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volta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50% da amplitude vertical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Uma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maneira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rápida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definir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50%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repetitivo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pressionar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Discutiremos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detalhes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breve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Observe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ajuste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controles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vertical, horizontal e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talvez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necessário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voltar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reajustar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algumas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configurações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veja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imagem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ver.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Observe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outra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maneira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rápida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fácil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configurar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repetitivos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simples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Contudo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função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sempre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funciona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complexos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E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utilizar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talvez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nunca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aprenda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forma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eficiente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forem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exigidos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ajustes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manuais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Além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disso,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professor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possui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habilidade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desabilitar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baixando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u="sng" dirty="0" smtClean="0">
                <a:solidFill>
                  <a:srgbClr val="000000"/>
                </a:solidFill>
                <a:latin typeface="Arial"/>
              </a:rPr>
              <a:t>Nota para o professor: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desabilitar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baixando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“: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AUToscale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DISable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” via USB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conexão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local (LAN).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baixar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recurso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automática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permanentemente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desabilitado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baixe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habilitar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" (: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AUToscale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ENABle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sz="105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Compreender</a:t>
            </a:r>
            <a:r>
              <a:rPr lang="en-US" sz="1100" b="1" dirty="0" smtClean="0">
                <a:solidFill>
                  <a:srgbClr val="000000"/>
                </a:solidFill>
              </a:rPr>
              <a:t> o </a:t>
            </a:r>
            <a:r>
              <a:rPr lang="en-US" sz="1100" b="1" dirty="0" err="1" smtClean="0">
                <a:solidFill>
                  <a:srgbClr val="000000"/>
                </a:solidFill>
              </a:rPr>
              <a:t>disparo</a:t>
            </a:r>
            <a:r>
              <a:rPr lang="en-US" sz="1100" b="1" dirty="0" smtClean="0">
                <a:solidFill>
                  <a:srgbClr val="000000"/>
                </a:solidFill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</a:rPr>
              <a:t>osciloscópio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O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costuma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função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menos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compreendida</a:t>
            </a:r>
            <a:r>
              <a:rPr lang="en-US" sz="1100" dirty="0" smtClean="0">
                <a:solidFill>
                  <a:srgbClr val="000000"/>
                </a:solidFill>
              </a:rPr>
              <a:t> de um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porém</a:t>
            </a:r>
            <a:r>
              <a:rPr lang="en-US" sz="1100" dirty="0" smtClean="0">
                <a:solidFill>
                  <a:srgbClr val="000000"/>
                </a:solidFill>
              </a:rPr>
              <a:t> é um dos </a:t>
            </a:r>
            <a:r>
              <a:rPr lang="en-US" sz="1100" dirty="0" err="1" smtClean="0">
                <a:solidFill>
                  <a:srgbClr val="000000"/>
                </a:solidFill>
              </a:rPr>
              <a:t>recursos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importantes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entendido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principalmente</a:t>
            </a:r>
            <a:r>
              <a:rPr lang="en-US" sz="1100" dirty="0" smtClean="0">
                <a:solidFill>
                  <a:srgbClr val="000000"/>
                </a:solidFill>
              </a:rPr>
              <a:t> se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precisar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monitorar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muito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complexos</a:t>
            </a:r>
            <a:r>
              <a:rPr lang="en-US" sz="1100" dirty="0" smtClean="0">
                <a:solidFill>
                  <a:srgbClr val="000000"/>
                </a:solidFill>
              </a:rPr>
              <a:t>. É </a:t>
            </a:r>
            <a:r>
              <a:rPr lang="en-US" sz="1100" dirty="0" err="1" smtClean="0">
                <a:solidFill>
                  <a:srgbClr val="000000"/>
                </a:solidFill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pensar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</a:rPr>
              <a:t>tirar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sincronizadas</a:t>
            </a:r>
            <a:r>
              <a:rPr lang="en-US" sz="1100" dirty="0" smtClean="0">
                <a:solidFill>
                  <a:srgbClr val="000000"/>
                </a:solidFill>
              </a:rPr>
              <a:t>". E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imagem</a:t>
            </a:r>
            <a:r>
              <a:rPr lang="en-US" sz="1100" dirty="0" smtClean="0">
                <a:solidFill>
                  <a:srgbClr val="000000"/>
                </a:solidFill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verdade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consiste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muitas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amostras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digitais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consecutivas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individuais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monitorar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</a:rPr>
              <a:t>repetitivo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algo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típico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realiza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aquisições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repetitivas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tira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repetitivas</a:t>
            </a:r>
            <a:r>
              <a:rPr lang="en-US" sz="1100" dirty="0" smtClean="0">
                <a:solidFill>
                  <a:srgbClr val="000000"/>
                </a:solidFill>
              </a:rPr>
              <a:t>) para </a:t>
            </a:r>
            <a:r>
              <a:rPr lang="en-US" sz="1100" dirty="0" err="1" smtClean="0">
                <a:solidFill>
                  <a:srgbClr val="000000"/>
                </a:solidFill>
              </a:rPr>
              <a:t>mostrar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foto</a:t>
            </a:r>
            <a:r>
              <a:rPr lang="en-US" sz="1100" dirty="0" smtClean="0">
                <a:solidFill>
                  <a:srgbClr val="000000"/>
                </a:solidFill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tempo real" de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entrada. </a:t>
            </a:r>
            <a:r>
              <a:rPr lang="en-US" sz="1100" dirty="0" err="1" smtClean="0">
                <a:solidFill>
                  <a:srgbClr val="000000"/>
                </a:solidFill>
              </a:rPr>
              <a:t>Essas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repetitivas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devem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sincronizadas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ponto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único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entrada, a </a:t>
            </a:r>
            <a:r>
              <a:rPr lang="en-US" sz="1100" dirty="0" err="1" smtClean="0">
                <a:solidFill>
                  <a:srgbClr val="000000"/>
                </a:solidFill>
              </a:rPr>
              <a:t>fim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mostrar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estável</a:t>
            </a:r>
            <a:r>
              <a:rPr lang="en-US" sz="1100" dirty="0" smtClean="0">
                <a:solidFill>
                  <a:srgbClr val="000000"/>
                </a:solidFill>
              </a:rPr>
              <a:t> no visor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Embora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alguns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tenham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vários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modos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avançados</a:t>
            </a:r>
            <a:r>
              <a:rPr lang="en-US" sz="1100" dirty="0" smtClean="0">
                <a:solidFill>
                  <a:srgbClr val="000000"/>
                </a:solidFill>
              </a:rPr>
              <a:t> para se </a:t>
            </a:r>
            <a:r>
              <a:rPr lang="en-US" sz="1100" dirty="0" err="1" smtClean="0">
                <a:solidFill>
                  <a:srgbClr val="000000"/>
                </a:solidFill>
              </a:rPr>
              <a:t>escolher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tipo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comum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aquele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realiza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</a:rPr>
              <a:t>cruza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limite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específico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direção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positiva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negativa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Nós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chamamos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isso</a:t>
            </a:r>
            <a:r>
              <a:rPr lang="en-US" sz="1100" dirty="0" smtClean="0">
                <a:solidFill>
                  <a:srgbClr val="000000"/>
                </a:solidFill>
              </a:rPr>
              <a:t> de "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borda</a:t>
            </a:r>
            <a:r>
              <a:rPr lang="en-US" sz="1100" dirty="0" smtClean="0">
                <a:solidFill>
                  <a:srgbClr val="000000"/>
                </a:solidFill>
              </a:rPr>
              <a:t>".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outras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palavras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dispara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tira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</a:rPr>
              <a:t>muda</a:t>
            </a:r>
            <a:r>
              <a:rPr lang="en-US" sz="1100" dirty="0" smtClean="0">
                <a:solidFill>
                  <a:srgbClr val="000000"/>
                </a:solidFill>
              </a:rPr>
              <a:t> de um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baixo</a:t>
            </a:r>
            <a:r>
              <a:rPr lang="en-US" sz="1100" dirty="0" smtClean="0">
                <a:solidFill>
                  <a:srgbClr val="000000"/>
                </a:solidFill>
              </a:rPr>
              <a:t> para um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alto (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borda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ascendente</a:t>
            </a:r>
            <a:r>
              <a:rPr lang="en-US" sz="1100" dirty="0" smtClean="0">
                <a:solidFill>
                  <a:srgbClr val="000000"/>
                </a:solidFill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</a:rPr>
              <a:t>muda</a:t>
            </a:r>
            <a:r>
              <a:rPr lang="en-US" sz="1100" dirty="0" smtClean="0">
                <a:solidFill>
                  <a:srgbClr val="000000"/>
                </a:solidFill>
              </a:rPr>
              <a:t> de um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alto para um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baixo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borda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descendente</a:t>
            </a:r>
            <a:r>
              <a:rPr lang="en-US" sz="1100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Uma </a:t>
            </a:r>
            <a:r>
              <a:rPr lang="en-US" sz="1100" dirty="0" err="1" smtClean="0">
                <a:solidFill>
                  <a:srgbClr val="000000"/>
                </a:solidFill>
              </a:rPr>
              <a:t>fotografia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momento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chegada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corrida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cavalos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análoga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Para registrar com </a:t>
            </a:r>
            <a:r>
              <a:rPr lang="en-US" sz="1100" dirty="0" err="1" smtClean="0">
                <a:solidFill>
                  <a:srgbClr val="000000"/>
                </a:solidFill>
              </a:rPr>
              <a:t>precisão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chegada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corrida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obturador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câmera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sincronizado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focinho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cavalo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vencedor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cruzar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linha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chegada</a:t>
            </a:r>
            <a:r>
              <a:rPr lang="en-US" sz="1100" dirty="0" smtClean="0">
                <a:solidFill>
                  <a:srgbClr val="000000"/>
                </a:solidFill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</a:rPr>
              <a:t>frente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Exemplos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disparo</a:t>
            </a:r>
            <a:endParaRPr lang="en-US" b="1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slide,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mostramos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três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exemplos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Na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esquerda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está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definido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acima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nunca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cruza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limite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nenhuma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direção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Usando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"Auto"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tira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fotografias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sincronia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entrada 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nós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observamos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parece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instável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Este,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verdade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exemplo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utilizar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"Auto",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gera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automáticos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"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sincronia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se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real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ocorrer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após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período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tempo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esgotado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específico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Embora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nossa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esteja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sincronizada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pareça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instável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pelo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menos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podemos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a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está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escalonada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verticalmente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Se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tivéssemos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utilizado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"Normal"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definido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acima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tiraria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nenhuma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fotografia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observar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nenhuma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estável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instável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Na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configurado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bordas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ascendentes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entrada, com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definido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aproximadamente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50%.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borda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ascendente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entrada,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exatamente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centro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é o local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Na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figura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direita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configurado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bordas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descendentes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entrada, com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superior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definido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(+2,0 V)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está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próximo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pico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positivo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Nesse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borda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ascendente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entrada,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exatamente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centro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Novamente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é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Embora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local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todos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digitais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seja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centro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horizontalmente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),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reposicionar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local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para 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esquerda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direita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ajustando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retardo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horizontal –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algumas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vezes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chamado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posição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horizontal.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analógicos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tecnologia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antiga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conseguem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somente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lado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esquerdo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Isso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significa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analógicos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capazes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mostrar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apenas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partes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formas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ocorrem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após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algumas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vezes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denominadas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"dados de tempo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positivo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".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Porém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DSOs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capazes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mostrar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partes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formas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tanto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antes (tempo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negativo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dados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pré-disparo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quanto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após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(dados de tempo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positivo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evento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Pode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útil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observar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dados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pré-disparo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analisar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dados da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podem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acarretado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condição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erro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específico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Disparo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avançado</a:t>
            </a:r>
            <a:r>
              <a:rPr lang="en-US" sz="1100" b="1" dirty="0" smtClean="0">
                <a:solidFill>
                  <a:srgbClr val="000000"/>
                </a:solidFill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</a:rPr>
              <a:t>osciloscópio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Ainda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utilize </a:t>
            </a:r>
            <a:r>
              <a:rPr lang="en-US" sz="1100" dirty="0" err="1" smtClean="0">
                <a:solidFill>
                  <a:srgbClr val="000000"/>
                </a:solidFill>
              </a:rPr>
              <a:t>principalmente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disparos</a:t>
            </a:r>
            <a:r>
              <a:rPr lang="en-US" sz="1100" dirty="0" smtClean="0">
                <a:solidFill>
                  <a:srgbClr val="000000"/>
                </a:solidFill>
              </a:rPr>
              <a:t> simples de </a:t>
            </a:r>
            <a:r>
              <a:rPr lang="en-US" sz="1100" dirty="0" err="1" smtClean="0">
                <a:solidFill>
                  <a:srgbClr val="000000"/>
                </a:solidFill>
              </a:rPr>
              <a:t>borda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ascendente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descendente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maioria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seus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experimentos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universitários</a:t>
            </a:r>
            <a:r>
              <a:rPr lang="en-US" sz="1100" dirty="0" smtClean="0">
                <a:solidFill>
                  <a:srgbClr val="000000"/>
                </a:solidFill>
              </a:rPr>
              <a:t> de EE e </a:t>
            </a:r>
            <a:r>
              <a:rPr lang="en-US" sz="1100" dirty="0" err="1" smtClean="0">
                <a:solidFill>
                  <a:srgbClr val="000000"/>
                </a:solidFill>
              </a:rPr>
              <a:t>Física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alguns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avançados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hoje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oferecem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modos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avançados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sincronizar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aquisições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tirar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formas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complexos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Neste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exemplo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especial, </a:t>
            </a:r>
            <a:r>
              <a:rPr lang="en-US" sz="1100" dirty="0" err="1" smtClean="0">
                <a:solidFill>
                  <a:srgbClr val="000000"/>
                </a:solidFill>
              </a:rPr>
              <a:t>nós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mostramos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complexo</a:t>
            </a:r>
            <a:r>
              <a:rPr lang="en-US" sz="1100" dirty="0" smtClean="0">
                <a:solidFill>
                  <a:srgbClr val="000000"/>
                </a:solidFill>
              </a:rPr>
              <a:t> clock de </a:t>
            </a:r>
            <a:r>
              <a:rPr lang="en-US" sz="1100" dirty="0" err="1" smtClean="0">
                <a:solidFill>
                  <a:srgbClr val="000000"/>
                </a:solidFill>
              </a:rPr>
              <a:t>barramento</a:t>
            </a:r>
            <a:r>
              <a:rPr lang="en-US" sz="1100" dirty="0" smtClean="0">
                <a:solidFill>
                  <a:srgbClr val="000000"/>
                </a:solidFill>
              </a:rPr>
              <a:t> serial I</a:t>
            </a:r>
            <a:r>
              <a:rPr lang="en-US" sz="1100" baseline="30000" dirty="0" smtClean="0">
                <a:solidFill>
                  <a:srgbClr val="000000"/>
                </a:solidFill>
              </a:rPr>
              <a:t>2</a:t>
            </a:r>
            <a:r>
              <a:rPr lang="en-US" sz="1100" dirty="0" smtClean="0">
                <a:solidFill>
                  <a:srgbClr val="000000"/>
                </a:solidFill>
              </a:rPr>
              <a:t>C e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dados. </a:t>
            </a:r>
            <a:r>
              <a:rPr lang="en-US" sz="1100" dirty="0" err="1" smtClean="0">
                <a:solidFill>
                  <a:srgbClr val="000000"/>
                </a:solidFill>
              </a:rPr>
              <a:t>Disparar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condição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barramento</a:t>
            </a:r>
            <a:r>
              <a:rPr lang="en-US" sz="1100" dirty="0" smtClean="0">
                <a:solidFill>
                  <a:srgbClr val="000000"/>
                </a:solidFill>
              </a:rPr>
              <a:t> serial </a:t>
            </a:r>
            <a:r>
              <a:rPr lang="en-US" sz="1100" dirty="0" err="1" smtClean="0">
                <a:solidFill>
                  <a:srgbClr val="000000"/>
                </a:solidFill>
              </a:rPr>
              <a:t>única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operação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gravação</a:t>
            </a:r>
            <a:r>
              <a:rPr lang="en-US" sz="1100" dirty="0" smtClean="0">
                <a:solidFill>
                  <a:srgbClr val="000000"/>
                </a:solidFill>
              </a:rPr>
              <a:t> para um </a:t>
            </a:r>
            <a:r>
              <a:rPr lang="en-US" sz="1100" dirty="0" err="1" smtClean="0">
                <a:solidFill>
                  <a:srgbClr val="000000"/>
                </a:solidFill>
              </a:rPr>
              <a:t>endereço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específico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requer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I</a:t>
            </a:r>
            <a:r>
              <a:rPr lang="en-US" sz="1100" baseline="30000" dirty="0" smtClean="0">
                <a:solidFill>
                  <a:srgbClr val="000000"/>
                </a:solidFill>
              </a:rPr>
              <a:t>2</a:t>
            </a:r>
            <a:r>
              <a:rPr lang="en-US" sz="1100" dirty="0" smtClean="0">
                <a:solidFill>
                  <a:srgbClr val="000000"/>
                </a:solidFill>
              </a:rPr>
              <a:t>C. O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borda</a:t>
            </a:r>
            <a:r>
              <a:rPr lang="en-US" sz="1100" dirty="0" smtClean="0">
                <a:solidFill>
                  <a:srgbClr val="000000"/>
                </a:solidFill>
              </a:rPr>
              <a:t> simples é </a:t>
            </a:r>
            <a:r>
              <a:rPr lang="en-US" sz="1100" dirty="0" err="1" smtClean="0">
                <a:solidFill>
                  <a:srgbClr val="000000"/>
                </a:solidFill>
              </a:rPr>
              <a:t>capaz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disparar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somente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cruzamentos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bordas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aleatórios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Teoria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operação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osciloscópio</a:t>
            </a:r>
            <a:endParaRPr lang="en-US" sz="1100" b="1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coração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todos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armazenamento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digital (DSOs)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conversor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analógico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digital (ADC) e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componentes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essencialmente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tiram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formas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O ADC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toma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analógico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valor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analógico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particular no tempo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valor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binário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digital.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Isso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costuma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atingido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8 bits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resolução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vertical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parte dos DSOs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atualidade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outras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palavras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DSOs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típicos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conseguem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resolver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valores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dentro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1 parte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256.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blocos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“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Atenuador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”, “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Deslocamento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CC” e “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Amplificador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”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realizam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pré-configuração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escalonar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dentro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margem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dinâmica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fixa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ADC.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ajustar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V/div,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definidas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redes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divisoras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específicas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bloco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atenuador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possivelmente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reduzir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amplitude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entrada,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também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definir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ganho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amplificador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ajustar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vertical,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deslocamento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CC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mudará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Novamente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objetivo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trazer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específica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deslocamento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CC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ficar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dentro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margem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dinâmica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fixa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ADC.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blocos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base de tempo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controlam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momento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velocidade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ADC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adquirirá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(as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tiradas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).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verdade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diz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bloco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base de tempo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necessário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obter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aquisições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exemplo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se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possui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profundidade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1.000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pontos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 e se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foi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configurado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exatamente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centro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bloco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base de tempo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permitirá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blocos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ADC/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coletem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continuamente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preencher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mínimo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metade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evento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ocorrer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bloco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base de tempo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permitirá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blocos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ADC/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obtenham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500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adicionais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antes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interrupção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amostragem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Nesse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primeiras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500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representam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dados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antes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evento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mesmo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tempo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as 500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últimas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representam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dados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evento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ciclo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concluído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armazenadas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devem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processadas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exibição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DSOs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antigos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usavam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sistema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CPU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dados fora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vez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–,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processar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dados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rearmazenar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dados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amostrados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exibição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processo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consumia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muito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tempo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às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vezes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resultava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taxas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lentas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atualização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principalmente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processar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registros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profundos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Muitos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dos DSOs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novos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atualmente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DSPs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personalizados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dedicados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processar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filtrar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digitalmente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dados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distribuir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forma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eficiente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dados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exibição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melhorando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assim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rendimento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taxas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atualização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Especificações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desempenho</a:t>
            </a:r>
            <a:r>
              <a:rPr lang="en-US" sz="1100" b="1" dirty="0" smtClean="0">
                <a:solidFill>
                  <a:srgbClr val="000000"/>
                </a:solidFill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</a:rPr>
              <a:t>osciloscópio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possui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muitas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especificações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diferentes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porém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importante</a:t>
            </a:r>
            <a:r>
              <a:rPr lang="en-US" sz="1100" dirty="0" smtClean="0">
                <a:solidFill>
                  <a:srgbClr val="000000"/>
                </a:solidFill>
              </a:rPr>
              <a:t> é a </a:t>
            </a:r>
            <a:r>
              <a:rPr lang="en-US" sz="1100" dirty="0" err="1" smtClean="0">
                <a:solidFill>
                  <a:srgbClr val="000000"/>
                </a:solidFill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</a:rPr>
              <a:t>. A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captar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</a:rPr>
              <a:t>precisão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baseia</a:t>
            </a:r>
            <a:r>
              <a:rPr lang="en-US" sz="1100" dirty="0" smtClean="0">
                <a:solidFill>
                  <a:srgbClr val="000000"/>
                </a:solidFill>
              </a:rPr>
              <a:t>-se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especificação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Porém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fazer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precisas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mesma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Todos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exibem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resposta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passa-baixa</a:t>
            </a:r>
            <a:r>
              <a:rPr lang="en-US" sz="1100" dirty="0" smtClean="0">
                <a:solidFill>
                  <a:srgbClr val="000000"/>
                </a:solidFill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</a:rPr>
              <a:t>tipicamente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chamada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resposta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gaussiana</a:t>
            </a:r>
            <a:r>
              <a:rPr lang="en-US" sz="1100" dirty="0" smtClean="0">
                <a:solidFill>
                  <a:srgbClr val="000000"/>
                </a:solidFill>
              </a:rPr>
              <a:t>. Uma </a:t>
            </a:r>
            <a:r>
              <a:rPr lang="en-US" sz="1100" dirty="0" err="1" smtClean="0">
                <a:solidFill>
                  <a:srgbClr val="000000"/>
                </a:solidFill>
              </a:rPr>
              <a:t>resposta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gaussiana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aproxima</a:t>
            </a:r>
            <a:r>
              <a:rPr lang="en-US" sz="1100" dirty="0" smtClean="0">
                <a:solidFill>
                  <a:srgbClr val="000000"/>
                </a:solidFill>
              </a:rPr>
              <a:t>-se </a:t>
            </a:r>
            <a:r>
              <a:rPr lang="en-US" sz="1100" dirty="0" err="1" smtClean="0">
                <a:solidFill>
                  <a:srgbClr val="000000"/>
                </a:solidFill>
              </a:rPr>
              <a:t>intimamente</a:t>
            </a:r>
            <a:r>
              <a:rPr lang="en-US" sz="1100" dirty="0" smtClean="0">
                <a:solidFill>
                  <a:srgbClr val="000000"/>
                </a:solidFill>
              </a:rPr>
              <a:t> de um </a:t>
            </a:r>
            <a:r>
              <a:rPr lang="en-US" sz="1100" dirty="0" err="1" smtClean="0">
                <a:solidFill>
                  <a:srgbClr val="000000"/>
                </a:solidFill>
              </a:rPr>
              <a:t>filtro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passa-baixa</a:t>
            </a:r>
            <a:r>
              <a:rPr lang="en-US" sz="1100" dirty="0" smtClean="0">
                <a:solidFill>
                  <a:srgbClr val="000000"/>
                </a:solidFill>
              </a:rPr>
              <a:t> unipolar. </a:t>
            </a:r>
            <a:r>
              <a:rPr lang="en-US" sz="1100" dirty="0" err="1" smtClean="0">
                <a:solidFill>
                  <a:srgbClr val="000000"/>
                </a:solidFill>
              </a:rPr>
              <a:t>Talvez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tenha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apresentado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respostas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similares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algumas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suas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aulas</a:t>
            </a:r>
            <a:r>
              <a:rPr lang="en-US" sz="1100" dirty="0" smtClean="0">
                <a:solidFill>
                  <a:srgbClr val="000000"/>
                </a:solidFill>
              </a:rPr>
              <a:t> de EE e as </a:t>
            </a:r>
            <a:r>
              <a:rPr lang="en-US" sz="1100" dirty="0" err="1" smtClean="0">
                <a:solidFill>
                  <a:srgbClr val="000000"/>
                </a:solidFill>
              </a:rPr>
              <a:t>conheça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diagramas</a:t>
            </a:r>
            <a:r>
              <a:rPr lang="en-US" sz="1100" dirty="0" smtClean="0">
                <a:solidFill>
                  <a:srgbClr val="000000"/>
                </a:solidFill>
              </a:rPr>
              <a:t> de Bode.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À </a:t>
            </a:r>
            <a:r>
              <a:rPr lang="en-US" sz="1100" dirty="0" err="1" smtClean="0">
                <a:solidFill>
                  <a:srgbClr val="000000"/>
                </a:solidFill>
              </a:rPr>
              <a:t>medida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de um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</a:rPr>
              <a:t>aumenta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começa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atenuar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e </a:t>
            </a:r>
            <a:r>
              <a:rPr lang="en-US" sz="1100" dirty="0" err="1" smtClean="0">
                <a:solidFill>
                  <a:srgbClr val="000000"/>
                </a:solidFill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começa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fazer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imprecisas</a:t>
            </a:r>
            <a:r>
              <a:rPr lang="en-US" sz="1100" dirty="0" smtClean="0">
                <a:solidFill>
                  <a:srgbClr val="000000"/>
                </a:solidFill>
              </a:rPr>
              <a:t>. A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qual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senoidal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atenuado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por</a:t>
            </a:r>
            <a:r>
              <a:rPr lang="en-US" sz="1100" dirty="0" smtClean="0">
                <a:solidFill>
                  <a:srgbClr val="000000"/>
                </a:solidFill>
              </a:rPr>
              <a:t> 3 dB é a </a:t>
            </a:r>
            <a:r>
              <a:rPr lang="en-US" sz="1100" dirty="0" err="1" smtClean="0">
                <a:solidFill>
                  <a:srgbClr val="000000"/>
                </a:solidFill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Mas 3 dB de </a:t>
            </a:r>
            <a:r>
              <a:rPr lang="en-US" sz="1100" dirty="0" err="1" smtClean="0">
                <a:solidFill>
                  <a:srgbClr val="000000"/>
                </a:solidFill>
              </a:rPr>
              <a:t>atenuação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equivalente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aproximadamente</a:t>
            </a:r>
            <a:r>
              <a:rPr lang="en-US" sz="1100" dirty="0" smtClean="0">
                <a:solidFill>
                  <a:srgbClr val="000000"/>
                </a:solidFill>
              </a:rPr>
              <a:t> 30% de </a:t>
            </a:r>
            <a:r>
              <a:rPr lang="en-US" sz="1100" dirty="0" err="1" smtClean="0">
                <a:solidFill>
                  <a:srgbClr val="000000"/>
                </a:solidFill>
              </a:rPr>
              <a:t>atenuação</a:t>
            </a:r>
            <a:r>
              <a:rPr lang="en-US" sz="1100" dirty="0" smtClean="0">
                <a:solidFill>
                  <a:srgbClr val="000000"/>
                </a:solidFill>
              </a:rPr>
              <a:t> com base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fórmula</a:t>
            </a:r>
            <a:r>
              <a:rPr lang="en-US" sz="1100" dirty="0" smtClean="0">
                <a:solidFill>
                  <a:srgbClr val="000000"/>
                </a:solidFill>
              </a:rPr>
              <a:t> de 20 log (Vo/Vi).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Selecionar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correta</a:t>
            </a:r>
            <a:endParaRPr lang="en-US" sz="1100" b="1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Como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senoidais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atenuadas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aproximadamente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30% (-3 dB)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nunca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deve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específica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testar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mesma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medição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analógica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/RF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senoidais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),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recomendável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seja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três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vezes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senoidal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deseja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1/3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costumam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minimamente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atenuados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digitais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realidade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comuns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hoje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deve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mínimo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cinco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vezes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taxa de clock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sistema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lembra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algumas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aulas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EE,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todos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incluindo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clock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digitais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compostos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senoidais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múltiplas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 Se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for,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mínimo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cinco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vezes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a taxa de clock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então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quinta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harmônica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mínima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Este slide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mostra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dois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diferentes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captam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mesmo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clock digital de 100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MHz.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esquerda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mostra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clock digital de 100 MHz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parece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captado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100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MHz.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harmônicas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maiores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foram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atenuadas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grau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tudo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praticamente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permanecer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componente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fundamental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clock (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senoidal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100 MHz). 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direita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mostra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mesmo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clock de 100 MHz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parece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captado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500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MHz.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500 MHz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capaz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somente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componente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fundamental de 100 MHz, mas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também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terceira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quinta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harmônica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razoável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precisão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Observe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fator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5X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digitais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verdade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apenas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recomendação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prática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Na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verdade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há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método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preciso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determinar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apropriada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base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conteúdo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real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bordas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velocidade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independentemente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taxa de clock.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estiver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interessado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aprender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sobre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método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preciso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consulte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nota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aplicação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no final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apresentação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intitulada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Avaliar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larguras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suas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".  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Pauta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Começaremos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apresentação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definindo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é um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conversaremos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respeito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seguinte</a:t>
            </a:r>
            <a:r>
              <a:rPr lang="en-US" sz="1100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Noções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básicas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teste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Realizar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Configurar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das </a:t>
            </a:r>
            <a:r>
              <a:rPr lang="en-US" sz="1100" dirty="0" err="1" smtClean="0">
                <a:solidFill>
                  <a:srgbClr val="000000"/>
                </a:solidFill>
              </a:rPr>
              <a:t>formas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Compreender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Teoria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operação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especificações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Modelagem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dinâmica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carregamento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Como </a:t>
            </a:r>
            <a:r>
              <a:rPr lang="en-US" sz="1100" dirty="0" err="1" smtClean="0">
                <a:solidFill>
                  <a:srgbClr val="000000"/>
                </a:solidFill>
              </a:rPr>
              <a:t>usar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guia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Recursos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técnicos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adicionais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Outras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especificações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importantes</a:t>
            </a:r>
            <a:r>
              <a:rPr lang="en-US" sz="1100" b="1" dirty="0" smtClean="0">
                <a:solidFill>
                  <a:srgbClr val="000000"/>
                </a:solidFill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</a:rPr>
              <a:t>osciloscópio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Embora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seja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especificação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importante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há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outras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especificações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considerar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caso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tenha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escolher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comprar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Elas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são</a:t>
            </a:r>
            <a:r>
              <a:rPr lang="en-US" sz="1100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Taxa de </a:t>
            </a:r>
            <a:r>
              <a:rPr lang="en-US" sz="1100" dirty="0" err="1" smtClean="0">
                <a:solidFill>
                  <a:srgbClr val="000000"/>
                </a:solidFill>
              </a:rPr>
              <a:t>amostra</a:t>
            </a:r>
            <a:r>
              <a:rPr lang="en-US" sz="1100" dirty="0" smtClean="0">
                <a:solidFill>
                  <a:srgbClr val="000000"/>
                </a:solidFill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, no </a:t>
            </a:r>
            <a:r>
              <a:rPr lang="en-US" sz="1100" dirty="0" err="1" smtClean="0">
                <a:solidFill>
                  <a:srgbClr val="000000"/>
                </a:solidFill>
              </a:rPr>
              <a:t>mínimo</a:t>
            </a:r>
            <a:r>
              <a:rPr lang="en-US" sz="1100" dirty="0" smtClean="0">
                <a:solidFill>
                  <a:srgbClr val="000000"/>
                </a:solidFill>
              </a:rPr>
              <a:t>, 4X a </a:t>
            </a:r>
            <a:r>
              <a:rPr lang="en-US" sz="1100" dirty="0" err="1" smtClean="0">
                <a:solidFill>
                  <a:srgbClr val="000000"/>
                </a:solidFill>
              </a:rPr>
              <a:t>largura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banda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Profundidade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memória</a:t>
            </a:r>
            <a:r>
              <a:rPr lang="en-US" sz="1100" dirty="0" smtClean="0">
                <a:solidFill>
                  <a:srgbClr val="000000"/>
                </a:solidFill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</a:rPr>
              <a:t>determina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extensão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captada</a:t>
            </a:r>
            <a:endParaRPr lang="en-US" sz="1100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Número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canais</a:t>
            </a:r>
            <a:r>
              <a:rPr lang="en-US" sz="1100" dirty="0" smtClean="0">
                <a:solidFill>
                  <a:srgbClr val="000000"/>
                </a:solidFill>
              </a:rPr>
              <a:t> – A </a:t>
            </a:r>
            <a:r>
              <a:rPr lang="en-US" sz="1100" dirty="0" err="1" smtClean="0">
                <a:solidFill>
                  <a:srgbClr val="000000"/>
                </a:solidFill>
              </a:rPr>
              <a:t>maioria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modelos</a:t>
            </a:r>
            <a:r>
              <a:rPr lang="en-US" sz="1100" dirty="0" smtClean="0">
                <a:solidFill>
                  <a:srgbClr val="000000"/>
                </a:solidFill>
              </a:rPr>
              <a:t> de 2 e 4 </a:t>
            </a:r>
            <a:r>
              <a:rPr lang="en-US" sz="1100" dirty="0" err="1" smtClean="0">
                <a:solidFill>
                  <a:srgbClr val="000000"/>
                </a:solidFill>
              </a:rPr>
              <a:t>canais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Porém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modelos</a:t>
            </a:r>
            <a:r>
              <a:rPr lang="en-US" sz="1100" dirty="0" smtClean="0">
                <a:solidFill>
                  <a:srgbClr val="000000"/>
                </a:solidFill>
              </a:rPr>
              <a:t> MSO </a:t>
            </a:r>
            <a:r>
              <a:rPr lang="en-US" sz="1100" dirty="0" err="1" smtClean="0">
                <a:solidFill>
                  <a:srgbClr val="000000"/>
                </a:solidFill>
              </a:rPr>
              <a:t>adicionam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canais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temporização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lógica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monitorar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testar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conjuntos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complexos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digitais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Taxa de </a:t>
            </a:r>
            <a:r>
              <a:rPr lang="en-US" sz="1100" dirty="0" err="1" smtClean="0">
                <a:solidFill>
                  <a:srgbClr val="000000"/>
                </a:solidFill>
              </a:rPr>
              <a:t>atualização</a:t>
            </a:r>
            <a:r>
              <a:rPr lang="en-US" sz="1100" dirty="0" smtClean="0">
                <a:solidFill>
                  <a:srgbClr val="000000"/>
                </a:solidFill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</a:rPr>
              <a:t>Taxas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atualização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rápidas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significam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tirar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fotografias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rapidamente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melhorar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probabilidade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captar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eventos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pouco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frequentes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falhas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Qualidade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exibição</a:t>
            </a:r>
            <a:r>
              <a:rPr lang="en-US" sz="1100" dirty="0" smtClean="0">
                <a:solidFill>
                  <a:srgbClr val="000000"/>
                </a:solidFill>
              </a:rPr>
              <a:t> – </a:t>
            </a:r>
            <a:r>
              <a:rPr lang="en-US" sz="1100" dirty="0" err="1" smtClean="0">
                <a:solidFill>
                  <a:srgbClr val="000000"/>
                </a:solidFill>
              </a:rPr>
              <a:t>consiste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tamanho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tela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resolução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número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níveis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gradação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intensidade</a:t>
            </a:r>
            <a:r>
              <a:rPr lang="en-US" sz="1100" dirty="0" smtClean="0">
                <a:solidFill>
                  <a:srgbClr val="000000"/>
                </a:solidFill>
              </a:rPr>
              <a:t>. A </a:t>
            </a:r>
            <a:r>
              <a:rPr lang="en-US" sz="1100" dirty="0" err="1" smtClean="0">
                <a:solidFill>
                  <a:srgbClr val="000000"/>
                </a:solidFill>
              </a:rPr>
              <a:t>gradação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intensidade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característica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importante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qualidade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exibição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a </a:t>
            </a:r>
            <a:r>
              <a:rPr lang="en-US" sz="1100" dirty="0" err="1" smtClean="0">
                <a:solidFill>
                  <a:srgbClr val="000000"/>
                </a:solidFill>
              </a:rPr>
              <a:t>fim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exibir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fazer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julgamentos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intuitivos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sobre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ruídos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instabilidades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aleatórias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Modos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disparo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avançados</a:t>
            </a:r>
            <a:r>
              <a:rPr lang="en-US" sz="1100" dirty="0" smtClean="0">
                <a:solidFill>
                  <a:srgbClr val="000000"/>
                </a:solidFill>
              </a:rPr>
              <a:t> - </a:t>
            </a:r>
            <a:r>
              <a:rPr lang="en-US" sz="1100" dirty="0" err="1" smtClean="0">
                <a:solidFill>
                  <a:srgbClr val="000000"/>
                </a:solidFill>
              </a:rPr>
              <a:t>permite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sincronize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complexos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barramento</a:t>
            </a:r>
            <a:r>
              <a:rPr lang="en-US" sz="1100" dirty="0" smtClean="0">
                <a:solidFill>
                  <a:srgbClr val="000000"/>
                </a:solidFill>
              </a:rPr>
              <a:t> serial.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smtClean="0">
                <a:solidFill>
                  <a:srgbClr val="000000"/>
                </a:solidFill>
              </a:rPr>
              <a:t>Testes </a:t>
            </a:r>
            <a:r>
              <a:rPr lang="en-US" sz="1100" b="1" dirty="0" err="1" smtClean="0">
                <a:solidFill>
                  <a:srgbClr val="000000"/>
                </a:solidFill>
              </a:rPr>
              <a:t>revisitados</a:t>
            </a:r>
            <a:r>
              <a:rPr lang="en-US" sz="1100" b="1" dirty="0" smtClean="0">
                <a:solidFill>
                  <a:srgbClr val="000000"/>
                </a:solidFill>
              </a:rPr>
              <a:t> – </a:t>
            </a:r>
            <a:r>
              <a:rPr lang="en-US" sz="1100" b="1" dirty="0" err="1" smtClean="0">
                <a:solidFill>
                  <a:srgbClr val="000000"/>
                </a:solidFill>
              </a:rPr>
              <a:t>Modelo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teste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dinâmico</a:t>
            </a:r>
            <a:r>
              <a:rPr lang="en-US" sz="1100" b="1" dirty="0" smtClean="0">
                <a:solidFill>
                  <a:srgbClr val="000000"/>
                </a:solidFill>
              </a:rPr>
              <a:t>/CA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Anteriormente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discutimos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estático</a:t>
            </a:r>
            <a:r>
              <a:rPr lang="en-US" sz="1100" dirty="0" smtClean="0">
                <a:solidFill>
                  <a:srgbClr val="000000"/>
                </a:solidFill>
              </a:rPr>
              <a:t>/CC de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passiva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padrão</a:t>
            </a:r>
            <a:r>
              <a:rPr lang="en-US" sz="1100" dirty="0" smtClean="0">
                <a:solidFill>
                  <a:srgbClr val="000000"/>
                </a:solidFill>
              </a:rPr>
              <a:t> 10:1. No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estático</a:t>
            </a:r>
            <a:r>
              <a:rPr lang="en-US" sz="1100" dirty="0" smtClean="0">
                <a:solidFill>
                  <a:srgbClr val="000000"/>
                </a:solidFill>
              </a:rPr>
              <a:t>/CC, </a:t>
            </a:r>
            <a:r>
              <a:rPr lang="en-US" sz="1100" dirty="0" err="1" smtClean="0">
                <a:solidFill>
                  <a:srgbClr val="000000"/>
                </a:solidFill>
              </a:rPr>
              <a:t>nós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simplificamos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significativamente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eliminando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elementos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componentes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capacitivos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Isso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deixou</a:t>
            </a:r>
            <a:r>
              <a:rPr lang="en-US" sz="1100" dirty="0" smtClean="0">
                <a:solidFill>
                  <a:srgbClr val="000000"/>
                </a:solidFill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simples </a:t>
            </a:r>
            <a:r>
              <a:rPr lang="en-US" sz="1100" dirty="0" err="1" smtClean="0">
                <a:solidFill>
                  <a:srgbClr val="000000"/>
                </a:solidFill>
              </a:rPr>
              <a:t>rede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divisora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com 2 </a:t>
            </a:r>
            <a:r>
              <a:rPr lang="en-US" sz="1100" dirty="0" err="1" smtClean="0">
                <a:solidFill>
                  <a:srgbClr val="000000"/>
                </a:solidFill>
              </a:rPr>
              <a:t>resistores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Vamos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tratar</a:t>
            </a:r>
            <a:r>
              <a:rPr lang="en-US" sz="1100" dirty="0" smtClean="0">
                <a:solidFill>
                  <a:srgbClr val="000000"/>
                </a:solidFill>
              </a:rPr>
              <a:t> agora do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dinâmico</a:t>
            </a:r>
            <a:r>
              <a:rPr lang="en-US" sz="1100" dirty="0" smtClean="0">
                <a:solidFill>
                  <a:srgbClr val="000000"/>
                </a:solidFill>
              </a:rPr>
              <a:t>/CA da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levar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efeitos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elementos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capacitivos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cabo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é a </a:t>
            </a:r>
            <a:r>
              <a:rPr lang="en-US" sz="1100" dirty="0" err="1" smtClean="0">
                <a:solidFill>
                  <a:srgbClr val="000000"/>
                </a:solidFill>
              </a:rPr>
              <a:t>capacitância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cabo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, e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é a </a:t>
            </a:r>
            <a:r>
              <a:rPr lang="en-US" sz="1100" dirty="0" err="1" smtClean="0">
                <a:solidFill>
                  <a:srgbClr val="000000"/>
                </a:solidFill>
              </a:rPr>
              <a:t>capacitância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entrada do BNC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capacitâncias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inerentes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parasitas</a:t>
            </a:r>
            <a:r>
              <a:rPr lang="en-US" sz="1100" dirty="0" smtClean="0">
                <a:solidFill>
                  <a:srgbClr val="000000"/>
                </a:solidFill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</a:rPr>
              <a:t>nesse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Isso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significa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elementos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foram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projetados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intencionalmente</a:t>
            </a:r>
            <a:r>
              <a:rPr lang="en-US" sz="1100" dirty="0" smtClean="0">
                <a:solidFill>
                  <a:srgbClr val="000000"/>
                </a:solidFill>
              </a:rPr>
              <a:t> – mas </a:t>
            </a:r>
            <a:r>
              <a:rPr lang="en-US" sz="1100" dirty="0" err="1" smtClean="0">
                <a:solidFill>
                  <a:srgbClr val="000000"/>
                </a:solidFill>
              </a:rPr>
              <a:t>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apenas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fato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infeliz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vida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comp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significam</a:t>
            </a:r>
            <a:r>
              <a:rPr lang="en-US" sz="1100" dirty="0" smtClean="0">
                <a:solidFill>
                  <a:srgbClr val="000000"/>
                </a:solidFill>
              </a:rPr>
              <a:t> o capacitor de </a:t>
            </a:r>
            <a:r>
              <a:rPr lang="en-US" sz="1100" dirty="0" err="1" smtClean="0">
                <a:solidFill>
                  <a:srgbClr val="000000"/>
                </a:solidFill>
              </a:rPr>
              <a:t>compensação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variável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foram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projetados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intencionalmente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compensar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elementos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capacitivos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naturais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inerentes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comp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ajustado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adequadamente</a:t>
            </a:r>
            <a:r>
              <a:rPr lang="en-US" sz="1100" dirty="0" smtClean="0">
                <a:solidFill>
                  <a:srgbClr val="000000"/>
                </a:solidFill>
              </a:rPr>
              <a:t>, a </a:t>
            </a:r>
            <a:r>
              <a:rPr lang="en-US" sz="1100" dirty="0" err="1" smtClean="0">
                <a:solidFill>
                  <a:srgbClr val="000000"/>
                </a:solidFill>
              </a:rPr>
              <a:t>reatância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capacitiva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relação</a:t>
            </a:r>
            <a:r>
              <a:rPr lang="en-US" sz="1100" dirty="0" smtClean="0">
                <a:solidFill>
                  <a:srgbClr val="000000"/>
                </a:solidFill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</a:rPr>
              <a:t>combinação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paralela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comp</a:t>
            </a:r>
            <a:r>
              <a:rPr lang="en-US" sz="1100" dirty="0" smtClean="0">
                <a:solidFill>
                  <a:srgbClr val="000000"/>
                </a:solidFill>
              </a:rPr>
              <a:t> +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cabo</a:t>
            </a:r>
            <a:r>
              <a:rPr lang="en-US" sz="1100" dirty="0" smtClean="0">
                <a:solidFill>
                  <a:srgbClr val="000000"/>
                </a:solidFill>
              </a:rPr>
              <a:t> +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mesma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proporção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atenuação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atenuação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decorrente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componentes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resistivos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outras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palavras</a:t>
            </a:r>
            <a:r>
              <a:rPr lang="en-US" sz="1100" dirty="0" smtClean="0">
                <a:solidFill>
                  <a:srgbClr val="000000"/>
                </a:solidFill>
              </a:rPr>
              <a:t>, X</a:t>
            </a:r>
            <a:r>
              <a:rPr lang="en-US" sz="1100" baseline="-25000" dirty="0" smtClean="0">
                <a:solidFill>
                  <a:srgbClr val="000000"/>
                </a:solidFill>
              </a:rPr>
              <a:t>C-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9X </a:t>
            </a:r>
            <a:r>
              <a:rPr lang="en-US" sz="1100" dirty="0" err="1" smtClean="0">
                <a:solidFill>
                  <a:srgbClr val="000000"/>
                </a:solidFill>
              </a:rPr>
              <a:t>aquele</a:t>
            </a:r>
            <a:r>
              <a:rPr lang="en-US" sz="1100" dirty="0" smtClean="0">
                <a:solidFill>
                  <a:srgbClr val="000000"/>
                </a:solidFill>
              </a:rPr>
              <a:t> do X</a:t>
            </a:r>
            <a:r>
              <a:rPr lang="en-US" sz="1100" baseline="-25000" dirty="0" smtClean="0">
                <a:solidFill>
                  <a:srgbClr val="000000"/>
                </a:solidFill>
              </a:rPr>
              <a:t>C-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paralelo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Isso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estabelecerá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mesma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redução</a:t>
            </a:r>
            <a:r>
              <a:rPr lang="en-US" sz="1100" dirty="0" smtClean="0">
                <a:solidFill>
                  <a:srgbClr val="000000"/>
                </a:solidFill>
              </a:rPr>
              <a:t> 10:1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amplitude de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recebida</a:t>
            </a:r>
            <a:r>
              <a:rPr lang="en-US" sz="1100" dirty="0" smtClean="0">
                <a:solidFill>
                  <a:srgbClr val="000000"/>
                </a:solidFill>
              </a:rPr>
              <a:t> no BNC de entrada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sob </a:t>
            </a:r>
            <a:r>
              <a:rPr lang="en-US" sz="1100" dirty="0" err="1" smtClean="0">
                <a:solidFill>
                  <a:srgbClr val="000000"/>
                </a:solidFill>
              </a:rPr>
              <a:t>condições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dinâmicas</a:t>
            </a:r>
            <a:r>
              <a:rPr lang="en-US" sz="1100" dirty="0" smtClean="0">
                <a:solidFill>
                  <a:srgbClr val="000000"/>
                </a:solidFill>
              </a:rPr>
              <a:t>/CA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rede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resistiva</a:t>
            </a:r>
            <a:r>
              <a:rPr lang="en-US" sz="1100" dirty="0" smtClean="0">
                <a:solidFill>
                  <a:srgbClr val="000000"/>
                </a:solidFill>
              </a:rPr>
              <a:t> sob </a:t>
            </a:r>
            <a:r>
              <a:rPr lang="en-US" sz="1100" dirty="0" err="1" smtClean="0">
                <a:solidFill>
                  <a:srgbClr val="000000"/>
                </a:solidFill>
              </a:rPr>
              <a:t>condições</a:t>
            </a:r>
            <a:r>
              <a:rPr lang="en-US" sz="1100" dirty="0" smtClean="0">
                <a:solidFill>
                  <a:srgbClr val="000000"/>
                </a:solidFill>
              </a:rPr>
              <a:t> CC.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Note </a:t>
            </a:r>
            <a:r>
              <a:rPr lang="en-US" sz="1100" dirty="0" err="1" smtClean="0">
                <a:solidFill>
                  <a:srgbClr val="000000"/>
                </a:solidFill>
              </a:rPr>
              <a:t>também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X</a:t>
            </a:r>
            <a:r>
              <a:rPr lang="en-US" sz="1100" baseline="-25000" dirty="0" smtClean="0">
                <a:solidFill>
                  <a:srgbClr val="000000"/>
                </a:solidFill>
              </a:rPr>
              <a:t>C-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exatamente</a:t>
            </a:r>
            <a:r>
              <a:rPr lang="en-US" sz="1100" dirty="0" smtClean="0">
                <a:solidFill>
                  <a:srgbClr val="000000"/>
                </a:solidFill>
              </a:rPr>
              <a:t> 9X </a:t>
            </a:r>
            <a:r>
              <a:rPr lang="en-US" sz="1100" dirty="0" err="1" smtClean="0">
                <a:solidFill>
                  <a:srgbClr val="000000"/>
                </a:solidFill>
              </a:rPr>
              <a:t>aquele</a:t>
            </a:r>
            <a:r>
              <a:rPr lang="en-US" sz="1100" dirty="0" smtClean="0">
                <a:solidFill>
                  <a:srgbClr val="000000"/>
                </a:solidFill>
              </a:rPr>
              <a:t> de X</a:t>
            </a:r>
            <a:r>
              <a:rPr lang="en-US" sz="1100" baseline="-25000" dirty="0" smtClean="0">
                <a:solidFill>
                  <a:srgbClr val="000000"/>
                </a:solidFill>
              </a:rPr>
              <a:t>C-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paralelo</a:t>
            </a:r>
            <a:r>
              <a:rPr lang="en-US" sz="1100" dirty="0" smtClean="0">
                <a:solidFill>
                  <a:srgbClr val="000000"/>
                </a:solidFill>
              </a:rPr>
              <a:t>, a </a:t>
            </a:r>
            <a:r>
              <a:rPr lang="en-US" sz="1100" dirty="0" err="1" smtClean="0">
                <a:solidFill>
                  <a:srgbClr val="000000"/>
                </a:solidFill>
              </a:rPr>
              <a:t>constante</a:t>
            </a:r>
            <a:r>
              <a:rPr lang="en-US" sz="1100" dirty="0" smtClean="0">
                <a:solidFill>
                  <a:srgbClr val="000000"/>
                </a:solidFill>
              </a:rPr>
              <a:t> de tempo RC de </a:t>
            </a:r>
            <a:r>
              <a:rPr lang="en-US" sz="1100" dirty="0" err="1" smtClean="0">
                <a:solidFill>
                  <a:srgbClr val="000000"/>
                </a:solidFill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igual</a:t>
            </a:r>
            <a:r>
              <a:rPr lang="en-US" sz="1100" dirty="0" smtClean="0">
                <a:solidFill>
                  <a:srgbClr val="000000"/>
                </a:solidFill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</a:rPr>
              <a:t>constante</a:t>
            </a:r>
            <a:r>
              <a:rPr lang="en-US" sz="1100" dirty="0" smtClean="0">
                <a:solidFill>
                  <a:srgbClr val="000000"/>
                </a:solidFill>
              </a:rPr>
              <a:t> de tempo RC de </a:t>
            </a:r>
            <a:r>
              <a:rPr lang="en-US" sz="1100" dirty="0" err="1" smtClean="0">
                <a:solidFill>
                  <a:srgbClr val="000000"/>
                </a:solidFill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paralelo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Compensar</a:t>
            </a:r>
            <a:r>
              <a:rPr lang="en-US" sz="1100" b="1" dirty="0" smtClean="0">
                <a:solidFill>
                  <a:srgbClr val="000000"/>
                </a:solidFill>
              </a:rPr>
              <a:t> as </a:t>
            </a:r>
            <a:r>
              <a:rPr lang="en-US" sz="1100" b="1" dirty="0" err="1" smtClean="0">
                <a:solidFill>
                  <a:srgbClr val="000000"/>
                </a:solidFill>
              </a:rPr>
              <a:t>pontas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prova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Para </a:t>
            </a:r>
            <a:r>
              <a:rPr lang="en-US" sz="1100" dirty="0" err="1" smtClean="0">
                <a:solidFill>
                  <a:srgbClr val="000000"/>
                </a:solidFill>
              </a:rPr>
              <a:t>compensar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suas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primeiramente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conecte</a:t>
            </a:r>
            <a:r>
              <a:rPr lang="en-US" sz="1100" dirty="0" smtClean="0">
                <a:solidFill>
                  <a:srgbClr val="000000"/>
                </a:solidFill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terminal "Comp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" no </a:t>
            </a:r>
            <a:r>
              <a:rPr lang="en-US" sz="1100" dirty="0" err="1" smtClean="0">
                <a:solidFill>
                  <a:srgbClr val="000000"/>
                </a:solidFill>
              </a:rPr>
              <a:t>painel</a:t>
            </a:r>
            <a:r>
              <a:rPr lang="en-US" sz="1100" dirty="0" smtClean="0">
                <a:solidFill>
                  <a:srgbClr val="000000"/>
                </a:solidFill>
              </a:rPr>
              <a:t> frontal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Esse</a:t>
            </a:r>
            <a:r>
              <a:rPr lang="en-US" sz="1100" dirty="0" smtClean="0">
                <a:solidFill>
                  <a:srgbClr val="000000"/>
                </a:solidFill>
              </a:rPr>
              <a:t> é o </a:t>
            </a:r>
            <a:r>
              <a:rPr lang="en-US" sz="1100" dirty="0" err="1" smtClean="0">
                <a:solidFill>
                  <a:srgbClr val="000000"/>
                </a:solidFill>
              </a:rPr>
              <a:t>mesmo</a:t>
            </a:r>
            <a:r>
              <a:rPr lang="en-US" sz="1100" dirty="0" smtClean="0">
                <a:solidFill>
                  <a:srgbClr val="000000"/>
                </a:solidFill>
              </a:rPr>
              <a:t> terminal, </a:t>
            </a:r>
            <a:r>
              <a:rPr lang="en-US" sz="1100" dirty="0" err="1" smtClean="0">
                <a:solidFill>
                  <a:srgbClr val="000000"/>
                </a:solidFill>
              </a:rPr>
              <a:t>também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identificado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"Demo2".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treinamento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ativados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sempre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haverá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quadrada</a:t>
            </a:r>
            <a:r>
              <a:rPr lang="en-US" sz="1100" dirty="0" smtClean="0">
                <a:solidFill>
                  <a:srgbClr val="000000"/>
                </a:solidFill>
              </a:rPr>
              <a:t> de 1 kHz </a:t>
            </a:r>
            <a:r>
              <a:rPr lang="en-US" sz="1100" dirty="0" err="1" smtClean="0">
                <a:solidFill>
                  <a:srgbClr val="000000"/>
                </a:solidFill>
              </a:rPr>
              <a:t>presente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nesse</a:t>
            </a:r>
            <a:r>
              <a:rPr lang="en-US" sz="1100" dirty="0" smtClean="0">
                <a:solidFill>
                  <a:srgbClr val="000000"/>
                </a:solidFill>
              </a:rPr>
              <a:t> terminal para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compensação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seguida</a:t>
            </a:r>
            <a:r>
              <a:rPr lang="en-US" sz="1100" dirty="0" smtClean="0">
                <a:solidFill>
                  <a:srgbClr val="000000"/>
                </a:solidFill>
              </a:rPr>
              <a:t>, configure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exiba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alguns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ciclos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no visor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Se </a:t>
            </a:r>
            <a:r>
              <a:rPr lang="en-US" sz="1100" dirty="0" err="1" smtClean="0">
                <a:solidFill>
                  <a:srgbClr val="000000"/>
                </a:solidFill>
              </a:rPr>
              <a:t>suas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estiverem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compensadas</a:t>
            </a:r>
            <a:r>
              <a:rPr lang="en-US" sz="1100" dirty="0" smtClean="0">
                <a:solidFill>
                  <a:srgbClr val="000000"/>
                </a:solidFill>
              </a:rPr>
              <a:t> de forma </a:t>
            </a:r>
            <a:r>
              <a:rPr lang="en-US" sz="1100" dirty="0" err="1" smtClean="0">
                <a:solidFill>
                  <a:srgbClr val="000000"/>
                </a:solidFill>
              </a:rPr>
              <a:t>adequada</a:t>
            </a:r>
            <a:r>
              <a:rPr lang="en-US" sz="1100" dirty="0" smtClean="0">
                <a:solidFill>
                  <a:srgbClr val="000000"/>
                </a:solidFill>
              </a:rPr>
              <a:t>, observe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quadrada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perfeita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canal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conforme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mostrado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figura</a:t>
            </a:r>
            <a:r>
              <a:rPr lang="en-US" sz="1100" dirty="0" smtClean="0">
                <a:solidFill>
                  <a:srgbClr val="000000"/>
                </a:solidFill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</a:rPr>
              <a:t>esquerda</a:t>
            </a:r>
            <a:r>
              <a:rPr lang="en-US" sz="1100" dirty="0" smtClean="0">
                <a:solidFill>
                  <a:srgbClr val="000000"/>
                </a:solidFill>
              </a:rPr>
              <a:t>. Se </a:t>
            </a:r>
            <a:r>
              <a:rPr lang="en-US" sz="1100" dirty="0" err="1" smtClean="0">
                <a:solidFill>
                  <a:srgbClr val="000000"/>
                </a:solidFill>
              </a:rPr>
              <a:t>suas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estiverem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compensadas</a:t>
            </a:r>
            <a:r>
              <a:rPr lang="en-US" sz="1100" dirty="0" smtClean="0">
                <a:solidFill>
                  <a:srgbClr val="000000"/>
                </a:solidFill>
              </a:rPr>
              <a:t> de forma </a:t>
            </a:r>
            <a:r>
              <a:rPr lang="en-US" sz="1100" dirty="0" err="1" smtClean="0">
                <a:solidFill>
                  <a:srgbClr val="000000"/>
                </a:solidFill>
              </a:rPr>
              <a:t>adequada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perceberá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distorção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conforme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mostrado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figura</a:t>
            </a:r>
            <a:r>
              <a:rPr lang="en-US" sz="1100" dirty="0" smtClean="0">
                <a:solidFill>
                  <a:srgbClr val="000000"/>
                </a:solidFill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</a:rPr>
              <a:t>direita</a:t>
            </a:r>
            <a:r>
              <a:rPr lang="en-US" sz="1100" dirty="0" smtClean="0">
                <a:solidFill>
                  <a:srgbClr val="000000"/>
                </a:solidFill>
              </a:rPr>
              <a:t>. Para </a:t>
            </a:r>
            <a:r>
              <a:rPr lang="en-US" sz="1100" dirty="0" err="1" smtClean="0">
                <a:solidFill>
                  <a:srgbClr val="000000"/>
                </a:solidFill>
              </a:rPr>
              <a:t>corrigir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distorção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ajuste</a:t>
            </a:r>
            <a:r>
              <a:rPr lang="en-US" sz="1100" dirty="0" smtClean="0">
                <a:solidFill>
                  <a:srgbClr val="000000"/>
                </a:solidFill>
              </a:rPr>
              <a:t> o capacitor de </a:t>
            </a:r>
            <a:r>
              <a:rPr lang="en-US" sz="1100" dirty="0" err="1" smtClean="0">
                <a:solidFill>
                  <a:srgbClr val="000000"/>
                </a:solidFill>
              </a:rPr>
              <a:t>compensação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variável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usando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chave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fenda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pequena</a:t>
            </a:r>
            <a:r>
              <a:rPr lang="en-US" sz="1100" dirty="0" smtClean="0">
                <a:solidFill>
                  <a:srgbClr val="000000"/>
                </a:solidFill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</a:rPr>
              <a:t>lâmina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lisa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até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sejam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observadas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formas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livres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distorção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quadrada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perfeita</a:t>
            </a:r>
            <a:r>
              <a:rPr lang="en-US" sz="1100" dirty="0" smtClean="0">
                <a:solidFill>
                  <a:srgbClr val="000000"/>
                </a:solidFill>
              </a:rPr>
              <a:t>).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estiverem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adequadamente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compensadas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não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necessário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repetir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processo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próxima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vez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</a:rPr>
              <a:t>essas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questão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Contudo</a:t>
            </a:r>
            <a:r>
              <a:rPr lang="en-US" sz="1100" dirty="0" smtClean="0">
                <a:solidFill>
                  <a:srgbClr val="000000"/>
                </a:solidFill>
              </a:rPr>
              <a:t>, é </a:t>
            </a:r>
            <a:r>
              <a:rPr lang="en-US" sz="1100" dirty="0" err="1" smtClean="0">
                <a:solidFill>
                  <a:srgbClr val="000000"/>
                </a:solidFill>
              </a:rPr>
              <a:t>bastante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útil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ocasionalmente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suas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terminal de </a:t>
            </a:r>
            <a:r>
              <a:rPr lang="en-US" sz="1100" dirty="0" err="1" smtClean="0">
                <a:solidFill>
                  <a:srgbClr val="000000"/>
                </a:solidFill>
              </a:rPr>
              <a:t>compensação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para se </a:t>
            </a:r>
            <a:r>
              <a:rPr lang="en-US" sz="1100" dirty="0" err="1" smtClean="0">
                <a:solidFill>
                  <a:srgbClr val="000000"/>
                </a:solidFill>
              </a:rPr>
              <a:t>certificar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ainda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adequadamente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ajustadas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Carregar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pontas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prova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Além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compensar</a:t>
            </a:r>
            <a:r>
              <a:rPr lang="en-US" sz="1100" dirty="0" smtClean="0">
                <a:solidFill>
                  <a:srgbClr val="000000"/>
                </a:solidFill>
              </a:rPr>
              <a:t> de forma </a:t>
            </a:r>
            <a:r>
              <a:rPr lang="en-US" sz="1100" dirty="0" err="1" smtClean="0">
                <a:solidFill>
                  <a:srgbClr val="000000"/>
                </a:solidFill>
              </a:rPr>
              <a:t>adequada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suas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passivas</a:t>
            </a:r>
            <a:r>
              <a:rPr lang="en-US" sz="1100" dirty="0" smtClean="0">
                <a:solidFill>
                  <a:srgbClr val="000000"/>
                </a:solidFill>
              </a:rPr>
              <a:t> 10:1 a </a:t>
            </a:r>
            <a:r>
              <a:rPr lang="en-US" sz="1100" dirty="0" err="1" smtClean="0">
                <a:solidFill>
                  <a:srgbClr val="000000"/>
                </a:solidFill>
              </a:rPr>
              <a:t>fim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obter</a:t>
            </a:r>
            <a:r>
              <a:rPr lang="en-US" sz="1100" dirty="0" smtClean="0">
                <a:solidFill>
                  <a:srgbClr val="000000"/>
                </a:solidFill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precisas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outra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questão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considerada</a:t>
            </a:r>
            <a:r>
              <a:rPr lang="en-US" sz="1100" dirty="0" smtClean="0">
                <a:solidFill>
                  <a:srgbClr val="000000"/>
                </a:solidFill>
              </a:rPr>
              <a:t> é o </a:t>
            </a:r>
            <a:r>
              <a:rPr lang="en-US" sz="1100" dirty="0" err="1" smtClean="0">
                <a:solidFill>
                  <a:srgbClr val="000000"/>
                </a:solidFill>
              </a:rPr>
              <a:t>carregamento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outras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palavras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conectar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e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dispositivo</a:t>
            </a:r>
            <a:r>
              <a:rPr lang="en-US" sz="1100" dirty="0" smtClean="0">
                <a:solidFill>
                  <a:srgbClr val="000000"/>
                </a:solidFill>
              </a:rPr>
              <a:t> sob </a:t>
            </a:r>
            <a:r>
              <a:rPr lang="en-US" sz="1100" dirty="0" err="1" smtClean="0">
                <a:solidFill>
                  <a:srgbClr val="000000"/>
                </a:solidFill>
              </a:rPr>
              <a:t>teste</a:t>
            </a:r>
            <a:r>
              <a:rPr lang="en-US" sz="1100" dirty="0" smtClean="0">
                <a:solidFill>
                  <a:srgbClr val="000000"/>
                </a:solidFill>
              </a:rPr>
              <a:t> (DUT) </a:t>
            </a:r>
            <a:r>
              <a:rPr lang="en-US" sz="1100" dirty="0" err="1" smtClean="0">
                <a:solidFill>
                  <a:srgbClr val="000000"/>
                </a:solidFill>
              </a:rPr>
              <a:t>mudará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comportamento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circuito</a:t>
            </a:r>
            <a:r>
              <a:rPr lang="en-US" sz="1100" dirty="0" smtClean="0">
                <a:solidFill>
                  <a:srgbClr val="000000"/>
                </a:solidFill>
              </a:rPr>
              <a:t>? </a:t>
            </a:r>
            <a:r>
              <a:rPr lang="en-US" sz="1100" dirty="0" err="1" smtClean="0">
                <a:solidFill>
                  <a:srgbClr val="000000"/>
                </a:solidFill>
              </a:rPr>
              <a:t>Quando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qualquer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instrumento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circuito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instrumento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incluindo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</a:rPr>
              <a:t>torna</a:t>
            </a:r>
            <a:r>
              <a:rPr lang="en-US" sz="1100" dirty="0" smtClean="0">
                <a:solidFill>
                  <a:srgbClr val="000000"/>
                </a:solidFill>
              </a:rPr>
              <a:t>-se parte de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DUT e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</a:rPr>
              <a:t>carregar</a:t>
            </a:r>
            <a:r>
              <a:rPr lang="en-US" sz="1100" dirty="0" smtClean="0">
                <a:solidFill>
                  <a:srgbClr val="000000"/>
                </a:solidFill>
              </a:rPr>
              <a:t>"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mudar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comportamento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seus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alguma</a:t>
            </a:r>
            <a:r>
              <a:rPr lang="en-US" sz="1100" dirty="0" smtClean="0">
                <a:solidFill>
                  <a:srgbClr val="000000"/>
                </a:solidFill>
              </a:rPr>
              <a:t> forma. Para </a:t>
            </a:r>
            <a:r>
              <a:rPr lang="en-US" sz="1100" dirty="0" err="1" smtClean="0">
                <a:solidFill>
                  <a:srgbClr val="000000"/>
                </a:solidFill>
              </a:rPr>
              <a:t>determinar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grau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carregamento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nosso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simplificado</a:t>
            </a:r>
            <a:r>
              <a:rPr lang="en-US" sz="1100" dirty="0" smtClean="0">
                <a:solidFill>
                  <a:srgbClr val="000000"/>
                </a:solidFill>
              </a:rPr>
              <a:t> a um </a:t>
            </a:r>
            <a:r>
              <a:rPr lang="en-US" sz="1100" dirty="0" err="1" smtClean="0">
                <a:solidFill>
                  <a:srgbClr val="000000"/>
                </a:solidFill>
              </a:rPr>
              <a:t>único</a:t>
            </a:r>
            <a:r>
              <a:rPr lang="en-US" sz="1100" dirty="0" smtClean="0">
                <a:solidFill>
                  <a:srgbClr val="000000"/>
                </a:solidFill>
              </a:rPr>
              <a:t> resistor e capacitor, </a:t>
            </a:r>
            <a:r>
              <a:rPr lang="en-US" sz="1100" dirty="0" err="1" smtClean="0">
                <a:solidFill>
                  <a:srgbClr val="000000"/>
                </a:solidFill>
              </a:rPr>
              <a:t>conforme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mostrado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neste</a:t>
            </a:r>
            <a:r>
              <a:rPr lang="en-US" sz="1100" dirty="0" smtClean="0">
                <a:solidFill>
                  <a:srgbClr val="000000"/>
                </a:solidFill>
              </a:rPr>
              <a:t> slide. </a:t>
            </a:r>
            <a:r>
              <a:rPr lang="en-US" sz="1100" dirty="0" err="1" smtClean="0">
                <a:solidFill>
                  <a:srgbClr val="000000"/>
                </a:solidFill>
              </a:rPr>
              <a:t>Vamos</a:t>
            </a:r>
            <a:r>
              <a:rPr lang="en-US" sz="1100" dirty="0" smtClean="0">
                <a:solidFill>
                  <a:srgbClr val="000000"/>
                </a:solidFill>
              </a:rPr>
              <a:t> agora </a:t>
            </a:r>
            <a:r>
              <a:rPr lang="en-US" sz="1100" dirty="0" err="1" smtClean="0">
                <a:solidFill>
                  <a:srgbClr val="000000"/>
                </a:solidFill>
              </a:rPr>
              <a:t>calcular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calores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carga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</a:rPr>
              <a:t>carga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580682" cy="4115426"/>
          </a:xfrm>
          <a:ln>
            <a:noFill/>
          </a:ln>
        </p:spPr>
        <p:txBody>
          <a:bodyPr>
            <a:normAutofit fontScale="85000" lnSpcReduction="10000"/>
          </a:bodyPr>
          <a:lstStyle/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srgbClr val="000000"/>
                </a:solidFill>
                <a:latin typeface="Arial"/>
              </a:rPr>
              <a:t>Atribuições</a:t>
            </a:r>
            <a:endParaRPr lang="en-US" sz="1100" b="1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Suponha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estas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condições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= 15 pF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cabo</a:t>
            </a:r>
            <a:r>
              <a:rPr lang="en-US" sz="1100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= 100 pF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= 15 pF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carga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série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(9 M</a:t>
            </a:r>
            <a:r>
              <a:rPr lang="el-GR" sz="1100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(1 M</a:t>
            </a:r>
            <a:r>
              <a:rPr lang="el-GR" sz="1100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10 M</a:t>
            </a:r>
            <a:r>
              <a:rPr lang="el-GR" sz="1100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Determine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comp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supondo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compensação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adequada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equações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capacitivas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apresentadas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anteriormente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Lembre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-se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deve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9X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paralelo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Observe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isso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também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mesmo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equacionar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constante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tempo RC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paralela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paralela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paralelo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paralelo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simplesmente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paralela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comp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+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cabo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+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Usando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valor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calculado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comp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determine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carga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carga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combinação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série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paralelo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determinar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carga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carga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então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incluir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dois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componentes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paralelos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circuito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sob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teste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determinar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se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há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diferença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simulada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calculada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desempenho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componentes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carregamento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adicionais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Agora, determine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capacitiva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</a:t>
            </a:r>
            <a:r>
              <a:rPr lang="en-US" sz="1100" baseline="-25000" dirty="0" err="1" smtClean="0">
                <a:solidFill>
                  <a:srgbClr val="000000"/>
                </a:solidFill>
                <a:latin typeface="Arial"/>
              </a:rPr>
              <a:t>carga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500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MHz.</a:t>
            </a:r>
            <a:endParaRPr lang="en-US" sz="11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acredita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essa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reatância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carregamento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)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capacitância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poderia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afetar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comportamento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alguns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sob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teste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nessa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endParaRPr lang="en-US" sz="1100" dirty="0" smtClean="0"/>
          </a:p>
          <a:p>
            <a:pPr>
              <a:spcBef>
                <a:spcPts val="421"/>
              </a:spcBef>
              <a:spcAft>
                <a:spcPts val="0"/>
              </a:spcAft>
              <a:defRPr/>
            </a:pP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Observe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passiva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10:1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pode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NÃO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melhor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solução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precisas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razão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carregamento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Uma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melhor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solução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seria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usar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ativa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ativas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tipicamente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têm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capacitância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muito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baixas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Porém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conflito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ativa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ela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custa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passiva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Arial"/>
              </a:rPr>
              <a:t>padrão</a:t>
            </a:r>
            <a:r>
              <a:rPr lang="en-US" sz="1100" dirty="0" smtClean="0">
                <a:solidFill>
                  <a:srgbClr val="000000"/>
                </a:solidFill>
                <a:latin typeface="Arial"/>
              </a:rPr>
              <a:t> 10:1.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Usar</a:t>
            </a:r>
            <a:r>
              <a:rPr lang="en-US" sz="1100" b="1" dirty="0" smtClean="0">
                <a:solidFill>
                  <a:srgbClr val="000000"/>
                </a:solidFill>
              </a:rPr>
              <a:t> o Tutorial e </a:t>
            </a:r>
            <a:r>
              <a:rPr lang="en-US" sz="1100" b="1" dirty="0" err="1" smtClean="0">
                <a:solidFill>
                  <a:srgbClr val="000000"/>
                </a:solidFill>
              </a:rPr>
              <a:t>Guia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b="1" dirty="0" smtClean="0">
                <a:solidFill>
                  <a:srgbClr val="000000"/>
                </a:solidFill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</a:rPr>
              <a:t>osciloscópio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O Tutorial e </a:t>
            </a:r>
            <a:r>
              <a:rPr lang="en-US" sz="1100" dirty="0" err="1" smtClean="0">
                <a:solidFill>
                  <a:srgbClr val="000000"/>
                </a:solidFill>
              </a:rPr>
              <a:t>Guia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baixado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gratuitamente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hlinkClick r:id="rId3"/>
              </a:rPr>
              <a:t>www.Keysight.com/find/EDK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Antes de </a:t>
            </a:r>
            <a:r>
              <a:rPr lang="en-US" sz="1100" dirty="0" err="1" smtClean="0">
                <a:solidFill>
                  <a:srgbClr val="000000"/>
                </a:solidFill>
              </a:rPr>
              <a:t>iniciar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sua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primeira</a:t>
            </a:r>
            <a:r>
              <a:rPr lang="en-US" sz="1100" dirty="0" smtClean="0">
                <a:solidFill>
                  <a:srgbClr val="000000"/>
                </a:solidFill>
              </a:rPr>
              <a:t> aula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familiarização</a:t>
            </a:r>
            <a:r>
              <a:rPr lang="en-US" sz="1100" dirty="0" smtClean="0">
                <a:solidFill>
                  <a:srgbClr val="000000"/>
                </a:solidFill>
              </a:rPr>
              <a:t> com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leia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Seção</a:t>
            </a:r>
            <a:r>
              <a:rPr lang="en-US" sz="1100" dirty="0" smtClean="0">
                <a:solidFill>
                  <a:srgbClr val="000000"/>
                </a:solidFill>
              </a:rPr>
              <a:t> 1, o </a:t>
            </a:r>
            <a:r>
              <a:rPr lang="en-US" sz="1100" dirty="0" err="1" smtClean="0">
                <a:solidFill>
                  <a:srgbClr val="000000"/>
                </a:solidFill>
              </a:rPr>
              <a:t>Apêndice</a:t>
            </a:r>
            <a:r>
              <a:rPr lang="en-US" sz="1100" dirty="0" smtClean="0">
                <a:solidFill>
                  <a:srgbClr val="000000"/>
                </a:solidFill>
              </a:rPr>
              <a:t> A e o </a:t>
            </a:r>
            <a:r>
              <a:rPr lang="en-US" sz="1100" dirty="0" err="1" smtClean="0">
                <a:solidFill>
                  <a:srgbClr val="000000"/>
                </a:solidFill>
              </a:rPr>
              <a:t>Apêndice</a:t>
            </a:r>
            <a:r>
              <a:rPr lang="en-US" sz="1100" dirty="0" smtClean="0">
                <a:solidFill>
                  <a:srgbClr val="000000"/>
                </a:solidFill>
              </a:rPr>
              <a:t> B do Tutorial e </a:t>
            </a:r>
            <a:r>
              <a:rPr lang="en-US" sz="1100" dirty="0" err="1" smtClean="0">
                <a:solidFill>
                  <a:srgbClr val="000000"/>
                </a:solidFill>
              </a:rPr>
              <a:t>Guia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Durante </a:t>
            </a:r>
            <a:r>
              <a:rPr lang="en-US" sz="1100" dirty="0" err="1" smtClean="0">
                <a:solidFill>
                  <a:srgbClr val="000000"/>
                </a:solidFill>
              </a:rPr>
              <a:t>sua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primeira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sessão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familiarização</a:t>
            </a:r>
            <a:r>
              <a:rPr lang="en-US" sz="1100" dirty="0" smtClean="0">
                <a:solidFill>
                  <a:srgbClr val="000000"/>
                </a:solidFill>
              </a:rPr>
              <a:t> com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conclua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Seção</a:t>
            </a:r>
            <a:r>
              <a:rPr lang="en-US" sz="1100" dirty="0" smtClean="0">
                <a:solidFill>
                  <a:srgbClr val="000000"/>
                </a:solidFill>
              </a:rPr>
              <a:t> 2 do </a:t>
            </a:r>
            <a:r>
              <a:rPr lang="en-US" sz="1100" dirty="0" err="1" smtClean="0">
                <a:solidFill>
                  <a:srgbClr val="000000"/>
                </a:solidFill>
              </a:rPr>
              <a:t>guia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Essa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seção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guia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consiste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6 </a:t>
            </a:r>
            <a:r>
              <a:rPr lang="en-US" sz="1100" dirty="0" err="1" smtClean="0">
                <a:solidFill>
                  <a:srgbClr val="000000"/>
                </a:solidFill>
              </a:rPr>
              <a:t>aulas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práticas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individuais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medição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concluir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essas</a:t>
            </a:r>
            <a:r>
              <a:rPr lang="en-US" sz="1100" dirty="0" smtClean="0">
                <a:solidFill>
                  <a:srgbClr val="000000"/>
                </a:solidFill>
              </a:rPr>
              <a:t> 6 </a:t>
            </a:r>
            <a:r>
              <a:rPr lang="en-US" sz="1100" dirty="0" err="1" smtClean="0">
                <a:solidFill>
                  <a:srgbClr val="000000"/>
                </a:solidFill>
              </a:rPr>
              <a:t>aulas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práticas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menos</a:t>
            </a:r>
            <a:r>
              <a:rPr lang="en-US" sz="1100" dirty="0" smtClean="0">
                <a:solidFill>
                  <a:srgbClr val="000000"/>
                </a:solidFill>
              </a:rPr>
              <a:t> de 2 </a:t>
            </a:r>
            <a:r>
              <a:rPr lang="en-US" sz="1100" dirty="0" err="1" smtClean="0">
                <a:solidFill>
                  <a:srgbClr val="000000"/>
                </a:solidFill>
              </a:rPr>
              <a:t>horas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A </a:t>
            </a:r>
            <a:r>
              <a:rPr lang="en-US" sz="1100" dirty="0" err="1" smtClean="0">
                <a:solidFill>
                  <a:srgbClr val="000000"/>
                </a:solidFill>
              </a:rPr>
              <a:t>Seção</a:t>
            </a:r>
            <a:r>
              <a:rPr lang="en-US" sz="1100" dirty="0" smtClean="0">
                <a:solidFill>
                  <a:srgbClr val="000000"/>
                </a:solidFill>
              </a:rPr>
              <a:t> 3 do Tutorial e </a:t>
            </a:r>
            <a:r>
              <a:rPr lang="en-US" sz="1100" dirty="0" err="1" smtClean="0">
                <a:solidFill>
                  <a:srgbClr val="000000"/>
                </a:solidFill>
              </a:rPr>
              <a:t>Guia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consiste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9 </a:t>
            </a:r>
            <a:r>
              <a:rPr lang="en-US" sz="1100" dirty="0" err="1" smtClean="0">
                <a:solidFill>
                  <a:srgbClr val="000000"/>
                </a:solidFill>
              </a:rPr>
              <a:t>aulas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avançadas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opcionais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sobre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. Se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tiver</a:t>
            </a:r>
            <a:r>
              <a:rPr lang="en-US" sz="1100" dirty="0" smtClean="0">
                <a:solidFill>
                  <a:srgbClr val="000000"/>
                </a:solidFill>
              </a:rPr>
              <a:t> tempo e </a:t>
            </a:r>
            <a:r>
              <a:rPr lang="en-US" sz="1100" dirty="0" err="1" smtClean="0">
                <a:solidFill>
                  <a:srgbClr val="000000"/>
                </a:solidFill>
              </a:rPr>
              <a:t>desejo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conclua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algumas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dessas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aulas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práticas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critério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critério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professor/</a:t>
            </a:r>
            <a:r>
              <a:rPr lang="en-US" sz="1100" dirty="0" err="1" smtClean="0">
                <a:solidFill>
                  <a:srgbClr val="000000"/>
                </a:solidFill>
              </a:rPr>
              <a:t>instrutor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Dicas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sobre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como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seguir</a:t>
            </a:r>
            <a:r>
              <a:rPr lang="en-US" sz="1100" b="1" dirty="0" smtClean="0">
                <a:solidFill>
                  <a:srgbClr val="000000"/>
                </a:solidFill>
              </a:rPr>
              <a:t> as </a:t>
            </a:r>
            <a:r>
              <a:rPr lang="en-US" sz="1100" b="1" dirty="0" err="1" smtClean="0">
                <a:solidFill>
                  <a:srgbClr val="000000"/>
                </a:solidFill>
              </a:rPr>
              <a:t>instruções</a:t>
            </a:r>
            <a:r>
              <a:rPr lang="en-US" sz="1100" b="1" dirty="0" smtClean="0">
                <a:solidFill>
                  <a:srgbClr val="000000"/>
                </a:solidFill>
              </a:rPr>
              <a:t> do </a:t>
            </a:r>
            <a:r>
              <a:rPr lang="en-US" sz="1100" b="1" dirty="0" err="1" smtClean="0">
                <a:solidFill>
                  <a:srgbClr val="000000"/>
                </a:solidFill>
              </a:rPr>
              <a:t>guia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laboratório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Sempre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observar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palavra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negrito</a:t>
            </a:r>
            <a:r>
              <a:rPr lang="en-US" sz="1100" dirty="0" smtClean="0">
                <a:solidFill>
                  <a:srgbClr val="000000"/>
                </a:solidFill>
              </a:rPr>
              <a:t> entre </a:t>
            </a:r>
            <a:r>
              <a:rPr lang="en-US" sz="1100" dirty="0" err="1" smtClean="0">
                <a:solidFill>
                  <a:srgbClr val="000000"/>
                </a:solidFill>
              </a:rPr>
              <a:t>colchetes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guia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</a:rPr>
              <a:t>[</a:t>
            </a:r>
            <a:r>
              <a:rPr lang="en-US" sz="1100" b="1" dirty="0" err="1" smtClean="0">
                <a:solidFill>
                  <a:srgbClr val="000000"/>
                </a:solidFill>
              </a:rPr>
              <a:t>Ajuda</a:t>
            </a:r>
            <a:r>
              <a:rPr lang="en-US" sz="1100" b="1" dirty="0" smtClean="0">
                <a:solidFill>
                  <a:srgbClr val="000000"/>
                </a:solidFill>
              </a:rPr>
              <a:t>]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</a:rPr>
              <a:t>[</a:t>
            </a:r>
            <a:r>
              <a:rPr lang="en-US" sz="1100" b="1" dirty="0" err="1" smtClean="0">
                <a:solidFill>
                  <a:srgbClr val="000000"/>
                </a:solidFill>
              </a:rPr>
              <a:t>Disparo</a:t>
            </a:r>
            <a:r>
              <a:rPr lang="en-US" sz="1100" b="1" dirty="0" smtClean="0">
                <a:solidFill>
                  <a:srgbClr val="000000"/>
                </a:solidFill>
              </a:rPr>
              <a:t>]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ela</a:t>
            </a:r>
            <a:r>
              <a:rPr lang="en-US" sz="1100" dirty="0" smtClean="0">
                <a:solidFill>
                  <a:srgbClr val="000000"/>
                </a:solidFill>
              </a:rPr>
              <a:t> se </a:t>
            </a:r>
            <a:r>
              <a:rPr lang="en-US" sz="1100" dirty="0" err="1" smtClean="0">
                <a:solidFill>
                  <a:srgbClr val="000000"/>
                </a:solidFill>
              </a:rPr>
              <a:t>refere</a:t>
            </a:r>
            <a:r>
              <a:rPr lang="en-US" sz="1100" dirty="0" smtClean="0">
                <a:solidFill>
                  <a:srgbClr val="000000"/>
                </a:solidFill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</a:rPr>
              <a:t>tecla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painel</a:t>
            </a:r>
            <a:r>
              <a:rPr lang="en-US" sz="1100" dirty="0" smtClean="0">
                <a:solidFill>
                  <a:srgbClr val="000000"/>
                </a:solidFill>
              </a:rPr>
              <a:t> frontal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“</a:t>
            </a:r>
            <a:r>
              <a:rPr lang="en-US" sz="1100" dirty="0" err="1" smtClean="0">
                <a:solidFill>
                  <a:srgbClr val="000000"/>
                </a:solidFill>
              </a:rPr>
              <a:t>Softkeys</a:t>
            </a:r>
            <a:r>
              <a:rPr lang="en-US" sz="1100" dirty="0" smtClean="0">
                <a:solidFill>
                  <a:srgbClr val="000000"/>
                </a:solidFill>
              </a:rPr>
              <a:t>” </a:t>
            </a:r>
            <a:r>
              <a:rPr lang="en-US" sz="1100" dirty="0" err="1" smtClean="0">
                <a:solidFill>
                  <a:srgbClr val="000000"/>
                </a:solidFill>
              </a:rPr>
              <a:t>refere</a:t>
            </a:r>
            <a:r>
              <a:rPr lang="en-US" sz="1100" dirty="0" smtClean="0">
                <a:solidFill>
                  <a:srgbClr val="000000"/>
                </a:solidFill>
              </a:rPr>
              <a:t>-se a 6 </a:t>
            </a:r>
            <a:r>
              <a:rPr lang="en-US" sz="1100" dirty="0" err="1" smtClean="0">
                <a:solidFill>
                  <a:srgbClr val="000000"/>
                </a:solidFill>
              </a:rPr>
              <a:t>teclas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botões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abaixo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tela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A </a:t>
            </a:r>
            <a:r>
              <a:rPr lang="en-US" sz="1100" dirty="0" err="1" smtClean="0">
                <a:solidFill>
                  <a:srgbClr val="000000"/>
                </a:solidFill>
              </a:rPr>
              <a:t>função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dessas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teclas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muda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dependendo</a:t>
            </a:r>
            <a:r>
              <a:rPr lang="en-US" sz="1100" dirty="0" smtClean="0">
                <a:solidFill>
                  <a:srgbClr val="000000"/>
                </a:solidFill>
              </a:rPr>
              <a:t> do menu </a:t>
            </a:r>
            <a:r>
              <a:rPr lang="en-US" sz="1100" dirty="0" err="1" smtClean="0">
                <a:solidFill>
                  <a:srgbClr val="000000"/>
                </a:solidFill>
              </a:rPr>
              <a:t>selecionado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As </a:t>
            </a:r>
            <a:r>
              <a:rPr lang="en-US" sz="1100" dirty="0" err="1" smtClean="0">
                <a:solidFill>
                  <a:srgbClr val="000000"/>
                </a:solidFill>
              </a:rPr>
              <a:t>softkeys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algumas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vezes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identificadas</a:t>
            </a:r>
            <a:r>
              <a:rPr lang="en-US" sz="1100" dirty="0" smtClean="0">
                <a:solidFill>
                  <a:srgbClr val="000000"/>
                </a:solidFill>
              </a:rPr>
              <a:t> com um </a:t>
            </a:r>
            <a:r>
              <a:rPr lang="en-US" sz="1100" dirty="0" err="1" smtClean="0">
                <a:solidFill>
                  <a:srgbClr val="000000"/>
                </a:solidFill>
              </a:rPr>
              <a:t>ícone</a:t>
            </a:r>
            <a:r>
              <a:rPr lang="en-US" sz="1100" dirty="0" smtClean="0">
                <a:solidFill>
                  <a:srgbClr val="000000"/>
                </a:solidFill>
              </a:rPr>
              <a:t> de seta </a:t>
            </a:r>
            <a:r>
              <a:rPr lang="en-US" sz="1100" dirty="0" err="1" smtClean="0">
                <a:solidFill>
                  <a:srgbClr val="000000"/>
                </a:solidFill>
              </a:rPr>
              <a:t>curvada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verde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Essa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indicação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girar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botão</a:t>
            </a:r>
            <a:r>
              <a:rPr lang="en-US" sz="1100" dirty="0" smtClean="0">
                <a:solidFill>
                  <a:srgbClr val="000000"/>
                </a:solidFill>
              </a:rPr>
              <a:t> de entrada de </a:t>
            </a:r>
            <a:r>
              <a:rPr lang="en-US" sz="1100" dirty="0" err="1" smtClean="0">
                <a:solidFill>
                  <a:srgbClr val="000000"/>
                </a:solidFill>
              </a:rPr>
              <a:t>propósito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geral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alterar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específica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seleção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modo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variável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Acessar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os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sinais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treinamento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integrados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A </a:t>
            </a:r>
            <a:r>
              <a:rPr lang="en-US" sz="1100" dirty="0" err="1" smtClean="0">
                <a:solidFill>
                  <a:srgbClr val="000000"/>
                </a:solidFill>
              </a:rPr>
              <a:t>maioria</a:t>
            </a:r>
            <a:r>
              <a:rPr lang="en-US" sz="1100" dirty="0" smtClean="0">
                <a:solidFill>
                  <a:srgbClr val="000000"/>
                </a:solidFill>
              </a:rPr>
              <a:t> das </a:t>
            </a:r>
            <a:r>
              <a:rPr lang="en-US" sz="1100" dirty="0" err="1" smtClean="0">
                <a:solidFill>
                  <a:srgbClr val="000000"/>
                </a:solidFill>
              </a:rPr>
              <a:t>aulas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documentada</a:t>
            </a:r>
            <a:r>
              <a:rPr lang="en-US" sz="1100" dirty="0" smtClean="0">
                <a:solidFill>
                  <a:srgbClr val="000000"/>
                </a:solidFill>
              </a:rPr>
              <a:t> no Tutorial e </a:t>
            </a:r>
            <a:r>
              <a:rPr lang="en-US" sz="1100" dirty="0" err="1" smtClean="0">
                <a:solidFill>
                  <a:srgbClr val="000000"/>
                </a:solidFill>
              </a:rPr>
              <a:t>Guia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baixado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baseia</a:t>
            </a:r>
            <a:r>
              <a:rPr lang="en-US" sz="1100" dirty="0" smtClean="0">
                <a:solidFill>
                  <a:srgbClr val="000000"/>
                </a:solidFill>
              </a:rPr>
              <a:t>-se no </a:t>
            </a:r>
            <a:r>
              <a:rPr lang="en-US" sz="1100" dirty="0" err="1" smtClean="0">
                <a:solidFill>
                  <a:srgbClr val="000000"/>
                </a:solidFill>
              </a:rPr>
              <a:t>uso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treinamento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integrados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Observe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treinamento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integrados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disponíveis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normalmente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maioria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. Para </a:t>
            </a:r>
            <a:r>
              <a:rPr lang="en-US" sz="1100" dirty="0" err="1" smtClean="0">
                <a:solidFill>
                  <a:srgbClr val="000000"/>
                </a:solidFill>
              </a:rPr>
              <a:t>acessar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treinamento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Keysight</a:t>
            </a:r>
            <a:r>
              <a:rPr lang="en-US" sz="1100" dirty="0" smtClean="0">
                <a:solidFill>
                  <a:srgbClr val="000000"/>
                </a:solidFill>
              </a:rPr>
              <a:t> 2000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3000 </a:t>
            </a:r>
            <a:r>
              <a:rPr lang="en-US" sz="1100" dirty="0" err="1" smtClean="0">
                <a:solidFill>
                  <a:srgbClr val="000000"/>
                </a:solidFill>
              </a:rPr>
              <a:t>série</a:t>
            </a:r>
            <a:r>
              <a:rPr lang="en-US" sz="1100" dirty="0" smtClean="0">
                <a:solidFill>
                  <a:srgbClr val="000000"/>
                </a:solidFill>
              </a:rPr>
              <a:t> X, </a:t>
            </a:r>
            <a:r>
              <a:rPr lang="en-US" sz="1100" dirty="0" err="1" smtClean="0">
                <a:solidFill>
                  <a:srgbClr val="000000"/>
                </a:solidFill>
              </a:rPr>
              <a:t>primeiro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sua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de canal 1 entre o BNC de entrada de canal 1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e o terminal </a:t>
            </a:r>
            <a:r>
              <a:rPr lang="en-US" sz="1100" dirty="0" err="1" smtClean="0">
                <a:solidFill>
                  <a:srgbClr val="000000"/>
                </a:solidFill>
              </a:rPr>
              <a:t>identificado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"Demo1". </a:t>
            </a:r>
            <a:r>
              <a:rPr lang="en-US" sz="1100" dirty="0" err="1" smtClean="0">
                <a:solidFill>
                  <a:srgbClr val="000000"/>
                </a:solidFill>
              </a:rPr>
              <a:t>Conecte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de canal 2 entre o BNC de entrada de canal 2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e o terminal </a:t>
            </a:r>
            <a:r>
              <a:rPr lang="en-US" sz="1100" dirty="0" err="1" smtClean="0">
                <a:solidFill>
                  <a:srgbClr val="000000"/>
                </a:solidFill>
              </a:rPr>
              <a:t>identificado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"Demo2". </a:t>
            </a:r>
            <a:r>
              <a:rPr lang="en-US" sz="1100" dirty="0" err="1" smtClean="0">
                <a:solidFill>
                  <a:srgbClr val="000000"/>
                </a:solidFill>
              </a:rPr>
              <a:t>Conecte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clipes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aterramento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terminal de </a:t>
            </a:r>
            <a:r>
              <a:rPr lang="en-US" sz="1100" dirty="0" err="1" smtClean="0">
                <a:solidFill>
                  <a:srgbClr val="000000"/>
                </a:solidFill>
              </a:rPr>
              <a:t>aterramento</a:t>
            </a:r>
            <a:r>
              <a:rPr lang="en-US" sz="1100" dirty="0" smtClean="0">
                <a:solidFill>
                  <a:srgbClr val="000000"/>
                </a:solidFill>
              </a:rPr>
              <a:t> central.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seguida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pressione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b="1" dirty="0" smtClean="0">
                <a:solidFill>
                  <a:srgbClr val="000000"/>
                </a:solidFill>
              </a:rPr>
              <a:t>[</a:t>
            </a:r>
            <a:r>
              <a:rPr lang="en-US" sz="1100" b="1" dirty="0" err="1" smtClean="0">
                <a:solidFill>
                  <a:srgbClr val="000000"/>
                </a:solidFill>
              </a:rPr>
              <a:t>Ajuda</a:t>
            </a:r>
            <a:r>
              <a:rPr lang="en-US" sz="1100" b="1" dirty="0" smtClean="0">
                <a:solidFill>
                  <a:srgbClr val="000000"/>
                </a:solidFill>
              </a:rPr>
              <a:t>] 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painel</a:t>
            </a:r>
            <a:r>
              <a:rPr lang="en-US" sz="1100" dirty="0" smtClean="0">
                <a:solidFill>
                  <a:srgbClr val="000000"/>
                </a:solidFill>
              </a:rPr>
              <a:t> frontal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pressione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softkey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Sinais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treinamento</a:t>
            </a:r>
            <a:r>
              <a:rPr lang="en-US" sz="1100" dirty="0" smtClean="0">
                <a:solidFill>
                  <a:srgbClr val="000000"/>
                </a:solidFill>
              </a:rPr>
              <a:t>. É </a:t>
            </a:r>
            <a:r>
              <a:rPr lang="en-US" sz="1100" dirty="0" err="1" smtClean="0">
                <a:solidFill>
                  <a:srgbClr val="000000"/>
                </a:solidFill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selecionar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treinamento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específico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lista</a:t>
            </a:r>
            <a:r>
              <a:rPr lang="en-US" sz="1100" dirty="0" smtClean="0">
                <a:solidFill>
                  <a:srgbClr val="000000"/>
                </a:solidFill>
              </a:rPr>
              <a:t> pop-up de </a:t>
            </a:r>
            <a:r>
              <a:rPr lang="en-US" sz="1100" dirty="0" err="1" smtClean="0">
                <a:solidFill>
                  <a:srgbClr val="000000"/>
                </a:solidFill>
              </a:rPr>
              <a:t>acordo</a:t>
            </a:r>
            <a:r>
              <a:rPr lang="en-US" sz="1100" dirty="0" smtClean="0">
                <a:solidFill>
                  <a:srgbClr val="000000"/>
                </a:solidFill>
              </a:rPr>
              <a:t> com as </a:t>
            </a:r>
            <a:r>
              <a:rPr lang="en-US" sz="1100" dirty="0" err="1" smtClean="0">
                <a:solidFill>
                  <a:srgbClr val="000000"/>
                </a:solidFill>
              </a:rPr>
              <a:t>instruções</a:t>
            </a:r>
            <a:r>
              <a:rPr lang="en-US" sz="1100" dirty="0" smtClean="0">
                <a:solidFill>
                  <a:srgbClr val="000000"/>
                </a:solidFill>
              </a:rPr>
              <a:t> da aula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sobre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Recursos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técnicos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adicionais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disponibilizados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pela</a:t>
            </a:r>
            <a:r>
              <a:rPr lang="en-US" sz="1100" b="1" dirty="0" smtClean="0">
                <a:solidFill>
                  <a:srgbClr val="000000"/>
                </a:solidFill>
              </a:rPr>
              <a:t> Agilent Technologies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Se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estiver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interessado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saber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sobre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suas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, é </a:t>
            </a:r>
            <a:r>
              <a:rPr lang="en-US" sz="1100" dirty="0" err="1" smtClean="0">
                <a:solidFill>
                  <a:srgbClr val="000000"/>
                </a:solidFill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baixar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documentos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gratuitamente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pela</a:t>
            </a:r>
            <a:r>
              <a:rPr lang="en-US" sz="1100" dirty="0" smtClean="0">
                <a:solidFill>
                  <a:srgbClr val="000000"/>
                </a:solidFill>
              </a:rPr>
              <a:t> URL </a:t>
            </a:r>
            <a:r>
              <a:rPr lang="en-US" sz="1100" dirty="0" err="1" smtClean="0">
                <a:solidFill>
                  <a:srgbClr val="000000"/>
                </a:solidFill>
              </a:rPr>
              <a:t>citada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neste</a:t>
            </a:r>
            <a:r>
              <a:rPr lang="en-US" sz="1100" dirty="0" smtClean="0">
                <a:solidFill>
                  <a:srgbClr val="000000"/>
                </a:solidFill>
              </a:rPr>
              <a:t> slide. </a:t>
            </a:r>
            <a:r>
              <a:rPr lang="en-US" sz="1100" dirty="0" err="1" smtClean="0">
                <a:solidFill>
                  <a:srgbClr val="000000"/>
                </a:solidFill>
              </a:rPr>
              <a:t>Simplesmente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insira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número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publicação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lugar</a:t>
            </a:r>
            <a:r>
              <a:rPr lang="en-US" sz="1100" dirty="0" smtClean="0">
                <a:solidFill>
                  <a:srgbClr val="000000"/>
                </a:solidFill>
              </a:rPr>
              <a:t> de “</a:t>
            </a:r>
            <a:r>
              <a:rPr lang="en-US" sz="1100" dirty="0" err="1" smtClean="0">
                <a:solidFill>
                  <a:srgbClr val="000000"/>
                </a:solidFill>
              </a:rPr>
              <a:t>xxxx-xxxx</a:t>
            </a:r>
            <a:r>
              <a:rPr lang="en-US" sz="1100" dirty="0" smtClean="0">
                <a:solidFill>
                  <a:srgbClr val="000000"/>
                </a:solidFill>
              </a:rPr>
              <a:t>”. Como </a:t>
            </a:r>
            <a:r>
              <a:rPr lang="en-US" sz="1100" dirty="0" err="1" smtClean="0">
                <a:solidFill>
                  <a:srgbClr val="000000"/>
                </a:solidFill>
              </a:rPr>
              <a:t>alternativa</a:t>
            </a:r>
            <a:r>
              <a:rPr lang="en-US" sz="1100" dirty="0" smtClean="0">
                <a:solidFill>
                  <a:srgbClr val="000000"/>
                </a:solidFill>
              </a:rPr>
              <a:t>, é </a:t>
            </a:r>
            <a:r>
              <a:rPr lang="en-US" sz="1100" dirty="0" err="1" smtClean="0">
                <a:solidFill>
                  <a:srgbClr val="000000"/>
                </a:solidFill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acessar</a:t>
            </a:r>
            <a:r>
              <a:rPr lang="en-US" sz="1100" dirty="0" smtClean="0">
                <a:solidFill>
                  <a:srgbClr val="000000"/>
                </a:solidFill>
              </a:rPr>
              <a:t> o site da Agilent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hlinkClick r:id="rId3"/>
              </a:rPr>
              <a:t>www.agilent.com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inserir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número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publicação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caixa</a:t>
            </a:r>
            <a:r>
              <a:rPr lang="en-US" sz="1100" dirty="0" smtClean="0">
                <a:solidFill>
                  <a:srgbClr val="000000"/>
                </a:solidFill>
              </a:rPr>
              <a:t> com o </a:t>
            </a:r>
            <a:r>
              <a:rPr lang="en-US" sz="1100" dirty="0" err="1" smtClean="0">
                <a:solidFill>
                  <a:srgbClr val="000000"/>
                </a:solidFill>
              </a:rPr>
              <a:t>mecanismo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pesquisa</a:t>
            </a:r>
            <a:r>
              <a:rPr lang="en-US" sz="1100" dirty="0" smtClean="0">
                <a:solidFill>
                  <a:srgbClr val="000000"/>
                </a:solidFill>
              </a:rPr>
              <a:t> da Agilent.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359F-55DA-4C8B-8D3B-E97020723EB6}" type="slidenum">
              <a:rPr lang="zh-TW" altLang="en-US">
                <a:solidFill>
                  <a:prstClr val="black"/>
                </a:solidFill>
              </a:rPr>
              <a:pPr/>
              <a:t>29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2625"/>
            <a:ext cx="4541838" cy="340836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16783"/>
            <a:ext cx="5028370" cy="4166470"/>
          </a:xfrm>
        </p:spPr>
        <p:txBody>
          <a:bodyPr lIns="89618" tIns="44809" rIns="89618" bIns="44809"/>
          <a:lstStyle/>
          <a:p>
            <a:pPr>
              <a:spcBef>
                <a:spcPts val="425"/>
              </a:spcBef>
            </a:pPr>
            <a:r>
              <a:rPr lang="en-US" altLang="en-US" sz="1100" b="1" dirty="0" err="1" smtClean="0">
                <a:solidFill>
                  <a:srgbClr val="000000"/>
                </a:solidFill>
              </a:rPr>
              <a:t>Perguntas</a:t>
            </a:r>
            <a:r>
              <a:rPr lang="en-US" altLang="en-US" sz="1100" b="1" dirty="0" smtClean="0">
                <a:solidFill>
                  <a:srgbClr val="000000"/>
                </a:solidFill>
              </a:rPr>
              <a:t> e </a:t>
            </a:r>
            <a:r>
              <a:rPr lang="en-US" altLang="en-US" sz="1100" b="1" dirty="0" err="1" smtClean="0">
                <a:solidFill>
                  <a:srgbClr val="000000"/>
                </a:solidFill>
              </a:rPr>
              <a:t>respostas</a:t>
            </a:r>
            <a:endParaRPr lang="en-US" altLang="en-US" sz="1100" b="1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343713"/>
            <a:ext cx="5485778" cy="262999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?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é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eletrônico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principalmente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traço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visível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tela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/visor.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outras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palavras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converte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eletricidade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luz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representa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forma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dinâmica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variação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tempo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duas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dimensões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representada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eixo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"Y" (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vertical) do visor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enquanto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tempo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representado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eixo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"X" (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horizontal). 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resultante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versus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diagrama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tempo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mostra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imagem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"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entrada 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costuma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referida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".  Como as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características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entrada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mudam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atualizações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contínuas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/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dinâmicas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gráfico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forma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onda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visor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é o principal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engenheiros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elétricos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usam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verificar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seus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projetos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eletrônicos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Esse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principal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instrumento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utilizará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laboratórios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EE/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Física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testar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experimentos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designados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Apelidos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carinhosos</a:t>
            </a:r>
            <a:r>
              <a:rPr lang="en-US" sz="1100" b="1" dirty="0" smtClean="0">
                <a:solidFill>
                  <a:srgbClr val="000000"/>
                </a:solidFill>
              </a:rPr>
              <a:t> (</a:t>
            </a:r>
            <a:r>
              <a:rPr lang="en-US" sz="1100" b="1" dirty="0" err="1" smtClean="0">
                <a:solidFill>
                  <a:srgbClr val="000000"/>
                </a:solidFill>
              </a:rPr>
              <a:t>como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são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chamados</a:t>
            </a:r>
            <a:r>
              <a:rPr lang="en-US" sz="1100" b="1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Existe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variedade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nomes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diferentes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porém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termo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comum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hoje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dia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simplesmente</a:t>
            </a:r>
            <a:r>
              <a:rPr lang="en-US" sz="1100" dirty="0" smtClean="0">
                <a:solidFill>
                  <a:srgbClr val="000000"/>
                </a:solidFill>
              </a:rPr>
              <a:t> "scope".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também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ouvirá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pessoas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chamando</a:t>
            </a:r>
            <a:r>
              <a:rPr lang="en-US" sz="1100" dirty="0" smtClean="0">
                <a:solidFill>
                  <a:srgbClr val="000000"/>
                </a:solidFill>
              </a:rPr>
              <a:t>-o de "DSO",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significa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u="sng" dirty="0" smtClean="0">
                <a:solidFill>
                  <a:srgbClr val="000000"/>
                </a:solidFill>
              </a:rPr>
              <a:t>d</a:t>
            </a:r>
            <a:r>
              <a:rPr lang="en-US" sz="1100" dirty="0" smtClean="0">
                <a:solidFill>
                  <a:srgbClr val="000000"/>
                </a:solidFill>
              </a:rPr>
              <a:t>igital </a:t>
            </a:r>
            <a:r>
              <a:rPr lang="en-US" sz="1100" u="sng" dirty="0" smtClean="0">
                <a:solidFill>
                  <a:srgbClr val="000000"/>
                </a:solidFill>
              </a:rPr>
              <a:t>s</a:t>
            </a:r>
            <a:r>
              <a:rPr lang="en-US" sz="1100" dirty="0" smtClean="0">
                <a:solidFill>
                  <a:srgbClr val="000000"/>
                </a:solidFill>
              </a:rPr>
              <a:t>torage </a:t>
            </a:r>
            <a:r>
              <a:rPr lang="en-US" sz="1100" u="sng" dirty="0" smtClean="0">
                <a:solidFill>
                  <a:srgbClr val="000000"/>
                </a:solidFill>
              </a:rPr>
              <a:t>o</a:t>
            </a:r>
            <a:r>
              <a:rPr lang="en-US" sz="1100" dirty="0" smtClean="0">
                <a:solidFill>
                  <a:srgbClr val="000000"/>
                </a:solidFill>
              </a:rPr>
              <a:t>scilloscope (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armazenamento</a:t>
            </a:r>
            <a:r>
              <a:rPr lang="en-US" sz="1100" dirty="0" smtClean="0">
                <a:solidFill>
                  <a:srgbClr val="000000"/>
                </a:solidFill>
              </a:rPr>
              <a:t> digital), "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digital" e "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digitalizador</a:t>
            </a:r>
            <a:r>
              <a:rPr lang="en-US" sz="1100" dirty="0" smtClean="0">
                <a:solidFill>
                  <a:srgbClr val="000000"/>
                </a:solidFill>
              </a:rPr>
              <a:t>". </a:t>
            </a:r>
            <a:r>
              <a:rPr lang="en-US" sz="1100" dirty="0" err="1" smtClean="0">
                <a:solidFill>
                  <a:srgbClr val="000000"/>
                </a:solidFill>
              </a:rPr>
              <a:t>Esses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três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últimos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termos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referem</a:t>
            </a:r>
            <a:r>
              <a:rPr lang="en-US" sz="1100" dirty="0" smtClean="0">
                <a:solidFill>
                  <a:srgbClr val="000000"/>
                </a:solidFill>
              </a:rPr>
              <a:t>-se à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nova </a:t>
            </a:r>
            <a:r>
              <a:rPr lang="en-US" sz="1100" dirty="0" err="1" smtClean="0">
                <a:solidFill>
                  <a:srgbClr val="000000"/>
                </a:solidFill>
              </a:rPr>
              <a:t>tecnologia</a:t>
            </a:r>
            <a:r>
              <a:rPr lang="en-US" sz="1100" dirty="0" smtClean="0">
                <a:solidFill>
                  <a:srgbClr val="000000"/>
                </a:solidFill>
              </a:rPr>
              <a:t> digital </a:t>
            </a:r>
            <a:r>
              <a:rPr lang="en-US" sz="1100" dirty="0" err="1" smtClean="0">
                <a:solidFill>
                  <a:srgbClr val="000000"/>
                </a:solidFill>
              </a:rPr>
              <a:t>usada</a:t>
            </a:r>
            <a:r>
              <a:rPr lang="en-US" sz="1100" dirty="0" smtClean="0">
                <a:solidFill>
                  <a:srgbClr val="000000"/>
                </a:solidFill>
              </a:rPr>
              <a:t> nesses </a:t>
            </a:r>
            <a:r>
              <a:rPr lang="en-US" sz="1100" dirty="0" err="1" smtClean="0">
                <a:solidFill>
                  <a:srgbClr val="000000"/>
                </a:solidFill>
              </a:rPr>
              <a:t>instrumentos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captar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armazenar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formas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digitalmente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</a:rPr>
              <a:t>tecnologia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antiga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costumam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chamados</a:t>
            </a:r>
            <a:r>
              <a:rPr lang="en-US" sz="1100" dirty="0" smtClean="0">
                <a:solidFill>
                  <a:srgbClr val="000000"/>
                </a:solidFill>
              </a:rPr>
              <a:t> de "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analógicos</a:t>
            </a:r>
            <a:r>
              <a:rPr lang="en-US" sz="1100" dirty="0" smtClean="0">
                <a:solidFill>
                  <a:srgbClr val="000000"/>
                </a:solidFill>
              </a:rPr>
              <a:t>". </a:t>
            </a:r>
            <a:r>
              <a:rPr lang="en-US" sz="1100" dirty="0" err="1" smtClean="0">
                <a:solidFill>
                  <a:srgbClr val="000000"/>
                </a:solidFill>
              </a:rPr>
              <a:t>Esse</a:t>
            </a:r>
            <a:r>
              <a:rPr lang="en-US" sz="1100" dirty="0" smtClean="0">
                <a:solidFill>
                  <a:srgbClr val="000000"/>
                </a:solidFill>
              </a:rPr>
              <a:t> é o </a:t>
            </a:r>
            <a:r>
              <a:rPr lang="en-US" sz="1100" dirty="0" err="1" smtClean="0">
                <a:solidFill>
                  <a:srgbClr val="000000"/>
                </a:solidFill>
              </a:rPr>
              <a:t>tipo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seu</a:t>
            </a:r>
            <a:r>
              <a:rPr lang="en-US" sz="1100" dirty="0" smtClean="0">
                <a:solidFill>
                  <a:srgbClr val="000000"/>
                </a:solidFill>
              </a:rPr>
              <a:t> professor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durante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estudos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universitários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Se </a:t>
            </a:r>
            <a:r>
              <a:rPr lang="en-US" sz="1100" dirty="0" err="1" smtClean="0">
                <a:solidFill>
                  <a:srgbClr val="000000"/>
                </a:solidFill>
              </a:rPr>
              <a:t>por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acaso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for da </a:t>
            </a:r>
            <a:r>
              <a:rPr lang="en-US" sz="1100" dirty="0" err="1" smtClean="0">
                <a:solidFill>
                  <a:srgbClr val="000000"/>
                </a:solidFill>
              </a:rPr>
              <a:t>Austrália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Nova </a:t>
            </a:r>
            <a:r>
              <a:rPr lang="en-US" sz="1100" dirty="0" err="1" smtClean="0">
                <a:solidFill>
                  <a:srgbClr val="000000"/>
                </a:solidFill>
              </a:rPr>
              <a:t>Zelândia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costuma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chamado</a:t>
            </a:r>
            <a:r>
              <a:rPr lang="en-US" sz="1100" dirty="0" smtClean="0">
                <a:solidFill>
                  <a:srgbClr val="000000"/>
                </a:solidFill>
              </a:rPr>
              <a:t> de “CRO” - </a:t>
            </a:r>
            <a:r>
              <a:rPr lang="en-US" sz="1100" dirty="0" err="1" smtClean="0">
                <a:solidFill>
                  <a:srgbClr val="000000"/>
                </a:solidFill>
              </a:rPr>
              <a:t>pronuncia</a:t>
            </a:r>
            <a:r>
              <a:rPr lang="en-US" sz="1100" dirty="0" smtClean="0">
                <a:solidFill>
                  <a:srgbClr val="000000"/>
                </a:solidFill>
              </a:rPr>
              <a:t>-se “crow” -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abreviatura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u="sng" dirty="0" smtClean="0">
                <a:solidFill>
                  <a:srgbClr val="000000"/>
                </a:solidFill>
              </a:rPr>
              <a:t>C</a:t>
            </a:r>
            <a:r>
              <a:rPr lang="en-US" sz="1100" dirty="0" smtClean="0">
                <a:solidFill>
                  <a:srgbClr val="000000"/>
                </a:solidFill>
              </a:rPr>
              <a:t>athode </a:t>
            </a:r>
            <a:r>
              <a:rPr lang="en-US" sz="1100" u="sng" dirty="0" smtClean="0">
                <a:solidFill>
                  <a:srgbClr val="000000"/>
                </a:solidFill>
              </a:rPr>
              <a:t>R</a:t>
            </a:r>
            <a:r>
              <a:rPr lang="en-US" sz="1100" dirty="0" smtClean="0">
                <a:solidFill>
                  <a:srgbClr val="000000"/>
                </a:solidFill>
              </a:rPr>
              <a:t>ay </a:t>
            </a:r>
            <a:r>
              <a:rPr lang="en-US" sz="1100" u="sng" dirty="0" smtClean="0">
                <a:solidFill>
                  <a:srgbClr val="000000"/>
                </a:solidFill>
              </a:rPr>
              <a:t>O</a:t>
            </a:r>
            <a:r>
              <a:rPr lang="en-US" sz="1100" dirty="0" smtClean="0">
                <a:solidFill>
                  <a:srgbClr val="000000"/>
                </a:solidFill>
              </a:rPr>
              <a:t>scilloscope (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raios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cátodos</a:t>
            </a:r>
            <a:r>
              <a:rPr lang="en-US" sz="1100" dirty="0" smtClean="0">
                <a:solidFill>
                  <a:srgbClr val="000000"/>
                </a:solidFill>
              </a:rPr>
              <a:t>). </a:t>
            </a:r>
            <a:r>
              <a:rPr lang="en-US" sz="1100" dirty="0" err="1" smtClean="0">
                <a:solidFill>
                  <a:srgbClr val="000000"/>
                </a:solidFill>
              </a:rPr>
              <a:t>Embora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maioria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recentes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digitais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atualidade</a:t>
            </a:r>
            <a:r>
              <a:rPr lang="en-US" sz="1100" dirty="0" smtClean="0">
                <a:solidFill>
                  <a:srgbClr val="000000"/>
                </a:solidFill>
              </a:rPr>
              <a:t> utilize </a:t>
            </a:r>
            <a:r>
              <a:rPr lang="en-US" sz="1100" dirty="0" err="1" smtClean="0">
                <a:solidFill>
                  <a:srgbClr val="000000"/>
                </a:solidFill>
              </a:rPr>
              <a:t>principalmente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tecnologias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exibição</a:t>
            </a:r>
            <a:r>
              <a:rPr lang="en-US" sz="1100" dirty="0" smtClean="0">
                <a:solidFill>
                  <a:srgbClr val="000000"/>
                </a:solidFill>
              </a:rPr>
              <a:t> digital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tela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plana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exibir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formas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vez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tecnologia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tubos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raios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cátodos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australianos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neozelandeses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chamam-nos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carinhosamente</a:t>
            </a:r>
            <a:r>
              <a:rPr lang="en-US" sz="1100" dirty="0" smtClean="0">
                <a:solidFill>
                  <a:srgbClr val="000000"/>
                </a:solidFill>
              </a:rPr>
              <a:t> de "CROs". 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“O-Scope” é um outro </a:t>
            </a:r>
            <a:r>
              <a:rPr lang="en-US" sz="1100" dirty="0" err="1" smtClean="0">
                <a:solidFill>
                  <a:srgbClr val="000000"/>
                </a:solidFill>
              </a:rPr>
              <a:t>termo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comum</a:t>
            </a:r>
            <a:r>
              <a:rPr lang="en-US" sz="1100" dirty="0" smtClean="0">
                <a:solidFill>
                  <a:srgbClr val="000000"/>
                </a:solidFill>
              </a:rPr>
              <a:t>. E </a:t>
            </a:r>
            <a:r>
              <a:rPr lang="en-US" sz="1100" dirty="0" err="1" smtClean="0">
                <a:solidFill>
                  <a:srgbClr val="000000"/>
                </a:solidFill>
              </a:rPr>
              <a:t>por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último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algumas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vezes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ouvirá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termo</a:t>
            </a:r>
            <a:r>
              <a:rPr lang="en-US" sz="1100" dirty="0" smtClean="0">
                <a:solidFill>
                  <a:srgbClr val="000000"/>
                </a:solidFill>
              </a:rPr>
              <a:t> "MSO",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significa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u="sng" dirty="0" smtClean="0">
                <a:solidFill>
                  <a:srgbClr val="000000"/>
                </a:solidFill>
              </a:rPr>
              <a:t>m</a:t>
            </a:r>
            <a:r>
              <a:rPr lang="en-US" sz="1100" dirty="0" smtClean="0">
                <a:solidFill>
                  <a:srgbClr val="000000"/>
                </a:solidFill>
              </a:rPr>
              <a:t>ixed </a:t>
            </a:r>
            <a:r>
              <a:rPr lang="en-US" sz="1100" u="sng" dirty="0" smtClean="0">
                <a:solidFill>
                  <a:srgbClr val="000000"/>
                </a:solidFill>
              </a:rPr>
              <a:t>s</a:t>
            </a:r>
            <a:r>
              <a:rPr lang="en-US" sz="1100" dirty="0" smtClean="0">
                <a:solidFill>
                  <a:srgbClr val="000000"/>
                </a:solidFill>
              </a:rPr>
              <a:t>ignal </a:t>
            </a:r>
            <a:r>
              <a:rPr lang="en-US" sz="1100" u="sng" dirty="0" smtClean="0">
                <a:solidFill>
                  <a:srgbClr val="000000"/>
                </a:solidFill>
              </a:rPr>
              <a:t>o</a:t>
            </a:r>
            <a:r>
              <a:rPr lang="en-US" sz="1100" dirty="0" smtClean="0">
                <a:solidFill>
                  <a:srgbClr val="000000"/>
                </a:solidFill>
              </a:rPr>
              <a:t>scilloscope (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mistos</a:t>
            </a:r>
            <a:r>
              <a:rPr lang="en-US" sz="1100" dirty="0" smtClean="0">
                <a:solidFill>
                  <a:srgbClr val="000000"/>
                </a:solidFill>
              </a:rPr>
              <a:t>). Um MSO é </a:t>
            </a:r>
            <a:r>
              <a:rPr lang="en-US" sz="1100" dirty="0" err="1" smtClean="0">
                <a:solidFill>
                  <a:srgbClr val="000000"/>
                </a:solidFill>
              </a:rPr>
              <a:t>basicamente</a:t>
            </a:r>
            <a:r>
              <a:rPr lang="en-US" sz="1100" dirty="0" smtClean="0">
                <a:solidFill>
                  <a:srgbClr val="000000"/>
                </a:solidFill>
              </a:rPr>
              <a:t> um DSO com </a:t>
            </a:r>
            <a:r>
              <a:rPr lang="en-US" sz="1100" dirty="0" err="1" smtClean="0">
                <a:solidFill>
                  <a:srgbClr val="000000"/>
                </a:solidFill>
              </a:rPr>
              <a:t>canais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analisadores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lógicos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aquisição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adicionais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Noções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básicas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teste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Para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elétricos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preciso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testar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desejado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conectores</a:t>
            </a:r>
            <a:r>
              <a:rPr lang="en-US" sz="1100" dirty="0" smtClean="0">
                <a:solidFill>
                  <a:srgbClr val="000000"/>
                </a:solidFill>
              </a:rPr>
              <a:t> BNC de entrada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Se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quiser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saída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gerador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normalmente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necessário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conectar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saída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gerador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diretamente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entrada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usando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cabo</a:t>
            </a:r>
            <a:r>
              <a:rPr lang="en-US" sz="1100" dirty="0" smtClean="0">
                <a:solidFill>
                  <a:srgbClr val="000000"/>
                </a:solidFill>
              </a:rPr>
              <a:t> SMA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BNC de 50 </a:t>
            </a:r>
            <a:r>
              <a:rPr lang="el-GR" sz="1100" dirty="0" smtClean="0">
                <a:solidFill>
                  <a:srgbClr val="000000"/>
                </a:solidFill>
              </a:rPr>
              <a:t>Ω</a:t>
            </a:r>
            <a:r>
              <a:rPr lang="en-US" sz="1100" dirty="0" smtClean="0">
                <a:solidFill>
                  <a:srgbClr val="000000"/>
                </a:solidFill>
              </a:rPr>
              <a:t>. Mas se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quiser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</a:rPr>
              <a:t>características</a:t>
            </a:r>
            <a:r>
              <a:rPr lang="en-US" sz="1100" dirty="0" smtClean="0">
                <a:solidFill>
                  <a:srgbClr val="000000"/>
                </a:solidFill>
              </a:rPr>
              <a:t> de um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determinado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circuito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projeto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normalmente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necessário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" com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para se </a:t>
            </a:r>
            <a:r>
              <a:rPr lang="en-US" sz="1100" dirty="0" err="1" smtClean="0">
                <a:solidFill>
                  <a:srgbClr val="000000"/>
                </a:solidFill>
              </a:rPr>
              <a:t>obter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isso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Existem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muitos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tipos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diferentes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utilizados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diversos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especiais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propósitos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aplicações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alta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aplicações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alta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corrente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Contudo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tipo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comum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usado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testar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grande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variedade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chamado</a:t>
            </a:r>
            <a:r>
              <a:rPr lang="en-US" sz="1100" dirty="0" smtClean="0">
                <a:solidFill>
                  <a:srgbClr val="000000"/>
                </a:solidFill>
              </a:rPr>
              <a:t> de "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passiva</a:t>
            </a:r>
            <a:r>
              <a:rPr lang="en-US" sz="1100" dirty="0" smtClean="0">
                <a:solidFill>
                  <a:srgbClr val="000000"/>
                </a:solidFill>
              </a:rPr>
              <a:t> 10 para 1 </a:t>
            </a:r>
            <a:r>
              <a:rPr lang="en-US" sz="1100" dirty="0" err="1" smtClean="0">
                <a:solidFill>
                  <a:srgbClr val="000000"/>
                </a:solidFill>
              </a:rPr>
              <a:t>divisora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". </a:t>
            </a:r>
            <a:r>
              <a:rPr lang="en-US" sz="1100" dirty="0" err="1" smtClean="0">
                <a:solidFill>
                  <a:srgbClr val="000000"/>
                </a:solidFill>
              </a:rPr>
              <a:t>Esse</a:t>
            </a:r>
            <a:r>
              <a:rPr lang="en-US" sz="1100" dirty="0" smtClean="0">
                <a:solidFill>
                  <a:srgbClr val="000000"/>
                </a:solidFill>
              </a:rPr>
              <a:t> é o </a:t>
            </a:r>
            <a:r>
              <a:rPr lang="en-US" sz="1100" dirty="0" err="1" smtClean="0">
                <a:solidFill>
                  <a:srgbClr val="000000"/>
                </a:solidFill>
              </a:rPr>
              <a:t>tipo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utilizará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maioria</a:t>
            </a:r>
            <a:r>
              <a:rPr lang="en-US" sz="1100" dirty="0" smtClean="0">
                <a:solidFill>
                  <a:srgbClr val="000000"/>
                </a:solidFill>
              </a:rPr>
              <a:t> dos </a:t>
            </a:r>
            <a:r>
              <a:rPr lang="en-US" sz="1100" dirty="0" err="1" smtClean="0">
                <a:solidFill>
                  <a:srgbClr val="000000"/>
                </a:solidFill>
              </a:rPr>
              <a:t>experimentos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elétricos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laboratório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atribuídos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você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smtClean="0">
                <a:solidFill>
                  <a:srgbClr val="000000"/>
                </a:solidFill>
              </a:rPr>
              <a:t>Ponta de </a:t>
            </a:r>
            <a:r>
              <a:rPr lang="en-US" sz="1100" b="1" dirty="0" err="1" smtClean="0">
                <a:solidFill>
                  <a:srgbClr val="000000"/>
                </a:solidFill>
              </a:rPr>
              <a:t>prova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passiva</a:t>
            </a:r>
            <a:r>
              <a:rPr lang="en-US" sz="1100" b="1" dirty="0" smtClean="0">
                <a:solidFill>
                  <a:srgbClr val="000000"/>
                </a:solidFill>
              </a:rPr>
              <a:t> 10:1 </a:t>
            </a:r>
            <a:r>
              <a:rPr lang="en-US" sz="1100" b="1" dirty="0" err="1" smtClean="0">
                <a:solidFill>
                  <a:srgbClr val="000000"/>
                </a:solidFill>
              </a:rPr>
              <a:t>divisora</a:t>
            </a:r>
            <a:r>
              <a:rPr lang="en-US" sz="1100" b="1" dirty="0" smtClean="0">
                <a:solidFill>
                  <a:srgbClr val="000000"/>
                </a:solidFill>
              </a:rPr>
              <a:t> de </a:t>
            </a:r>
            <a:r>
              <a:rPr lang="en-US" sz="1100" b="1" dirty="0" err="1" smtClean="0">
                <a:solidFill>
                  <a:srgbClr val="000000"/>
                </a:solidFill>
              </a:rPr>
              <a:t>tensão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Aqui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mostramos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modelo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elétrico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passiva</a:t>
            </a:r>
            <a:r>
              <a:rPr lang="en-US" sz="1100" dirty="0" smtClean="0">
                <a:solidFill>
                  <a:srgbClr val="000000"/>
                </a:solidFill>
              </a:rPr>
              <a:t> 10:1 </a:t>
            </a:r>
            <a:r>
              <a:rPr lang="en-US" sz="1100" dirty="0" err="1" smtClean="0">
                <a:solidFill>
                  <a:srgbClr val="000000"/>
                </a:solidFill>
              </a:rPr>
              <a:t>divisora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conectada</a:t>
            </a:r>
            <a:r>
              <a:rPr lang="en-US" sz="1100" dirty="0" smtClean="0">
                <a:solidFill>
                  <a:srgbClr val="000000"/>
                </a:solidFill>
              </a:rPr>
              <a:t> à entrada de um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O </a:t>
            </a:r>
            <a:r>
              <a:rPr lang="en-US" sz="1100" dirty="0" err="1" smtClean="0">
                <a:solidFill>
                  <a:srgbClr val="000000"/>
                </a:solidFill>
              </a:rPr>
              <a:t>termo</a:t>
            </a:r>
            <a:r>
              <a:rPr lang="en-US" sz="1100" dirty="0" smtClean="0">
                <a:solidFill>
                  <a:srgbClr val="000000"/>
                </a:solidFill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</a:rPr>
              <a:t>passiva</a:t>
            </a:r>
            <a:r>
              <a:rPr lang="en-US" sz="1100" dirty="0" smtClean="0">
                <a:solidFill>
                  <a:srgbClr val="000000"/>
                </a:solidFill>
              </a:rPr>
              <a:t>" </a:t>
            </a:r>
            <a:r>
              <a:rPr lang="en-US" sz="1100" dirty="0" err="1" smtClean="0">
                <a:solidFill>
                  <a:srgbClr val="000000"/>
                </a:solidFill>
              </a:rPr>
              <a:t>significa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inclui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circuitos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ativos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transistores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amplificadores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outras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palavras</a:t>
            </a:r>
            <a:r>
              <a:rPr lang="en-US" sz="1100" dirty="0" smtClean="0">
                <a:solidFill>
                  <a:srgbClr val="000000"/>
                </a:solidFill>
              </a:rPr>
              <a:t>, 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consiste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totalmente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componentes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elementos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passivos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incluem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resistência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capacitância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indutância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“10:1”, </a:t>
            </a:r>
            <a:r>
              <a:rPr lang="en-US" sz="1100" dirty="0" err="1" smtClean="0">
                <a:solidFill>
                  <a:srgbClr val="000000"/>
                </a:solidFill>
              </a:rPr>
              <a:t>pronunciado</a:t>
            </a:r>
            <a:r>
              <a:rPr lang="en-US" sz="1100" dirty="0" smtClean="0">
                <a:solidFill>
                  <a:srgbClr val="000000"/>
                </a:solidFill>
              </a:rPr>
              <a:t> 10 para 1, </a:t>
            </a:r>
            <a:r>
              <a:rPr lang="en-US" sz="1100" dirty="0" err="1" smtClean="0">
                <a:solidFill>
                  <a:srgbClr val="000000"/>
                </a:solidFill>
              </a:rPr>
              <a:t>significa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reduz</a:t>
            </a:r>
            <a:r>
              <a:rPr lang="en-US" sz="1100" dirty="0" smtClean="0">
                <a:solidFill>
                  <a:srgbClr val="000000"/>
                </a:solidFill>
              </a:rPr>
              <a:t> a amplitude do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</a:t>
            </a:r>
            <a:r>
              <a:rPr lang="en-US" sz="1100" dirty="0" err="1" smtClean="0">
                <a:solidFill>
                  <a:srgbClr val="000000"/>
                </a:solidFill>
              </a:rPr>
              <a:t>por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fator</a:t>
            </a:r>
            <a:r>
              <a:rPr lang="en-US" sz="1100" dirty="0" smtClean="0">
                <a:solidFill>
                  <a:srgbClr val="000000"/>
                </a:solidFill>
              </a:rPr>
              <a:t> de 10 </a:t>
            </a:r>
            <a:r>
              <a:rPr lang="en-US" sz="1100" dirty="0" err="1" smtClean="0">
                <a:solidFill>
                  <a:srgbClr val="000000"/>
                </a:solidFill>
              </a:rPr>
              <a:t>por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meio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divisora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resistiva</a:t>
            </a:r>
            <a:r>
              <a:rPr lang="en-US" sz="1100" dirty="0" smtClean="0">
                <a:solidFill>
                  <a:srgbClr val="000000"/>
                </a:solidFill>
              </a:rPr>
              <a:t>. A </a:t>
            </a:r>
            <a:r>
              <a:rPr lang="en-US" sz="1100" dirty="0" err="1" smtClean="0">
                <a:solidFill>
                  <a:srgbClr val="000000"/>
                </a:solidFill>
              </a:rPr>
              <a:t>impedância</a:t>
            </a:r>
            <a:r>
              <a:rPr lang="en-US" sz="1100" dirty="0" smtClean="0">
                <a:solidFill>
                  <a:srgbClr val="000000"/>
                </a:solidFill>
              </a:rPr>
              <a:t> de entrada (Z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+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) do </a:t>
            </a:r>
            <a:r>
              <a:rPr lang="en-US" sz="1100" dirty="0" err="1" smtClean="0">
                <a:solidFill>
                  <a:srgbClr val="000000"/>
                </a:solidFill>
              </a:rPr>
              <a:t>sistema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medição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também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aumentada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por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fator</a:t>
            </a:r>
            <a:r>
              <a:rPr lang="en-US" sz="1100" dirty="0" smtClean="0">
                <a:solidFill>
                  <a:srgbClr val="000000"/>
                </a:solidFill>
              </a:rPr>
              <a:t> de 10.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Por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fim</a:t>
            </a:r>
            <a:r>
              <a:rPr lang="en-US" sz="1100" dirty="0" smtClean="0">
                <a:solidFill>
                  <a:srgbClr val="000000"/>
                </a:solidFill>
              </a:rPr>
              <a:t>, observe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todas</a:t>
            </a:r>
            <a:r>
              <a:rPr lang="en-US" sz="1100" dirty="0" smtClean="0">
                <a:solidFill>
                  <a:srgbClr val="000000"/>
                </a:solidFill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tipo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devem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realizadas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relação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terra.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outras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palavras</a:t>
            </a:r>
            <a:r>
              <a:rPr lang="en-US" sz="1100" dirty="0" smtClean="0">
                <a:solidFill>
                  <a:srgbClr val="000000"/>
                </a:solidFill>
              </a:rPr>
              <a:t>, é </a:t>
            </a:r>
            <a:r>
              <a:rPr lang="en-US" sz="1100" dirty="0" err="1" smtClean="0">
                <a:solidFill>
                  <a:srgbClr val="000000"/>
                </a:solidFill>
              </a:rPr>
              <a:t>necessário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conectar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entrada da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desejado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depois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b="1" i="1" dirty="0" err="1" smtClean="0">
                <a:solidFill>
                  <a:srgbClr val="000000"/>
                </a:solidFill>
              </a:rPr>
              <a:t>deve</a:t>
            </a:r>
            <a:r>
              <a:rPr lang="en-US" sz="1100" b="1" i="1" dirty="0" smtClean="0">
                <a:solidFill>
                  <a:srgbClr val="000000"/>
                </a:solidFill>
              </a:rPr>
              <a:t>-se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conectar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fio</a:t>
            </a:r>
            <a:r>
              <a:rPr lang="en-US" sz="1100" dirty="0" smtClean="0">
                <a:solidFill>
                  <a:srgbClr val="000000"/>
                </a:solidFill>
              </a:rPr>
              <a:t> terra/</a:t>
            </a:r>
            <a:r>
              <a:rPr lang="en-US" sz="1100" dirty="0" err="1" smtClean="0">
                <a:solidFill>
                  <a:srgbClr val="000000"/>
                </a:solidFill>
              </a:rPr>
              <a:t>clipe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aterramento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terra do </a:t>
            </a:r>
            <a:r>
              <a:rPr lang="en-US" sz="1100" dirty="0" err="1" smtClean="0">
                <a:solidFill>
                  <a:srgbClr val="000000"/>
                </a:solidFill>
              </a:rPr>
              <a:t>circuito</a:t>
            </a:r>
            <a:r>
              <a:rPr lang="en-US" sz="1100" dirty="0" smtClean="0">
                <a:solidFill>
                  <a:srgbClr val="000000"/>
                </a:solidFill>
              </a:rPr>
              <a:t>. Com </a:t>
            </a:r>
            <a:r>
              <a:rPr lang="en-US" sz="1100" dirty="0" err="1" smtClean="0">
                <a:solidFill>
                  <a:srgbClr val="000000"/>
                </a:solidFill>
              </a:rPr>
              <a:t>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tipo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não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dois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componentes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circuito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médio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tipo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medição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diferencial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requer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ativa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diferencial</a:t>
            </a:r>
            <a:r>
              <a:rPr lang="en-US" sz="1100" dirty="0" smtClean="0">
                <a:solidFill>
                  <a:srgbClr val="000000"/>
                </a:solidFill>
              </a:rPr>
              <a:t> e especial. 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Observe </a:t>
            </a:r>
            <a:r>
              <a:rPr lang="en-US" sz="1100" dirty="0" err="1" smtClean="0">
                <a:solidFill>
                  <a:srgbClr val="000000"/>
                </a:solidFill>
              </a:rPr>
              <a:t>também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nunca</a:t>
            </a:r>
            <a:r>
              <a:rPr lang="en-US" sz="1100" dirty="0" smtClean="0">
                <a:solidFill>
                  <a:srgbClr val="000000"/>
                </a:solidFill>
              </a:rPr>
              <a:t> se </a:t>
            </a:r>
            <a:r>
              <a:rPr lang="en-US" sz="1100" dirty="0" err="1" smtClean="0">
                <a:solidFill>
                  <a:srgbClr val="000000"/>
                </a:solidFill>
              </a:rPr>
              <a:t>deve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tentar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completar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circuito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usando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Modelo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baixa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b="1" dirty="0" smtClean="0">
                <a:solidFill>
                  <a:srgbClr val="000000"/>
                </a:solidFill>
                <a:latin typeface="Arial"/>
              </a:rPr>
              <a:t>/CC</a:t>
            </a:r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No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aplicações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baixa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frequência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CC,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nosso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modelo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pode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significativamente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simplificado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remoção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todos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elementos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capacitivos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mostrados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modelo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slide anterior.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sobra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somente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um resistor de 9 M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próximo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série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com o terminal de entrada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padrão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1 M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Usando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a Lei de Ohm,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possível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se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no BNC de entrada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1/10 do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nível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=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</a:t>
            </a:r>
            <a:r>
              <a:rPr lang="en-US" baseline="-25000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x 1M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/(1M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+ 9M</a:t>
            </a:r>
            <a:r>
              <a:rPr lang="el-GR" dirty="0" smtClean="0">
                <a:solidFill>
                  <a:srgbClr val="000000"/>
                </a:solidFill>
                <a:latin typeface="Arial"/>
              </a:rPr>
              <a:t>Ω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maior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parte dos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hoje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tem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fatores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compensam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automaticamente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isso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relatados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relação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à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Alguns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3000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série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X 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Keysight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detectam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automaticamente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se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10:1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foi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conectada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alguns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básicos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como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2000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série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X da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Keysight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requerem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usuário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insira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manualmente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fator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Depois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fator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é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detectado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automaticamente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pelo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ou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inserido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manualmente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pelo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usuário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fornece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leituras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compensadas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todas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as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medições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exemplo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quando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você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conecta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10:1 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fonte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alimentação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5 V CC,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verdade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vê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"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0,5 V CC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seu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BNC de entrada.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Porém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com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fator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atenuação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10:1,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osciloscópio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mostrará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que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está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"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vendo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"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sinal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5 V CC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>
              <a:spcBef>
                <a:spcPts val="459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Nós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vamos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tratar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posteriormente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um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modelo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dinâmico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/CA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preciso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uma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ponta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prova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passiva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10:1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divisora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tensão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Isso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também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será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abordado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mais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detalhes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durante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o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laboratório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Nº5.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Compreender</a:t>
            </a:r>
            <a:r>
              <a:rPr lang="en-US" sz="1100" b="1" dirty="0" smtClean="0">
                <a:solidFill>
                  <a:srgbClr val="000000"/>
                </a:solidFill>
              </a:rPr>
              <a:t> o visor do </a:t>
            </a:r>
            <a:r>
              <a:rPr lang="en-US" sz="1100" b="1" dirty="0" err="1" smtClean="0">
                <a:solidFill>
                  <a:srgbClr val="000000"/>
                </a:solidFill>
              </a:rPr>
              <a:t>osciloscópio</a:t>
            </a:r>
            <a:endParaRPr lang="en-US" sz="1100" b="1" dirty="0" smtClean="0">
              <a:solidFill>
                <a:srgbClr val="000000"/>
              </a:solidFill>
            </a:endParaRP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utilizar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ponta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prova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obter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, é </a:t>
            </a:r>
            <a:r>
              <a:rPr lang="en-US" sz="1100" dirty="0" err="1" smtClean="0">
                <a:solidFill>
                  <a:srgbClr val="000000"/>
                </a:solidFill>
              </a:rPr>
              <a:t>possível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configurar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vertical e horizontal para </a:t>
            </a:r>
            <a:r>
              <a:rPr lang="en-US" sz="1100" dirty="0" err="1" smtClean="0">
                <a:solidFill>
                  <a:srgbClr val="000000"/>
                </a:solidFill>
              </a:rPr>
              <a:t>iniciar</a:t>
            </a:r>
            <a:r>
              <a:rPr lang="en-US" sz="1100" dirty="0" smtClean="0">
                <a:solidFill>
                  <a:srgbClr val="000000"/>
                </a:solidFill>
              </a:rPr>
              <a:t> as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Conforme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mencionado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anteriormente</a:t>
            </a:r>
            <a:r>
              <a:rPr lang="en-US" sz="1100" dirty="0" smtClean="0">
                <a:solidFill>
                  <a:srgbClr val="000000"/>
                </a:solidFill>
              </a:rPr>
              <a:t>,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exibe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formas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ondas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captadas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em</a:t>
            </a:r>
            <a:r>
              <a:rPr lang="en-US" sz="1100" dirty="0" smtClean="0">
                <a:solidFill>
                  <a:srgbClr val="000000"/>
                </a:solidFill>
              </a:rPr>
              <a:t> um </a:t>
            </a:r>
            <a:r>
              <a:rPr lang="en-US" sz="1100" dirty="0" err="1" smtClean="0">
                <a:solidFill>
                  <a:srgbClr val="000000"/>
                </a:solidFill>
              </a:rPr>
              <a:t>formato</a:t>
            </a:r>
            <a:r>
              <a:rPr lang="en-US" sz="1100" dirty="0" smtClean="0">
                <a:solidFill>
                  <a:srgbClr val="000000"/>
                </a:solidFill>
              </a:rPr>
              <a:t> X versus Y.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(amplitude do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) é </a:t>
            </a:r>
            <a:r>
              <a:rPr lang="en-US" sz="1100" dirty="0" err="1" smtClean="0">
                <a:solidFill>
                  <a:srgbClr val="000000"/>
                </a:solidFill>
              </a:rPr>
              <a:t>mostrada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eixo</a:t>
            </a:r>
            <a:r>
              <a:rPr lang="en-US" sz="1100" dirty="0" smtClean="0">
                <a:solidFill>
                  <a:srgbClr val="000000"/>
                </a:solidFill>
              </a:rPr>
              <a:t> Y, e o tempo é </a:t>
            </a:r>
            <a:r>
              <a:rPr lang="en-US" sz="1100" dirty="0" err="1" smtClean="0">
                <a:solidFill>
                  <a:srgbClr val="000000"/>
                </a:solidFill>
              </a:rPr>
              <a:t>mostrado</a:t>
            </a:r>
            <a:r>
              <a:rPr lang="en-US" sz="1100" dirty="0" smtClean="0">
                <a:solidFill>
                  <a:srgbClr val="000000"/>
                </a:solidFill>
              </a:rPr>
              <a:t> no </a:t>
            </a:r>
            <a:r>
              <a:rPr lang="en-US" sz="1100" dirty="0" err="1" smtClean="0">
                <a:solidFill>
                  <a:srgbClr val="000000"/>
                </a:solidFill>
              </a:rPr>
              <a:t>eixo</a:t>
            </a:r>
            <a:r>
              <a:rPr lang="en-US" sz="1100" dirty="0" smtClean="0">
                <a:solidFill>
                  <a:srgbClr val="000000"/>
                </a:solidFill>
              </a:rPr>
              <a:t> X. 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A </a:t>
            </a:r>
            <a:r>
              <a:rPr lang="en-US" sz="1100" dirty="0" err="1" smtClean="0">
                <a:solidFill>
                  <a:srgbClr val="000000"/>
                </a:solidFill>
              </a:rPr>
              <a:t>área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exibição</a:t>
            </a:r>
            <a:r>
              <a:rPr lang="en-US" sz="1100" dirty="0" smtClean="0">
                <a:solidFill>
                  <a:srgbClr val="000000"/>
                </a:solidFill>
              </a:rPr>
              <a:t> da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dividida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linhas</a:t>
            </a:r>
            <a:r>
              <a:rPr lang="en-US" sz="1100" dirty="0" smtClean="0">
                <a:solidFill>
                  <a:srgbClr val="000000"/>
                </a:solidFill>
              </a:rPr>
              <a:t> de grade – </a:t>
            </a:r>
            <a:r>
              <a:rPr lang="en-US" sz="1100" dirty="0" err="1" smtClean="0">
                <a:solidFill>
                  <a:srgbClr val="000000"/>
                </a:solidFill>
              </a:rPr>
              <a:t>alguma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vezes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denominadas</a:t>
            </a:r>
            <a:r>
              <a:rPr lang="en-US" sz="1100" dirty="0" smtClean="0">
                <a:solidFill>
                  <a:srgbClr val="000000"/>
                </a:solidFill>
              </a:rPr>
              <a:t> "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". No </a:t>
            </a:r>
            <a:r>
              <a:rPr lang="en-US" sz="1100" dirty="0" err="1" smtClean="0">
                <a:solidFill>
                  <a:srgbClr val="000000"/>
                </a:solidFill>
              </a:rPr>
              <a:t>eixo</a:t>
            </a:r>
            <a:r>
              <a:rPr lang="en-US" sz="1100" dirty="0" smtClean="0">
                <a:solidFill>
                  <a:srgbClr val="000000"/>
                </a:solidFill>
              </a:rPr>
              <a:t> vertical, </a:t>
            </a:r>
            <a:r>
              <a:rPr lang="en-US" sz="1100" dirty="0" err="1" smtClean="0">
                <a:solidFill>
                  <a:srgbClr val="000000"/>
                </a:solidFill>
              </a:rPr>
              <a:t>há</a:t>
            </a:r>
            <a:r>
              <a:rPr lang="en-US" sz="1100" dirty="0" smtClean="0">
                <a:solidFill>
                  <a:srgbClr val="000000"/>
                </a:solidFill>
              </a:rPr>
              <a:t> 8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verticais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</a:rPr>
              <a:t> vertical,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espaçamento</a:t>
            </a:r>
            <a:r>
              <a:rPr lang="en-US" sz="1100" dirty="0" smtClean="0">
                <a:solidFill>
                  <a:srgbClr val="000000"/>
                </a:solidFill>
              </a:rPr>
              <a:t> entre </a:t>
            </a:r>
            <a:r>
              <a:rPr lang="en-US" sz="1100" dirty="0" err="1" smtClean="0">
                <a:solidFill>
                  <a:srgbClr val="000000"/>
                </a:solidFill>
              </a:rPr>
              <a:t>linhas</a:t>
            </a:r>
            <a:r>
              <a:rPr lang="en-US" sz="1100" dirty="0" smtClean="0">
                <a:solidFill>
                  <a:srgbClr val="000000"/>
                </a:solidFill>
              </a:rPr>
              <a:t> de grade </a:t>
            </a:r>
            <a:r>
              <a:rPr lang="en-US" sz="1100" dirty="0" err="1" smtClean="0">
                <a:solidFill>
                  <a:srgbClr val="000000"/>
                </a:solidFill>
              </a:rPr>
              <a:t>horizontais</a:t>
            </a:r>
            <a:r>
              <a:rPr lang="en-US" sz="1100" dirty="0" smtClean="0">
                <a:solidFill>
                  <a:srgbClr val="000000"/>
                </a:solidFill>
              </a:rPr>
              <a:t>, é </a:t>
            </a:r>
            <a:r>
              <a:rPr lang="en-US" sz="1100" dirty="0" err="1" smtClean="0">
                <a:solidFill>
                  <a:srgbClr val="000000"/>
                </a:solidFill>
              </a:rPr>
              <a:t>igual</a:t>
            </a:r>
            <a:r>
              <a:rPr lang="en-US" sz="1100" dirty="0" smtClean="0">
                <a:solidFill>
                  <a:srgbClr val="000000"/>
                </a:solidFill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</a:rPr>
              <a:t>configuração</a:t>
            </a:r>
            <a:r>
              <a:rPr lang="en-US" sz="1100" dirty="0" smtClean="0">
                <a:solidFill>
                  <a:srgbClr val="000000"/>
                </a:solidFill>
              </a:rPr>
              <a:t> de volts/</a:t>
            </a:r>
            <a:r>
              <a:rPr lang="en-US" sz="1100" dirty="0" err="1" smtClean="0">
                <a:solidFill>
                  <a:srgbClr val="000000"/>
                </a:solidFill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exibida</a:t>
            </a:r>
            <a:r>
              <a:rPr lang="en-US" sz="1100" dirty="0" smtClean="0">
                <a:solidFill>
                  <a:srgbClr val="000000"/>
                </a:solidFill>
              </a:rPr>
              <a:t> no canto superior </a:t>
            </a:r>
            <a:r>
              <a:rPr lang="en-US" sz="1100" dirty="0" err="1" smtClean="0">
                <a:solidFill>
                  <a:srgbClr val="000000"/>
                </a:solidFill>
              </a:rPr>
              <a:t>esquerdo</a:t>
            </a:r>
            <a:r>
              <a:rPr lang="en-US" sz="1100" dirty="0" smtClean="0">
                <a:solidFill>
                  <a:srgbClr val="000000"/>
                </a:solidFill>
              </a:rPr>
              <a:t> do visor. </a:t>
            </a:r>
            <a:r>
              <a:rPr lang="en-US" sz="1100" dirty="0" err="1" smtClean="0">
                <a:solidFill>
                  <a:srgbClr val="000000"/>
                </a:solidFill>
              </a:rPr>
              <a:t>Neste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exemplo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vertical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configurada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1 V/div,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delta entre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linha</a:t>
            </a:r>
            <a:r>
              <a:rPr lang="en-US" sz="1100" dirty="0" smtClean="0">
                <a:solidFill>
                  <a:srgbClr val="000000"/>
                </a:solidFill>
              </a:rPr>
              <a:t> de grade horizontal é de 1 volt. E a amplitude </a:t>
            </a:r>
            <a:r>
              <a:rPr lang="en-US" sz="1100" dirty="0" err="1" smtClean="0">
                <a:solidFill>
                  <a:srgbClr val="000000"/>
                </a:solidFill>
              </a:rPr>
              <a:t>máxima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nessa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configuração</a:t>
            </a:r>
            <a:r>
              <a:rPr lang="en-US" sz="1100" dirty="0" smtClean="0">
                <a:solidFill>
                  <a:srgbClr val="000000"/>
                </a:solidFill>
              </a:rPr>
              <a:t> (1 V/div) é 8 </a:t>
            </a:r>
            <a:r>
              <a:rPr lang="en-US" sz="1100" dirty="0" err="1" smtClean="0">
                <a:solidFill>
                  <a:srgbClr val="000000"/>
                </a:solidFill>
              </a:rPr>
              <a:t>Vpp</a:t>
            </a:r>
            <a:r>
              <a:rPr lang="en-US" sz="1100" dirty="0" smtClean="0">
                <a:solidFill>
                  <a:srgbClr val="000000"/>
                </a:solidFill>
              </a:rPr>
              <a:t> (8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x 1 V/div).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No </a:t>
            </a:r>
            <a:r>
              <a:rPr lang="en-US" sz="1100" dirty="0" err="1" smtClean="0">
                <a:solidFill>
                  <a:srgbClr val="000000"/>
                </a:solidFill>
              </a:rPr>
              <a:t>eixo</a:t>
            </a:r>
            <a:r>
              <a:rPr lang="en-US" sz="1100" dirty="0" smtClean="0">
                <a:solidFill>
                  <a:srgbClr val="000000"/>
                </a:solidFill>
              </a:rPr>
              <a:t> horizontal, </a:t>
            </a:r>
            <a:r>
              <a:rPr lang="en-US" sz="1100" dirty="0" err="1" smtClean="0">
                <a:solidFill>
                  <a:srgbClr val="000000"/>
                </a:solidFill>
              </a:rPr>
              <a:t>há</a:t>
            </a:r>
            <a:r>
              <a:rPr lang="en-US" sz="1100" dirty="0" smtClean="0">
                <a:solidFill>
                  <a:srgbClr val="000000"/>
                </a:solidFill>
              </a:rPr>
              <a:t> 10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horizontais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</a:rPr>
              <a:t> horizontal, </a:t>
            </a:r>
            <a:r>
              <a:rPr lang="en-US" sz="1100" dirty="0" err="1" smtClean="0">
                <a:solidFill>
                  <a:srgbClr val="000000"/>
                </a:solidFill>
              </a:rPr>
              <a:t>ou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espaço</a:t>
            </a:r>
            <a:r>
              <a:rPr lang="en-US" sz="1100" dirty="0" smtClean="0">
                <a:solidFill>
                  <a:srgbClr val="000000"/>
                </a:solidFill>
              </a:rPr>
              <a:t> entre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linha</a:t>
            </a:r>
            <a:r>
              <a:rPr lang="en-US" sz="1100" dirty="0" smtClean="0">
                <a:solidFill>
                  <a:srgbClr val="000000"/>
                </a:solidFill>
              </a:rPr>
              <a:t> de grade vertical, é </a:t>
            </a:r>
            <a:r>
              <a:rPr lang="en-US" sz="1100" dirty="0" err="1" smtClean="0">
                <a:solidFill>
                  <a:srgbClr val="000000"/>
                </a:solidFill>
              </a:rPr>
              <a:t>igual</a:t>
            </a:r>
            <a:r>
              <a:rPr lang="en-US" sz="1100" dirty="0" smtClean="0">
                <a:solidFill>
                  <a:srgbClr val="000000"/>
                </a:solidFill>
              </a:rPr>
              <a:t> à </a:t>
            </a:r>
            <a:r>
              <a:rPr lang="en-US" sz="1100" dirty="0" err="1" smtClean="0">
                <a:solidFill>
                  <a:srgbClr val="000000"/>
                </a:solidFill>
              </a:rPr>
              <a:t>configuração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segundos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divisão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Isso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exibido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próximo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ao</a:t>
            </a:r>
            <a:r>
              <a:rPr lang="en-US" sz="1100" dirty="0" smtClean="0">
                <a:solidFill>
                  <a:srgbClr val="000000"/>
                </a:solidFill>
              </a:rPr>
              <a:t> canto superior </a:t>
            </a:r>
            <a:r>
              <a:rPr lang="en-US" sz="1100" dirty="0" err="1" smtClean="0">
                <a:solidFill>
                  <a:srgbClr val="000000"/>
                </a:solidFill>
              </a:rPr>
              <a:t>direito</a:t>
            </a:r>
            <a:r>
              <a:rPr lang="en-US" sz="1100" dirty="0" smtClean="0">
                <a:solidFill>
                  <a:srgbClr val="000000"/>
                </a:solidFill>
              </a:rPr>
              <a:t> do visor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Neste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exemplo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horizontal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configurada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1 µs/div,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delta entre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linha</a:t>
            </a:r>
            <a:r>
              <a:rPr lang="en-US" sz="1100" dirty="0" smtClean="0">
                <a:solidFill>
                  <a:srgbClr val="000000"/>
                </a:solidFill>
              </a:rPr>
              <a:t> de grade vertical é de 1 µs. E o tempo </a:t>
            </a:r>
            <a:r>
              <a:rPr lang="en-US" sz="1100" dirty="0" err="1" smtClean="0">
                <a:solidFill>
                  <a:srgbClr val="000000"/>
                </a:solidFill>
              </a:rPr>
              <a:t>máximo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tela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</a:t>
            </a:r>
            <a:r>
              <a:rPr lang="en-US" sz="1100" dirty="0" smtClean="0">
                <a:solidFill>
                  <a:srgbClr val="000000"/>
                </a:solidFill>
              </a:rPr>
              <a:t> é 10 µs (10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x 1 µs/div).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425"/>
              </a:spcBef>
            </a:pPr>
            <a:r>
              <a:rPr lang="en-US" sz="1100" b="1" dirty="0" err="1" smtClean="0">
                <a:solidFill>
                  <a:srgbClr val="000000"/>
                </a:solidFill>
              </a:rPr>
              <a:t>Realizar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medições</a:t>
            </a:r>
            <a:r>
              <a:rPr lang="en-US" sz="1100" b="1" dirty="0" smtClean="0">
                <a:solidFill>
                  <a:srgbClr val="000000"/>
                </a:solidFill>
              </a:rPr>
              <a:t> – </a:t>
            </a:r>
            <a:r>
              <a:rPr lang="en-US" sz="1100" b="1" dirty="0" err="1" smtClean="0">
                <a:solidFill>
                  <a:srgbClr val="000000"/>
                </a:solidFill>
              </a:rPr>
              <a:t>por</a:t>
            </a:r>
            <a:r>
              <a:rPr lang="en-US" sz="1100" b="1" dirty="0" smtClean="0">
                <a:solidFill>
                  <a:srgbClr val="000000"/>
                </a:solidFill>
              </a:rPr>
              <a:t> </a:t>
            </a:r>
            <a:r>
              <a:rPr lang="en-US" sz="1100" b="1" dirty="0" err="1" smtClean="0">
                <a:solidFill>
                  <a:srgbClr val="000000"/>
                </a:solidFill>
              </a:rPr>
              <a:t>estimativa</a:t>
            </a:r>
            <a:r>
              <a:rPr lang="en-US" sz="1100" b="1" dirty="0" smtClean="0">
                <a:solidFill>
                  <a:srgbClr val="000000"/>
                </a:solidFill>
              </a:rPr>
              <a:t> visual</a:t>
            </a:r>
          </a:p>
          <a:p>
            <a:pPr>
              <a:spcBef>
                <a:spcPts val="425"/>
              </a:spcBef>
            </a:pPr>
            <a:r>
              <a:rPr lang="en-US" sz="1100" dirty="0" err="1" smtClean="0">
                <a:solidFill>
                  <a:srgbClr val="000000"/>
                </a:solidFill>
              </a:rPr>
              <a:t>Há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diversas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maneiras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realizar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medições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e tempo </a:t>
            </a:r>
            <a:r>
              <a:rPr lang="en-US" sz="1100" dirty="0" err="1" smtClean="0">
                <a:solidFill>
                  <a:srgbClr val="000000"/>
                </a:solidFill>
              </a:rPr>
              <a:t>na</a:t>
            </a:r>
            <a:r>
              <a:rPr lang="en-US" sz="1100" dirty="0" smtClean="0">
                <a:solidFill>
                  <a:srgbClr val="000000"/>
                </a:solidFill>
              </a:rPr>
              <a:t>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mostrada</a:t>
            </a:r>
            <a:r>
              <a:rPr lang="en-US" sz="1100" dirty="0" smtClean="0">
                <a:solidFill>
                  <a:srgbClr val="000000"/>
                </a:solidFill>
              </a:rPr>
              <a:t>, mas o </a:t>
            </a:r>
            <a:r>
              <a:rPr lang="en-US" sz="1100" dirty="0" err="1" smtClean="0">
                <a:solidFill>
                  <a:srgbClr val="000000"/>
                </a:solidFill>
              </a:rPr>
              <a:t>método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mais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comum</a:t>
            </a:r>
            <a:r>
              <a:rPr lang="en-US" sz="1100" dirty="0" smtClean="0">
                <a:solidFill>
                  <a:srgbClr val="000000"/>
                </a:solidFill>
              </a:rPr>
              <a:t> é a </a:t>
            </a:r>
            <a:r>
              <a:rPr lang="en-US" sz="1100" dirty="0" err="1" smtClean="0">
                <a:solidFill>
                  <a:srgbClr val="000000"/>
                </a:solidFill>
              </a:rPr>
              <a:t>estimativa</a:t>
            </a:r>
            <a:r>
              <a:rPr lang="en-US" sz="1100" dirty="0" smtClean="0">
                <a:solidFill>
                  <a:srgbClr val="000000"/>
                </a:solidFill>
              </a:rPr>
              <a:t> visual. </a:t>
            </a:r>
            <a:r>
              <a:rPr lang="en-US" sz="1100" dirty="0" err="1" smtClean="0">
                <a:solidFill>
                  <a:srgbClr val="000000"/>
                </a:solidFill>
              </a:rPr>
              <a:t>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engenheiros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familiarizados</a:t>
            </a:r>
            <a:r>
              <a:rPr lang="en-US" sz="1100" dirty="0" smtClean="0">
                <a:solidFill>
                  <a:srgbClr val="000000"/>
                </a:solidFill>
              </a:rPr>
              <a:t> com </a:t>
            </a:r>
            <a:r>
              <a:rPr lang="en-US" sz="1100" dirty="0" err="1" smtClean="0">
                <a:solidFill>
                  <a:srgbClr val="000000"/>
                </a:solidFill>
              </a:rPr>
              <a:t>seus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podem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fazer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estimativas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rápidas</a:t>
            </a:r>
            <a:r>
              <a:rPr lang="en-US" sz="1100" dirty="0" smtClean="0">
                <a:solidFill>
                  <a:srgbClr val="000000"/>
                </a:solidFill>
              </a:rPr>
              <a:t> para </a:t>
            </a:r>
            <a:r>
              <a:rPr lang="en-US" sz="1100" dirty="0" err="1" smtClean="0">
                <a:solidFill>
                  <a:srgbClr val="000000"/>
                </a:solidFill>
              </a:rPr>
              <a:t>determinar</a:t>
            </a:r>
            <a:r>
              <a:rPr lang="en-US" sz="1100" dirty="0" smtClean="0">
                <a:solidFill>
                  <a:srgbClr val="000000"/>
                </a:solidFill>
              </a:rPr>
              <a:t> a amplitude e o tempo dos </a:t>
            </a:r>
            <a:r>
              <a:rPr lang="en-US" sz="1100" dirty="0" err="1" smtClean="0">
                <a:solidFill>
                  <a:srgbClr val="000000"/>
                </a:solidFill>
              </a:rPr>
              <a:t>sinais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  <a:r>
              <a:rPr lang="en-US" sz="1100" dirty="0" err="1" smtClean="0">
                <a:solidFill>
                  <a:srgbClr val="000000"/>
                </a:solidFill>
              </a:rPr>
              <a:t>Neste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exemplo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período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de entrada se </a:t>
            </a:r>
            <a:r>
              <a:rPr lang="en-US" sz="1100" dirty="0" err="1" smtClean="0">
                <a:solidFill>
                  <a:srgbClr val="000000"/>
                </a:solidFill>
              </a:rPr>
              <a:t>repete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cada</a:t>
            </a:r>
            <a:r>
              <a:rPr lang="en-US" sz="1100" dirty="0" smtClean="0">
                <a:solidFill>
                  <a:srgbClr val="000000"/>
                </a:solidFill>
              </a:rPr>
              <a:t> 4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e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escala</a:t>
            </a:r>
            <a:r>
              <a:rPr lang="en-US" sz="1100" dirty="0" smtClean="0">
                <a:solidFill>
                  <a:srgbClr val="000000"/>
                </a:solidFill>
              </a:rPr>
              <a:t> horizontal </a:t>
            </a:r>
            <a:r>
              <a:rPr lang="en-US" sz="1100" dirty="0" err="1" smtClean="0">
                <a:solidFill>
                  <a:srgbClr val="000000"/>
                </a:solidFill>
              </a:rPr>
              <a:t>está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definida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como</a:t>
            </a:r>
            <a:r>
              <a:rPr lang="en-US" sz="1100" dirty="0" smtClean="0">
                <a:solidFill>
                  <a:srgbClr val="000000"/>
                </a:solidFill>
              </a:rPr>
              <a:t> 1 µs/div, </a:t>
            </a:r>
            <a:r>
              <a:rPr lang="en-US" sz="1100" dirty="0" err="1" smtClean="0">
                <a:solidFill>
                  <a:srgbClr val="000000"/>
                </a:solidFill>
              </a:rPr>
              <a:t>podemos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determinar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rapidamente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período</a:t>
            </a:r>
            <a:r>
              <a:rPr lang="en-US" sz="1100" dirty="0" smtClean="0">
                <a:solidFill>
                  <a:srgbClr val="000000"/>
                </a:solidFill>
              </a:rPr>
              <a:t> (T) </a:t>
            </a:r>
            <a:r>
              <a:rPr lang="en-US" sz="1100" dirty="0" err="1" smtClean="0">
                <a:solidFill>
                  <a:srgbClr val="000000"/>
                </a:solidFill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aproximadamente</a:t>
            </a:r>
            <a:r>
              <a:rPr lang="en-US" sz="1100" dirty="0" smtClean="0">
                <a:solidFill>
                  <a:srgbClr val="000000"/>
                </a:solidFill>
              </a:rPr>
              <a:t> 4 </a:t>
            </a:r>
            <a:r>
              <a:rPr lang="el-GR" sz="1100" dirty="0" smtClean="0">
                <a:solidFill>
                  <a:srgbClr val="000000"/>
                </a:solidFill>
              </a:rPr>
              <a:t>µ</a:t>
            </a:r>
            <a:r>
              <a:rPr lang="en-US" sz="1100" dirty="0" smtClean="0">
                <a:solidFill>
                  <a:srgbClr val="000000"/>
                </a:solidFill>
              </a:rPr>
              <a:t>s (4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x 1 µs/div) e </a:t>
            </a:r>
            <a:r>
              <a:rPr lang="en-US" sz="1100" dirty="0" err="1" smtClean="0">
                <a:solidFill>
                  <a:srgbClr val="000000"/>
                </a:solidFill>
              </a:rPr>
              <a:t>portanto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frequência</a:t>
            </a:r>
            <a:r>
              <a:rPr lang="en-US" sz="1100" dirty="0" smtClean="0">
                <a:solidFill>
                  <a:srgbClr val="000000"/>
                </a:solidFill>
              </a:rPr>
              <a:t> é 250 kHz (</a:t>
            </a:r>
            <a:r>
              <a:rPr lang="en-US" sz="1100" dirty="0" err="1" smtClean="0">
                <a:solidFill>
                  <a:srgbClr val="000000"/>
                </a:solidFill>
              </a:rPr>
              <a:t>Freq</a:t>
            </a:r>
            <a:r>
              <a:rPr lang="en-US" sz="1100" dirty="0" smtClean="0">
                <a:solidFill>
                  <a:srgbClr val="000000"/>
                </a:solidFill>
              </a:rPr>
              <a:t> = 1/T).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Para </a:t>
            </a:r>
            <a:r>
              <a:rPr lang="en-US" sz="1100" dirty="0" err="1" smtClean="0">
                <a:solidFill>
                  <a:srgbClr val="000000"/>
                </a:solidFill>
              </a:rPr>
              <a:t>determinar</a:t>
            </a:r>
            <a:r>
              <a:rPr lang="en-US" sz="1100" dirty="0" smtClean="0">
                <a:solidFill>
                  <a:srgbClr val="000000"/>
                </a:solidFill>
              </a:rPr>
              <a:t> a amplitude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podemos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observar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essa</a:t>
            </a:r>
            <a:r>
              <a:rPr lang="en-US" sz="1100" dirty="0" smtClean="0">
                <a:solidFill>
                  <a:srgbClr val="000000"/>
                </a:solidFill>
              </a:rPr>
              <a:t> forma de </a:t>
            </a:r>
            <a:r>
              <a:rPr lang="en-US" sz="1100" dirty="0" err="1" smtClean="0">
                <a:solidFill>
                  <a:srgbClr val="000000"/>
                </a:solidFill>
              </a:rPr>
              <a:t>onda</a:t>
            </a:r>
            <a:r>
              <a:rPr lang="en-US" sz="1100" dirty="0" smtClean="0">
                <a:solidFill>
                  <a:srgbClr val="000000"/>
                </a:solidFill>
              </a:rPr>
              <a:t> se </a:t>
            </a:r>
            <a:r>
              <a:rPr lang="en-US" sz="1100" dirty="0" err="1" smtClean="0">
                <a:solidFill>
                  <a:srgbClr val="000000"/>
                </a:solidFill>
              </a:rPr>
              <a:t>expande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verticalmente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cerca</a:t>
            </a:r>
            <a:r>
              <a:rPr lang="en-US" sz="1100" dirty="0" smtClean="0">
                <a:solidFill>
                  <a:srgbClr val="000000"/>
                </a:solidFill>
              </a:rPr>
              <a:t> de 6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de 1 V/div, </a:t>
            </a:r>
            <a:r>
              <a:rPr lang="en-US" sz="1100" dirty="0" err="1" smtClean="0">
                <a:solidFill>
                  <a:srgbClr val="000000"/>
                </a:solidFill>
              </a:rPr>
              <a:t>portanto</a:t>
            </a:r>
            <a:r>
              <a:rPr lang="en-US" sz="1100" dirty="0" smtClean="0">
                <a:solidFill>
                  <a:srgbClr val="000000"/>
                </a:solidFill>
              </a:rPr>
              <a:t> a amplitude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é de </a:t>
            </a:r>
            <a:r>
              <a:rPr lang="en-US" sz="1100" dirty="0" err="1" smtClean="0">
                <a:solidFill>
                  <a:srgbClr val="000000"/>
                </a:solidFill>
              </a:rPr>
              <a:t>aproximadamente</a:t>
            </a:r>
            <a:r>
              <a:rPr lang="en-US" sz="1100" dirty="0" smtClean="0">
                <a:solidFill>
                  <a:srgbClr val="000000"/>
                </a:solidFill>
              </a:rPr>
              <a:t> 6 </a:t>
            </a:r>
            <a:r>
              <a:rPr lang="en-US" sz="1100" dirty="0" err="1" smtClean="0">
                <a:solidFill>
                  <a:srgbClr val="000000"/>
                </a:solidFill>
              </a:rPr>
              <a:t>Vpp</a:t>
            </a:r>
            <a:r>
              <a:rPr lang="en-US" sz="1100" dirty="0" smtClean="0">
                <a:solidFill>
                  <a:srgbClr val="000000"/>
                </a:solidFill>
              </a:rPr>
              <a:t> (6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x 1 V/div). 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Para </a:t>
            </a:r>
            <a:r>
              <a:rPr lang="en-US" sz="1100" dirty="0" err="1" smtClean="0">
                <a:solidFill>
                  <a:srgbClr val="000000"/>
                </a:solidFill>
              </a:rPr>
              <a:t>medir</a:t>
            </a:r>
            <a:r>
              <a:rPr lang="en-US" sz="1100" dirty="0" smtClean="0">
                <a:solidFill>
                  <a:srgbClr val="000000"/>
                </a:solidFill>
              </a:rPr>
              <a:t>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absoluta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</a:rPr>
              <a:t>devemos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primeiro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localizar</a:t>
            </a:r>
            <a:r>
              <a:rPr lang="en-US" sz="1100" dirty="0" smtClean="0">
                <a:solidFill>
                  <a:srgbClr val="000000"/>
                </a:solidFill>
              </a:rPr>
              <a:t> o </a:t>
            </a:r>
            <a:r>
              <a:rPr lang="en-US" sz="1100" dirty="0" err="1" smtClean="0">
                <a:solidFill>
                  <a:srgbClr val="000000"/>
                </a:solidFill>
              </a:rPr>
              <a:t>ícone</a:t>
            </a:r>
            <a:r>
              <a:rPr lang="en-US" sz="1100" dirty="0" smtClean="0">
                <a:solidFill>
                  <a:srgbClr val="000000"/>
                </a:solidFill>
              </a:rPr>
              <a:t>/</a:t>
            </a:r>
            <a:r>
              <a:rPr lang="en-US" sz="1100" dirty="0" err="1" smtClean="0">
                <a:solidFill>
                  <a:srgbClr val="000000"/>
                </a:solidFill>
              </a:rPr>
              <a:t>indicador</a:t>
            </a:r>
            <a:r>
              <a:rPr lang="en-US" sz="1100" dirty="0" smtClean="0">
                <a:solidFill>
                  <a:srgbClr val="000000"/>
                </a:solidFill>
              </a:rPr>
              <a:t> de terra no </a:t>
            </a:r>
            <a:r>
              <a:rPr lang="en-US" sz="1100" dirty="0" err="1" smtClean="0">
                <a:solidFill>
                  <a:srgbClr val="000000"/>
                </a:solidFill>
              </a:rPr>
              <a:t>lado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esquerdo</a:t>
            </a:r>
            <a:r>
              <a:rPr lang="en-US" sz="1100" dirty="0" smtClean="0">
                <a:solidFill>
                  <a:srgbClr val="000000"/>
                </a:solidFill>
              </a:rPr>
              <a:t> da </a:t>
            </a:r>
            <a:r>
              <a:rPr lang="en-US" sz="1100" dirty="0" err="1" smtClean="0">
                <a:solidFill>
                  <a:srgbClr val="000000"/>
                </a:solidFill>
              </a:rPr>
              <a:t>retícula</a:t>
            </a:r>
            <a:r>
              <a:rPr lang="en-US" sz="1100" dirty="0" smtClean="0">
                <a:solidFill>
                  <a:srgbClr val="000000"/>
                </a:solidFill>
              </a:rPr>
              <a:t>. Este </a:t>
            </a:r>
            <a:r>
              <a:rPr lang="en-US" sz="1100" dirty="0" err="1" smtClean="0">
                <a:solidFill>
                  <a:srgbClr val="000000"/>
                </a:solidFill>
              </a:rPr>
              <a:t>ponto</a:t>
            </a:r>
            <a:r>
              <a:rPr lang="en-US" sz="1100" dirty="0" smtClean="0">
                <a:solidFill>
                  <a:srgbClr val="000000"/>
                </a:solidFill>
              </a:rPr>
              <a:t> define o </a:t>
            </a:r>
            <a:r>
              <a:rPr lang="en-US" sz="1100" dirty="0" err="1" smtClean="0">
                <a:solidFill>
                  <a:srgbClr val="000000"/>
                </a:solidFill>
              </a:rPr>
              <a:t>nível</a:t>
            </a:r>
            <a:r>
              <a:rPr lang="en-US" sz="1100" dirty="0" smtClean="0">
                <a:solidFill>
                  <a:srgbClr val="000000"/>
                </a:solidFill>
              </a:rPr>
              <a:t> 0 V. </a:t>
            </a:r>
            <a:r>
              <a:rPr lang="en-US" sz="1100" dirty="0" err="1" smtClean="0">
                <a:solidFill>
                  <a:srgbClr val="000000"/>
                </a:solidFill>
              </a:rPr>
              <a:t>Podemos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então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ver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que</a:t>
            </a:r>
            <a:r>
              <a:rPr lang="en-US" sz="1100" dirty="0" smtClean="0">
                <a:solidFill>
                  <a:srgbClr val="000000"/>
                </a:solidFill>
              </a:rPr>
              <a:t> a amplitude de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positiva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Vmáx</a:t>
            </a:r>
            <a:r>
              <a:rPr lang="en-US" sz="1100" dirty="0" smtClean="0">
                <a:solidFill>
                  <a:srgbClr val="000000"/>
                </a:solidFill>
              </a:rPr>
              <a:t>.) </a:t>
            </a:r>
            <a:r>
              <a:rPr lang="en-US" sz="1100" dirty="0" err="1" smtClean="0">
                <a:solidFill>
                  <a:srgbClr val="000000"/>
                </a:solidFill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aproximadamente</a:t>
            </a:r>
            <a:r>
              <a:rPr lang="en-US" sz="1100" dirty="0" smtClean="0">
                <a:solidFill>
                  <a:srgbClr val="000000"/>
                </a:solidFill>
              </a:rPr>
              <a:t> 4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acima</a:t>
            </a:r>
            <a:r>
              <a:rPr lang="en-US" sz="1100" dirty="0" smtClean="0">
                <a:solidFill>
                  <a:srgbClr val="000000"/>
                </a:solidFill>
              </a:rPr>
              <a:t> do </a:t>
            </a:r>
            <a:r>
              <a:rPr lang="en-US" sz="1100" dirty="0" err="1" smtClean="0">
                <a:solidFill>
                  <a:srgbClr val="000000"/>
                </a:solidFill>
              </a:rPr>
              <a:t>indicador</a:t>
            </a:r>
            <a:r>
              <a:rPr lang="en-US" sz="1100" dirty="0" smtClean="0">
                <a:solidFill>
                  <a:srgbClr val="000000"/>
                </a:solidFill>
              </a:rPr>
              <a:t> de terra e, </a:t>
            </a:r>
            <a:r>
              <a:rPr lang="en-US" sz="1100" dirty="0" err="1" smtClean="0">
                <a:solidFill>
                  <a:srgbClr val="000000"/>
                </a:solidFill>
              </a:rPr>
              <a:t>portanto</a:t>
            </a:r>
            <a:r>
              <a:rPr lang="en-US" sz="1100" dirty="0" smtClean="0">
                <a:solidFill>
                  <a:srgbClr val="000000"/>
                </a:solidFill>
              </a:rPr>
              <a:t>, a </a:t>
            </a:r>
            <a:r>
              <a:rPr lang="en-US" sz="1100" dirty="0" err="1" smtClean="0">
                <a:solidFill>
                  <a:srgbClr val="000000"/>
                </a:solidFill>
              </a:rPr>
              <a:t>tensão</a:t>
            </a:r>
            <a:r>
              <a:rPr lang="en-US" sz="1100" dirty="0" smtClean="0">
                <a:solidFill>
                  <a:srgbClr val="000000"/>
                </a:solidFill>
              </a:rPr>
              <a:t> de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positiva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 é </a:t>
            </a:r>
            <a:r>
              <a:rPr lang="en-US" sz="1100" dirty="0" err="1" smtClean="0">
                <a:solidFill>
                  <a:srgbClr val="000000"/>
                </a:solidFill>
              </a:rPr>
              <a:t>aproximadamente</a:t>
            </a:r>
            <a:r>
              <a:rPr lang="en-US" sz="1100" dirty="0" smtClean="0">
                <a:solidFill>
                  <a:srgbClr val="000000"/>
                </a:solidFill>
              </a:rPr>
              <a:t> +4 V </a:t>
            </a:r>
            <a:r>
              <a:rPr lang="en-US" sz="1100" dirty="0" err="1" smtClean="0">
                <a:solidFill>
                  <a:srgbClr val="000000"/>
                </a:solidFill>
              </a:rPr>
              <a:t>acima</a:t>
            </a:r>
            <a:r>
              <a:rPr lang="en-US" sz="1100" dirty="0" smtClean="0">
                <a:solidFill>
                  <a:srgbClr val="000000"/>
                </a:solidFill>
              </a:rPr>
              <a:t> do terra (+4 </a:t>
            </a:r>
            <a:r>
              <a:rPr lang="en-US" sz="1100" dirty="0" err="1" smtClean="0">
                <a:solidFill>
                  <a:srgbClr val="000000"/>
                </a:solidFill>
              </a:rPr>
              <a:t>divisões</a:t>
            </a:r>
            <a:r>
              <a:rPr lang="en-US" sz="1100" dirty="0" smtClean="0">
                <a:solidFill>
                  <a:srgbClr val="000000"/>
                </a:solidFill>
              </a:rPr>
              <a:t> x 1 V/div). </a:t>
            </a:r>
          </a:p>
          <a:p>
            <a:pPr>
              <a:spcBef>
                <a:spcPts val="425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Agora, determine a amplitude de </a:t>
            </a:r>
            <a:r>
              <a:rPr lang="en-US" sz="1100" dirty="0" err="1" smtClean="0">
                <a:solidFill>
                  <a:srgbClr val="000000"/>
                </a:solidFill>
              </a:rPr>
              <a:t>pico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negativa</a:t>
            </a:r>
            <a:r>
              <a:rPr lang="en-US" sz="1100" dirty="0" smtClean="0">
                <a:solidFill>
                  <a:srgbClr val="000000"/>
                </a:solidFill>
              </a:rPr>
              <a:t> (</a:t>
            </a:r>
            <a:r>
              <a:rPr lang="en-US" sz="1100" dirty="0" err="1" smtClean="0">
                <a:solidFill>
                  <a:srgbClr val="000000"/>
                </a:solidFill>
              </a:rPr>
              <a:t>Vmín</a:t>
            </a:r>
            <a:r>
              <a:rPr lang="en-US" sz="1100" dirty="0" smtClean="0">
                <a:solidFill>
                  <a:srgbClr val="000000"/>
                </a:solidFill>
              </a:rPr>
              <a:t>.) </a:t>
            </a:r>
            <a:r>
              <a:rPr lang="en-US" sz="1100" dirty="0" err="1" smtClean="0">
                <a:solidFill>
                  <a:srgbClr val="000000"/>
                </a:solidFill>
              </a:rPr>
              <a:t>desse</a:t>
            </a:r>
            <a:r>
              <a:rPr lang="en-US" sz="1100" dirty="0" smtClean="0">
                <a:solidFill>
                  <a:srgbClr val="000000"/>
                </a:solidFill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</a:rPr>
              <a:t>sinal</a:t>
            </a:r>
            <a:r>
              <a:rPr lang="en-US" sz="11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BD36E-3B69-471C-9B1C-18E905ADDE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6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 userDrawn="1"/>
        </p:nvGrpSpPr>
        <p:grpSpPr>
          <a:xfrm>
            <a:off x="152400" y="0"/>
            <a:ext cx="8839200" cy="3291840"/>
            <a:chOff x="152400" y="0"/>
            <a:chExt cx="8839200" cy="3291840"/>
          </a:xfrm>
        </p:grpSpPr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29184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267004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3700" y="1666240"/>
            <a:ext cx="1947672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3141345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Type Date Here</a:t>
            </a:r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9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831215"/>
            <a:ext cx="5575174" cy="1470025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42647" y="5029200"/>
            <a:ext cx="1948915" cy="1021716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000">
                <a:solidFill>
                  <a:srgbClr val="E900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 Name Bold Arial</a:t>
            </a:r>
            <a:br>
              <a:rPr lang="en-US" dirty="0" smtClean="0"/>
            </a:br>
            <a:r>
              <a:rPr lang="en-US" dirty="0" smtClean="0"/>
              <a:t>All Else Regular Arial </a:t>
            </a:r>
          </a:p>
        </p:txBody>
      </p:sp>
      <p:sp>
        <p:nvSpPr>
          <p:cNvPr id="198" name="Text Placeholder 197"/>
          <p:cNvSpPr>
            <a:spLocks noGrp="1"/>
          </p:cNvSpPr>
          <p:nvPr>
            <p:ph type="body" sz="quarter" idx="13" hasCustomPrompt="1"/>
          </p:nvPr>
        </p:nvSpPr>
        <p:spPr>
          <a:xfrm>
            <a:off x="752475" y="2337181"/>
            <a:ext cx="2447925" cy="18288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Date Here Move Up as Needed</a:t>
            </a:r>
            <a:endParaRPr lang="en-US" dirty="0"/>
          </a:p>
        </p:txBody>
      </p:sp>
      <p:grpSp>
        <p:nvGrpSpPr>
          <p:cNvPr id="71" name="Group 70"/>
          <p:cNvGrpSpPr/>
          <p:nvPr userDrawn="1"/>
        </p:nvGrpSpPr>
        <p:grpSpPr>
          <a:xfrm flipV="1">
            <a:off x="152400" y="903989"/>
            <a:ext cx="8839200" cy="5137033"/>
            <a:chOff x="152400" y="-1606182"/>
            <a:chExt cx="8839200" cy="5137033"/>
          </a:xfrm>
        </p:grpSpPr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601850" y="0"/>
              <a:ext cx="129" cy="3530851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0700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48"/>
            <p:cNvSpPr>
              <a:spLocks noChangeShapeType="1"/>
            </p:cNvSpPr>
            <p:nvPr/>
          </p:nvSpPr>
          <p:spPr bwMode="auto">
            <a:xfrm>
              <a:off x="6594531" y="-1606182"/>
              <a:ext cx="0" cy="2816352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1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566164"/>
            <a:ext cx="5575174" cy="1470025"/>
          </a:xfrm>
        </p:spPr>
        <p:txBody>
          <a:bodyPr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Type Title Here</a:t>
            </a:r>
            <a:br>
              <a:rPr lang="en-US" dirty="0" smtClean="0"/>
            </a:br>
            <a:r>
              <a:rPr lang="en-US" dirty="0" smtClean="0"/>
              <a:t>Not to Exceed</a:t>
            </a:r>
            <a:br>
              <a:rPr lang="en-US" dirty="0" smtClean="0"/>
            </a:br>
            <a:r>
              <a:rPr lang="en-US" dirty="0" smtClean="0"/>
              <a:t>Three Lines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0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091" y="1623061"/>
            <a:ext cx="5291709" cy="434340"/>
          </a:xfrm>
        </p:spPr>
        <p:txBody>
          <a:bodyPr anchor="t"/>
          <a:lstStyle>
            <a:lvl1pPr>
              <a:lnSpc>
                <a:spcPct val="94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Divider Slide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525" y="2439782"/>
            <a:ext cx="5292276" cy="2818017"/>
          </a:xfrm>
        </p:spPr>
        <p:txBody>
          <a:bodyPr anchor="t"/>
          <a:lstStyle>
            <a:lvl1pPr marL="0" indent="0" algn="l">
              <a:lnSpc>
                <a:spcPct val="94000"/>
              </a:lnSpc>
              <a:spcBef>
                <a:spcPts val="0"/>
              </a:spcBef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copy or delete placeholder if not needed.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2400" y="0"/>
            <a:ext cx="8839200" cy="2021022"/>
            <a:chOff x="152400" y="0"/>
            <a:chExt cx="8839200" cy="2021022"/>
          </a:xfrm>
        </p:grpSpPr>
        <p:sp>
          <p:nvSpPr>
            <p:cNvPr id="70" name="Line 8"/>
            <p:cNvSpPr>
              <a:spLocks noChangeShapeType="1"/>
            </p:cNvSpPr>
            <p:nvPr/>
          </p:nvSpPr>
          <p:spPr bwMode="auto">
            <a:xfrm>
              <a:off x="601851" y="0"/>
              <a:ext cx="0" cy="2021022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0"/>
              <a:ext cx="0" cy="402336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Line 5"/>
            <p:cNvSpPr>
              <a:spLocks noChangeShapeType="1"/>
            </p:cNvSpPr>
            <p:nvPr/>
          </p:nvSpPr>
          <p:spPr bwMode="auto">
            <a:xfrm>
              <a:off x="15240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45203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Line 9"/>
            <p:cNvSpPr>
              <a:spLocks noChangeShapeType="1"/>
            </p:cNvSpPr>
            <p:nvPr/>
          </p:nvSpPr>
          <p:spPr bwMode="auto">
            <a:xfrm>
              <a:off x="75166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105130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Line 13"/>
            <p:cNvSpPr>
              <a:spLocks noChangeShapeType="1"/>
            </p:cNvSpPr>
            <p:nvPr/>
          </p:nvSpPr>
          <p:spPr bwMode="auto">
            <a:xfrm>
              <a:off x="135093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Line 15"/>
            <p:cNvSpPr>
              <a:spLocks noChangeShapeType="1"/>
            </p:cNvSpPr>
            <p:nvPr/>
          </p:nvSpPr>
          <p:spPr bwMode="auto">
            <a:xfrm>
              <a:off x="165057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Line 17"/>
            <p:cNvSpPr>
              <a:spLocks noChangeShapeType="1"/>
            </p:cNvSpPr>
            <p:nvPr/>
          </p:nvSpPr>
          <p:spPr bwMode="auto">
            <a:xfrm>
              <a:off x="195020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Line 19"/>
            <p:cNvSpPr>
              <a:spLocks noChangeShapeType="1"/>
            </p:cNvSpPr>
            <p:nvPr/>
          </p:nvSpPr>
          <p:spPr bwMode="auto">
            <a:xfrm>
              <a:off x="224983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Line 21"/>
            <p:cNvSpPr>
              <a:spLocks noChangeShapeType="1"/>
            </p:cNvSpPr>
            <p:nvPr/>
          </p:nvSpPr>
          <p:spPr bwMode="auto">
            <a:xfrm>
              <a:off x="254947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Line 23"/>
            <p:cNvSpPr>
              <a:spLocks noChangeShapeType="1"/>
            </p:cNvSpPr>
            <p:nvPr/>
          </p:nvSpPr>
          <p:spPr bwMode="auto">
            <a:xfrm>
              <a:off x="284910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Line 25"/>
            <p:cNvSpPr>
              <a:spLocks noChangeShapeType="1"/>
            </p:cNvSpPr>
            <p:nvPr/>
          </p:nvSpPr>
          <p:spPr bwMode="auto">
            <a:xfrm>
              <a:off x="314874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Line 27"/>
            <p:cNvSpPr>
              <a:spLocks noChangeShapeType="1"/>
            </p:cNvSpPr>
            <p:nvPr/>
          </p:nvSpPr>
          <p:spPr bwMode="auto">
            <a:xfrm>
              <a:off x="344837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Line 29"/>
            <p:cNvSpPr>
              <a:spLocks noChangeShapeType="1"/>
            </p:cNvSpPr>
            <p:nvPr/>
          </p:nvSpPr>
          <p:spPr bwMode="auto">
            <a:xfrm>
              <a:off x="374800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404764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Line 33"/>
            <p:cNvSpPr>
              <a:spLocks noChangeShapeType="1"/>
            </p:cNvSpPr>
            <p:nvPr/>
          </p:nvSpPr>
          <p:spPr bwMode="auto">
            <a:xfrm>
              <a:off x="434727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Line 35"/>
            <p:cNvSpPr>
              <a:spLocks noChangeShapeType="1"/>
            </p:cNvSpPr>
            <p:nvPr/>
          </p:nvSpPr>
          <p:spPr bwMode="auto">
            <a:xfrm>
              <a:off x="464691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Line 37"/>
            <p:cNvSpPr>
              <a:spLocks noChangeShapeType="1"/>
            </p:cNvSpPr>
            <p:nvPr/>
          </p:nvSpPr>
          <p:spPr bwMode="auto">
            <a:xfrm>
              <a:off x="494654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Line 39"/>
            <p:cNvSpPr>
              <a:spLocks noChangeShapeType="1"/>
            </p:cNvSpPr>
            <p:nvPr/>
          </p:nvSpPr>
          <p:spPr bwMode="auto">
            <a:xfrm>
              <a:off x="524617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Line 41"/>
            <p:cNvSpPr>
              <a:spLocks noChangeShapeType="1"/>
            </p:cNvSpPr>
            <p:nvPr/>
          </p:nvSpPr>
          <p:spPr bwMode="auto">
            <a:xfrm>
              <a:off x="554581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Line 43"/>
            <p:cNvSpPr>
              <a:spLocks noChangeShapeType="1"/>
            </p:cNvSpPr>
            <p:nvPr/>
          </p:nvSpPr>
          <p:spPr bwMode="auto">
            <a:xfrm>
              <a:off x="584544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>
              <a:off x="614508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Line 47"/>
            <p:cNvSpPr>
              <a:spLocks noChangeShapeType="1"/>
            </p:cNvSpPr>
            <p:nvPr/>
          </p:nvSpPr>
          <p:spPr bwMode="auto">
            <a:xfrm>
              <a:off x="6444714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Line 51"/>
            <p:cNvSpPr>
              <a:spLocks noChangeShapeType="1"/>
            </p:cNvSpPr>
            <p:nvPr/>
          </p:nvSpPr>
          <p:spPr bwMode="auto">
            <a:xfrm>
              <a:off x="704398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Line 52"/>
            <p:cNvSpPr>
              <a:spLocks noChangeShapeType="1"/>
            </p:cNvSpPr>
            <p:nvPr/>
          </p:nvSpPr>
          <p:spPr bwMode="auto">
            <a:xfrm>
              <a:off x="7193799" y="0"/>
              <a:ext cx="0" cy="121920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Line 53"/>
            <p:cNvSpPr>
              <a:spLocks noChangeShapeType="1"/>
            </p:cNvSpPr>
            <p:nvPr/>
          </p:nvSpPr>
          <p:spPr bwMode="auto">
            <a:xfrm>
              <a:off x="734361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>
              <a:off x="7643250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Line 59"/>
            <p:cNvSpPr>
              <a:spLocks noChangeShapeType="1"/>
            </p:cNvSpPr>
            <p:nvPr/>
          </p:nvSpPr>
          <p:spPr bwMode="auto">
            <a:xfrm>
              <a:off x="8242518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>
              <a:off x="8542152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30221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Line 10"/>
            <p:cNvSpPr>
              <a:spLocks noChangeShapeType="1"/>
            </p:cNvSpPr>
            <p:nvPr/>
          </p:nvSpPr>
          <p:spPr bwMode="auto">
            <a:xfrm>
              <a:off x="90148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Line 14"/>
            <p:cNvSpPr>
              <a:spLocks noChangeShapeType="1"/>
            </p:cNvSpPr>
            <p:nvPr/>
          </p:nvSpPr>
          <p:spPr bwMode="auto">
            <a:xfrm>
              <a:off x="150075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Line 18"/>
            <p:cNvSpPr>
              <a:spLocks noChangeShapeType="1"/>
            </p:cNvSpPr>
            <p:nvPr/>
          </p:nvSpPr>
          <p:spPr bwMode="auto">
            <a:xfrm>
              <a:off x="210002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Line 22"/>
            <p:cNvSpPr>
              <a:spLocks noChangeShapeType="1"/>
            </p:cNvSpPr>
            <p:nvPr/>
          </p:nvSpPr>
          <p:spPr bwMode="auto">
            <a:xfrm>
              <a:off x="269928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Line 26"/>
            <p:cNvSpPr>
              <a:spLocks noChangeShapeType="1"/>
            </p:cNvSpPr>
            <p:nvPr/>
          </p:nvSpPr>
          <p:spPr bwMode="auto">
            <a:xfrm>
              <a:off x="329855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Line 30"/>
            <p:cNvSpPr>
              <a:spLocks noChangeShapeType="1"/>
            </p:cNvSpPr>
            <p:nvPr/>
          </p:nvSpPr>
          <p:spPr bwMode="auto">
            <a:xfrm>
              <a:off x="389782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Line 34"/>
            <p:cNvSpPr>
              <a:spLocks noChangeShapeType="1"/>
            </p:cNvSpPr>
            <p:nvPr/>
          </p:nvSpPr>
          <p:spPr bwMode="auto">
            <a:xfrm>
              <a:off x="449709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Line 38"/>
            <p:cNvSpPr>
              <a:spLocks noChangeShapeType="1"/>
            </p:cNvSpPr>
            <p:nvPr/>
          </p:nvSpPr>
          <p:spPr bwMode="auto">
            <a:xfrm>
              <a:off x="509636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Line 42"/>
            <p:cNvSpPr>
              <a:spLocks noChangeShapeType="1"/>
            </p:cNvSpPr>
            <p:nvPr/>
          </p:nvSpPr>
          <p:spPr bwMode="auto">
            <a:xfrm>
              <a:off x="569562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Line 46"/>
            <p:cNvSpPr>
              <a:spLocks noChangeShapeType="1"/>
            </p:cNvSpPr>
            <p:nvPr/>
          </p:nvSpPr>
          <p:spPr bwMode="auto">
            <a:xfrm>
              <a:off x="6294897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Line 50"/>
            <p:cNvSpPr>
              <a:spLocks noChangeShapeType="1"/>
            </p:cNvSpPr>
            <p:nvPr/>
          </p:nvSpPr>
          <p:spPr bwMode="auto">
            <a:xfrm>
              <a:off x="6894165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Line 54"/>
            <p:cNvSpPr>
              <a:spLocks noChangeShapeType="1"/>
            </p:cNvSpPr>
            <p:nvPr/>
          </p:nvSpPr>
          <p:spPr bwMode="auto">
            <a:xfrm>
              <a:off x="7493433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Line 58"/>
            <p:cNvSpPr>
              <a:spLocks noChangeShapeType="1"/>
            </p:cNvSpPr>
            <p:nvPr/>
          </p:nvSpPr>
          <p:spPr bwMode="auto">
            <a:xfrm>
              <a:off x="8092701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8691969" y="0"/>
              <a:ext cx="0" cy="81026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Line 63"/>
            <p:cNvSpPr>
              <a:spLocks noChangeShapeType="1"/>
            </p:cNvSpPr>
            <p:nvPr/>
          </p:nvSpPr>
          <p:spPr bwMode="auto">
            <a:xfrm>
              <a:off x="8841786" y="0"/>
              <a:ext cx="0" cy="40339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Line 12"/>
            <p:cNvSpPr>
              <a:spLocks noChangeShapeType="1"/>
            </p:cNvSpPr>
            <p:nvPr/>
          </p:nvSpPr>
          <p:spPr bwMode="auto">
            <a:xfrm>
              <a:off x="120111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Line 16"/>
            <p:cNvSpPr>
              <a:spLocks noChangeShapeType="1"/>
            </p:cNvSpPr>
            <p:nvPr/>
          </p:nvSpPr>
          <p:spPr bwMode="auto">
            <a:xfrm>
              <a:off x="180038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>
              <a:off x="239965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Line 24"/>
            <p:cNvSpPr>
              <a:spLocks noChangeShapeType="1"/>
            </p:cNvSpPr>
            <p:nvPr/>
          </p:nvSpPr>
          <p:spPr bwMode="auto">
            <a:xfrm>
              <a:off x="299892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Line 28"/>
            <p:cNvSpPr>
              <a:spLocks noChangeShapeType="1"/>
            </p:cNvSpPr>
            <p:nvPr/>
          </p:nvSpPr>
          <p:spPr bwMode="auto">
            <a:xfrm>
              <a:off x="359819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Line 32"/>
            <p:cNvSpPr>
              <a:spLocks noChangeShapeType="1"/>
            </p:cNvSpPr>
            <p:nvPr/>
          </p:nvSpPr>
          <p:spPr bwMode="auto">
            <a:xfrm>
              <a:off x="4197459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Line 36"/>
            <p:cNvSpPr>
              <a:spLocks noChangeShapeType="1"/>
            </p:cNvSpPr>
            <p:nvPr/>
          </p:nvSpPr>
          <p:spPr bwMode="auto">
            <a:xfrm>
              <a:off x="479672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Line 40"/>
            <p:cNvSpPr>
              <a:spLocks noChangeShapeType="1"/>
            </p:cNvSpPr>
            <p:nvPr/>
          </p:nvSpPr>
          <p:spPr bwMode="auto">
            <a:xfrm>
              <a:off x="5395995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Line 44"/>
            <p:cNvSpPr>
              <a:spLocks noChangeShapeType="1"/>
            </p:cNvSpPr>
            <p:nvPr/>
          </p:nvSpPr>
          <p:spPr bwMode="auto">
            <a:xfrm>
              <a:off x="5995263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Line 48"/>
            <p:cNvSpPr>
              <a:spLocks noChangeShapeType="1"/>
            </p:cNvSpPr>
            <p:nvPr/>
          </p:nvSpPr>
          <p:spPr bwMode="auto">
            <a:xfrm>
              <a:off x="6594531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Line 56"/>
            <p:cNvSpPr>
              <a:spLocks noChangeShapeType="1"/>
            </p:cNvSpPr>
            <p:nvPr/>
          </p:nvSpPr>
          <p:spPr bwMode="auto">
            <a:xfrm>
              <a:off x="7793067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Line 60"/>
            <p:cNvSpPr>
              <a:spLocks noChangeShapeType="1"/>
            </p:cNvSpPr>
            <p:nvPr/>
          </p:nvSpPr>
          <p:spPr bwMode="auto">
            <a:xfrm>
              <a:off x="8392335" y="903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Line 64"/>
            <p:cNvSpPr>
              <a:spLocks noChangeShapeType="1"/>
            </p:cNvSpPr>
            <p:nvPr/>
          </p:nvSpPr>
          <p:spPr bwMode="auto">
            <a:xfrm>
              <a:off x="8991600" y="0"/>
              <a:ext cx="0" cy="1210170"/>
            </a:xfrm>
            <a:prstGeom prst="line">
              <a:avLst/>
            </a:prstGeom>
            <a:noFill/>
            <a:ln w="635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1371599"/>
            <a:ext cx="7172326" cy="4727448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 baseline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13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8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562101"/>
            <a:ext cx="3819525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62101"/>
            <a:ext cx="3822192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685800"/>
            <a:ext cx="7239000" cy="45720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Add Secondary Title in Keysight Gray (28 Pt)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96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76800" y="1211580"/>
            <a:ext cx="3822192" cy="639762"/>
          </a:xfrm>
        </p:spPr>
        <p:txBody>
          <a:bodyPr anchor="b"/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912300"/>
            <a:ext cx="3822192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5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43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49472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912300"/>
            <a:ext cx="4947286" cy="4206240"/>
          </a:xfrm>
        </p:spPr>
        <p:txBody>
          <a:bodyPr vert="horz" lIns="0" tIns="0" rIns="0" bIns="0" rtlCol="0">
            <a:noAutofit/>
          </a:bodyPr>
          <a:lstStyle>
            <a:lvl1pPr>
              <a:defRPr lang="en-US" smtClean="0"/>
            </a:lvl1pPr>
            <a:lvl2pPr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69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6940" y="1912300"/>
            <a:ext cx="2689860" cy="4206240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47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581400" y="1600199"/>
            <a:ext cx="5110163" cy="457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1840" y="1211580"/>
            <a:ext cx="2689860" cy="639762"/>
          </a:xfrm>
        </p:spPr>
        <p:txBody>
          <a:bodyPr anchor="b"/>
          <a:lstStyle>
            <a:lvl1pPr marL="0" indent="0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840" y="1912300"/>
            <a:ext cx="2689860" cy="4261104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200" smtClean="0"/>
            </a:lvl1pPr>
            <a:lvl2pPr marL="347663" indent="-114300">
              <a:spcBef>
                <a:spcPts val="300"/>
              </a:spcBef>
              <a:defRPr lang="en-US" sz="1200" smtClean="0"/>
            </a:lvl2pPr>
            <a:lvl3pPr marL="576263" indent="-114300">
              <a:spcBef>
                <a:spcPts val="200"/>
              </a:spcBef>
              <a:defRPr lang="en-US" sz="1200" smtClean="0"/>
            </a:lvl3pPr>
            <a:lvl4pPr marL="804863" indent="-114300">
              <a:spcBef>
                <a:spcPts val="200"/>
              </a:spcBef>
              <a:defRPr lang="en-US" sz="1000" smtClean="0"/>
            </a:lvl4pPr>
            <a:lvl5pPr marL="971550" indent="-114300">
              <a:spcBef>
                <a:spcPts val="200"/>
              </a:spcBef>
              <a:defRPr lang="en-US"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37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374637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3746373" cy="3736023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1800"/>
              </a:spcBef>
              <a:buNone/>
              <a:defRPr lang="en-US" smtClean="0"/>
            </a:lvl1pPr>
            <a:lvl2pPr marL="457200" indent="-160338">
              <a:lnSpc>
                <a:spcPct val="100000"/>
              </a:lnSpc>
              <a:spcBef>
                <a:spcPts val="10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98920" y="1539874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1834577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98920" y="302514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598920" y="331984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98920" y="4457700"/>
            <a:ext cx="208788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16"/>
          </p:nvPr>
        </p:nvSpPr>
        <p:spPr>
          <a:xfrm>
            <a:off x="6598920" y="4752403"/>
            <a:ext cx="2087880" cy="968059"/>
          </a:xfrm>
        </p:spPr>
        <p:txBody>
          <a:bodyPr vert="horz" lIns="0" tIns="0" rIns="0" bIns="0" rtlCol="0">
            <a:noAutofit/>
          </a:bodyPr>
          <a:lstStyle>
            <a:lvl1pPr marL="130175" indent="-130175">
              <a:spcBef>
                <a:spcPts val="800"/>
              </a:spcBef>
              <a:defRPr lang="en-US" sz="1300" smtClean="0"/>
            </a:lvl1pPr>
            <a:lvl2pPr marL="347663" indent="-114300">
              <a:spcBef>
                <a:spcPts val="300"/>
              </a:spcBef>
              <a:defRPr lang="en-US" sz="1300" smtClean="0"/>
            </a:lvl2pPr>
            <a:lvl3pPr marL="255588" indent="-114300">
              <a:spcBef>
                <a:spcPts val="300"/>
              </a:spcBef>
              <a:defRPr lang="en-US" sz="1300" smtClean="0"/>
            </a:lvl3pPr>
            <a:lvl4pPr marL="400050" indent="-122238">
              <a:spcBef>
                <a:spcPts val="300"/>
              </a:spcBef>
              <a:defRPr lang="en-US" sz="1300" smtClean="0"/>
            </a:lvl4pPr>
            <a:lvl5pPr marL="530225" indent="-114300">
              <a:spcBef>
                <a:spcPts val="300"/>
              </a:spcBef>
              <a:defRPr lang="en-US" sz="1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4724400" y="161607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307149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4724400" y="4542155"/>
            <a:ext cx="1600200" cy="1203325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21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31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2474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40" y="152400"/>
            <a:ext cx="7192010" cy="5143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52475" y="1211580"/>
            <a:ext cx="625792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Subtitle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475" y="1874201"/>
            <a:ext cx="6257925" cy="830899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30000"/>
              </a:lnSpc>
              <a:spcBef>
                <a:spcPts val="800"/>
              </a:spcBef>
              <a:buNone/>
              <a:defRPr lang="en-US" smtClean="0"/>
            </a:lvl1pPr>
            <a:lvl2pPr marL="160338" indent="-160338">
              <a:lnSpc>
                <a:spcPct val="130000"/>
              </a:lnSpc>
              <a:spcBef>
                <a:spcPts val="800"/>
              </a:spcBef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7" hasCustomPrompt="1"/>
          </p:nvPr>
        </p:nvSpPr>
        <p:spPr>
          <a:xfrm>
            <a:off x="752474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0" name="Picture Placeholder 18"/>
          <p:cNvSpPr>
            <a:spLocks noGrp="1"/>
          </p:cNvSpPr>
          <p:nvPr>
            <p:ph type="pic" sz="quarter" idx="18" hasCustomPrompt="1"/>
          </p:nvPr>
        </p:nvSpPr>
        <p:spPr>
          <a:xfrm>
            <a:off x="3419665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1" name="Picture Placeholder 18"/>
          <p:cNvSpPr>
            <a:spLocks noGrp="1"/>
          </p:cNvSpPr>
          <p:nvPr>
            <p:ph type="pic" sz="quarter" idx="19" hasCustomPrompt="1"/>
          </p:nvPr>
        </p:nvSpPr>
        <p:spPr>
          <a:xfrm>
            <a:off x="6086856" y="2819400"/>
            <a:ext cx="2286000" cy="1417320"/>
          </a:xfrm>
        </p:spPr>
        <p:txBody>
          <a:bodyPr anchor="ctr"/>
          <a:lstStyle>
            <a:lvl1pPr marL="0" indent="0" algn="ctr">
              <a:buNone/>
              <a:defRPr sz="1300"/>
            </a:lvl1pPr>
          </a:lstStyle>
          <a:p>
            <a:r>
              <a:rPr lang="en-US" dirty="0" smtClean="0"/>
              <a:t>Click to add image</a:t>
            </a:r>
            <a:endParaRPr lang="en-US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419665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2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86856" y="4450080"/>
            <a:ext cx="2286000" cy="235267"/>
          </a:xfrm>
        </p:spPr>
        <p:txBody>
          <a:bodyPr anchor="b"/>
          <a:lstStyle>
            <a:lvl1pPr marL="0" indent="0">
              <a:buNone/>
              <a:defRPr sz="13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Type Caption 3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75247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3419665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2"/>
          </p:nvPr>
        </p:nvSpPr>
        <p:spPr>
          <a:xfrm>
            <a:off x="6086856" y="4724400"/>
            <a:ext cx="2295525" cy="1144588"/>
          </a:xfrm>
        </p:spPr>
        <p:txBody>
          <a:bodyPr/>
          <a:lstStyle>
            <a:lvl1pPr>
              <a:defRPr sz="1300"/>
            </a:lvl1pPr>
            <a:lvl2pPr marL="511175" indent="-152400">
              <a:spcBef>
                <a:spcPts val="300"/>
              </a:spcBef>
              <a:defRPr sz="13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33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7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 userDrawn="1"/>
        </p:nvGrpSpPr>
        <p:grpSpPr>
          <a:xfrm>
            <a:off x="152400" y="401320"/>
            <a:ext cx="8839200" cy="1618488"/>
            <a:chOff x="152400" y="401320"/>
            <a:chExt cx="8839200" cy="1618488"/>
          </a:xfrm>
        </p:grpSpPr>
        <p:sp>
          <p:nvSpPr>
            <p:cNvPr id="75" name="Line 5"/>
            <p:cNvSpPr>
              <a:spLocks noChangeShapeType="1"/>
            </p:cNvSpPr>
            <p:nvPr/>
          </p:nvSpPr>
          <p:spPr bwMode="auto">
            <a:xfrm>
              <a:off x="1524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Line 6"/>
            <p:cNvSpPr>
              <a:spLocks noChangeShapeType="1"/>
            </p:cNvSpPr>
            <p:nvPr/>
          </p:nvSpPr>
          <p:spPr bwMode="auto">
            <a:xfrm>
              <a:off x="30221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45203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75166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>
              <a:off x="90148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Line 11"/>
            <p:cNvSpPr>
              <a:spLocks noChangeShapeType="1"/>
            </p:cNvSpPr>
            <p:nvPr/>
          </p:nvSpPr>
          <p:spPr bwMode="auto">
            <a:xfrm>
              <a:off x="105130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Line 12"/>
            <p:cNvSpPr>
              <a:spLocks noChangeShapeType="1"/>
            </p:cNvSpPr>
            <p:nvPr/>
          </p:nvSpPr>
          <p:spPr bwMode="auto">
            <a:xfrm>
              <a:off x="120111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Line 13"/>
            <p:cNvSpPr>
              <a:spLocks noChangeShapeType="1"/>
            </p:cNvSpPr>
            <p:nvPr/>
          </p:nvSpPr>
          <p:spPr bwMode="auto">
            <a:xfrm>
              <a:off x="135093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Line 14"/>
            <p:cNvSpPr>
              <a:spLocks noChangeShapeType="1"/>
            </p:cNvSpPr>
            <p:nvPr/>
          </p:nvSpPr>
          <p:spPr bwMode="auto">
            <a:xfrm>
              <a:off x="150075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Line 15"/>
            <p:cNvSpPr>
              <a:spLocks noChangeShapeType="1"/>
            </p:cNvSpPr>
            <p:nvPr/>
          </p:nvSpPr>
          <p:spPr bwMode="auto">
            <a:xfrm>
              <a:off x="165057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>
              <a:off x="180038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Line 17"/>
            <p:cNvSpPr>
              <a:spLocks noChangeShapeType="1"/>
            </p:cNvSpPr>
            <p:nvPr/>
          </p:nvSpPr>
          <p:spPr bwMode="auto">
            <a:xfrm>
              <a:off x="195020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>
              <a:off x="210002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Line 19"/>
            <p:cNvSpPr>
              <a:spLocks noChangeShapeType="1"/>
            </p:cNvSpPr>
            <p:nvPr/>
          </p:nvSpPr>
          <p:spPr bwMode="auto">
            <a:xfrm>
              <a:off x="224983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239965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254947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269928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Line 23"/>
            <p:cNvSpPr>
              <a:spLocks noChangeShapeType="1"/>
            </p:cNvSpPr>
            <p:nvPr/>
          </p:nvSpPr>
          <p:spPr bwMode="auto">
            <a:xfrm>
              <a:off x="284910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Line 24"/>
            <p:cNvSpPr>
              <a:spLocks noChangeShapeType="1"/>
            </p:cNvSpPr>
            <p:nvPr/>
          </p:nvSpPr>
          <p:spPr bwMode="auto">
            <a:xfrm>
              <a:off x="299892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Line 25"/>
            <p:cNvSpPr>
              <a:spLocks noChangeShapeType="1"/>
            </p:cNvSpPr>
            <p:nvPr/>
          </p:nvSpPr>
          <p:spPr bwMode="auto">
            <a:xfrm>
              <a:off x="314874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Line 26"/>
            <p:cNvSpPr>
              <a:spLocks noChangeShapeType="1"/>
            </p:cNvSpPr>
            <p:nvPr/>
          </p:nvSpPr>
          <p:spPr bwMode="auto">
            <a:xfrm>
              <a:off x="329855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44837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Line 28"/>
            <p:cNvSpPr>
              <a:spLocks noChangeShapeType="1"/>
            </p:cNvSpPr>
            <p:nvPr/>
          </p:nvSpPr>
          <p:spPr bwMode="auto">
            <a:xfrm>
              <a:off x="359819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Line 29"/>
            <p:cNvSpPr>
              <a:spLocks noChangeShapeType="1"/>
            </p:cNvSpPr>
            <p:nvPr/>
          </p:nvSpPr>
          <p:spPr bwMode="auto">
            <a:xfrm>
              <a:off x="374800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Line 30"/>
            <p:cNvSpPr>
              <a:spLocks noChangeShapeType="1"/>
            </p:cNvSpPr>
            <p:nvPr/>
          </p:nvSpPr>
          <p:spPr bwMode="auto">
            <a:xfrm>
              <a:off x="389782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Line 31"/>
            <p:cNvSpPr>
              <a:spLocks noChangeShapeType="1"/>
            </p:cNvSpPr>
            <p:nvPr/>
          </p:nvSpPr>
          <p:spPr bwMode="auto">
            <a:xfrm>
              <a:off x="404764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Line 32"/>
            <p:cNvSpPr>
              <a:spLocks noChangeShapeType="1"/>
            </p:cNvSpPr>
            <p:nvPr/>
          </p:nvSpPr>
          <p:spPr bwMode="auto">
            <a:xfrm>
              <a:off x="419745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/>
          </p:nvSpPr>
          <p:spPr bwMode="auto">
            <a:xfrm>
              <a:off x="434727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449709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Line 35"/>
            <p:cNvSpPr>
              <a:spLocks noChangeShapeType="1"/>
            </p:cNvSpPr>
            <p:nvPr/>
          </p:nvSpPr>
          <p:spPr bwMode="auto">
            <a:xfrm>
              <a:off x="464691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Line 36"/>
            <p:cNvSpPr>
              <a:spLocks noChangeShapeType="1"/>
            </p:cNvSpPr>
            <p:nvPr/>
          </p:nvSpPr>
          <p:spPr bwMode="auto">
            <a:xfrm>
              <a:off x="479672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Line 37"/>
            <p:cNvSpPr>
              <a:spLocks noChangeShapeType="1"/>
            </p:cNvSpPr>
            <p:nvPr/>
          </p:nvSpPr>
          <p:spPr bwMode="auto">
            <a:xfrm>
              <a:off x="494654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Line 38"/>
            <p:cNvSpPr>
              <a:spLocks noChangeShapeType="1"/>
            </p:cNvSpPr>
            <p:nvPr/>
          </p:nvSpPr>
          <p:spPr bwMode="auto">
            <a:xfrm>
              <a:off x="509636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Line 39"/>
            <p:cNvSpPr>
              <a:spLocks noChangeShapeType="1"/>
            </p:cNvSpPr>
            <p:nvPr/>
          </p:nvSpPr>
          <p:spPr bwMode="auto">
            <a:xfrm>
              <a:off x="524617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539599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Line 41"/>
            <p:cNvSpPr>
              <a:spLocks noChangeShapeType="1"/>
            </p:cNvSpPr>
            <p:nvPr/>
          </p:nvSpPr>
          <p:spPr bwMode="auto">
            <a:xfrm>
              <a:off x="554581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Line 42"/>
            <p:cNvSpPr>
              <a:spLocks noChangeShapeType="1"/>
            </p:cNvSpPr>
            <p:nvPr/>
          </p:nvSpPr>
          <p:spPr bwMode="auto">
            <a:xfrm>
              <a:off x="569562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Line 43"/>
            <p:cNvSpPr>
              <a:spLocks noChangeShapeType="1"/>
            </p:cNvSpPr>
            <p:nvPr/>
          </p:nvSpPr>
          <p:spPr bwMode="auto">
            <a:xfrm>
              <a:off x="584544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Line 44"/>
            <p:cNvSpPr>
              <a:spLocks noChangeShapeType="1"/>
            </p:cNvSpPr>
            <p:nvPr/>
          </p:nvSpPr>
          <p:spPr bwMode="auto">
            <a:xfrm>
              <a:off x="599526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Line 45"/>
            <p:cNvSpPr>
              <a:spLocks noChangeShapeType="1"/>
            </p:cNvSpPr>
            <p:nvPr/>
          </p:nvSpPr>
          <p:spPr bwMode="auto">
            <a:xfrm>
              <a:off x="614508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>
              <a:off x="629489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6444714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659453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>
              <a:off x="6894165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>
              <a:off x="704398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>
              <a:off x="719379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>
              <a:off x="734361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>
              <a:off x="7493433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764325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>
              <a:off x="7793067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Line 58"/>
            <p:cNvSpPr>
              <a:spLocks noChangeShapeType="1"/>
            </p:cNvSpPr>
            <p:nvPr/>
          </p:nvSpPr>
          <p:spPr bwMode="auto">
            <a:xfrm>
              <a:off x="8092701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Line 59"/>
            <p:cNvSpPr>
              <a:spLocks noChangeShapeType="1"/>
            </p:cNvSpPr>
            <p:nvPr/>
          </p:nvSpPr>
          <p:spPr bwMode="auto">
            <a:xfrm>
              <a:off x="8242518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Line 60"/>
            <p:cNvSpPr>
              <a:spLocks noChangeShapeType="1"/>
            </p:cNvSpPr>
            <p:nvPr/>
          </p:nvSpPr>
          <p:spPr bwMode="auto">
            <a:xfrm>
              <a:off x="8392335" y="40433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Line 61"/>
            <p:cNvSpPr>
              <a:spLocks noChangeShapeType="1"/>
            </p:cNvSpPr>
            <p:nvPr/>
          </p:nvSpPr>
          <p:spPr bwMode="auto">
            <a:xfrm>
              <a:off x="8542152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Line 62"/>
            <p:cNvSpPr>
              <a:spLocks noChangeShapeType="1"/>
            </p:cNvSpPr>
            <p:nvPr/>
          </p:nvSpPr>
          <p:spPr bwMode="auto">
            <a:xfrm>
              <a:off x="8691969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Line 63"/>
            <p:cNvSpPr>
              <a:spLocks noChangeShapeType="1"/>
            </p:cNvSpPr>
            <p:nvPr/>
          </p:nvSpPr>
          <p:spPr bwMode="auto">
            <a:xfrm>
              <a:off x="8841786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Line 64"/>
            <p:cNvSpPr>
              <a:spLocks noChangeShapeType="1"/>
            </p:cNvSpPr>
            <p:nvPr/>
          </p:nvSpPr>
          <p:spPr bwMode="auto">
            <a:xfrm>
              <a:off x="8991600" y="401320"/>
              <a:ext cx="0" cy="403390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Line 8"/>
            <p:cNvSpPr>
              <a:spLocks noChangeShapeType="1"/>
            </p:cNvSpPr>
            <p:nvPr/>
          </p:nvSpPr>
          <p:spPr bwMode="auto">
            <a:xfrm>
              <a:off x="601851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Line 49"/>
            <p:cNvSpPr>
              <a:spLocks noChangeShapeType="1"/>
            </p:cNvSpPr>
            <p:nvPr/>
          </p:nvSpPr>
          <p:spPr bwMode="auto">
            <a:xfrm>
              <a:off x="6744348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Line 57"/>
            <p:cNvSpPr>
              <a:spLocks noChangeShapeType="1"/>
            </p:cNvSpPr>
            <p:nvPr/>
          </p:nvSpPr>
          <p:spPr bwMode="auto">
            <a:xfrm>
              <a:off x="7942884" y="401320"/>
              <a:ext cx="0" cy="1618488"/>
            </a:xfrm>
            <a:prstGeom prst="line">
              <a:avLst/>
            </a:prstGeom>
            <a:noFill/>
            <a:ln w="6350" cap="flat">
              <a:solidFill>
                <a:srgbClr val="E9002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1840" y="1353820"/>
            <a:ext cx="5709920" cy="73787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Agenda or Section Slide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4" y="2598419"/>
            <a:ext cx="6004375" cy="3041729"/>
          </a:xfrm>
        </p:spPr>
        <p:txBody>
          <a:bodyPr/>
          <a:lstStyle>
            <a:lvl2pPr>
              <a:spcBef>
                <a:spcPts val="1000"/>
              </a:spcBef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5940" y="1580515"/>
            <a:ext cx="1038860" cy="464185"/>
          </a:xfrm>
        </p:spPr>
        <p:txBody>
          <a:bodyPr/>
          <a:lstStyle>
            <a:lvl1pPr>
              <a:defRPr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5" name="Picture 1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400800"/>
            <a:ext cx="1497330" cy="346050"/>
          </a:xfrm>
          <a:prstGeom prst="rect">
            <a:avLst/>
          </a:prstGeom>
        </p:spPr>
      </p:pic>
      <p:sp>
        <p:nvSpPr>
          <p:cNvPr id="136" name="TextBox 135"/>
          <p:cNvSpPr txBox="1"/>
          <p:nvPr userDrawn="1"/>
        </p:nvSpPr>
        <p:spPr>
          <a:xfrm>
            <a:off x="8084820" y="1892351"/>
            <a:ext cx="269304" cy="15234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18446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0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15027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14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7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60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7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5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1FCFE-BC5D-4FBB-9E44-CE37780EE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1840" y="228600"/>
            <a:ext cx="7192010" cy="5143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74" y="1371600"/>
            <a:ext cx="7172326" cy="4727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85940" y="6241415"/>
            <a:ext cx="1038860" cy="46418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528" y="6492826"/>
            <a:ext cx="275272" cy="2127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110000"/>
              </a:lnSpc>
              <a:defRPr sz="900">
                <a:solidFill>
                  <a:srgbClr val="E90029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" y="6343042"/>
            <a:ext cx="1497330" cy="346050"/>
          </a:xfrm>
          <a:prstGeom prst="rect">
            <a:avLst/>
          </a:prstGeom>
        </p:spPr>
      </p:pic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742655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7941580" y="6264275"/>
            <a:ext cx="0" cy="403390"/>
          </a:xfrm>
          <a:prstGeom prst="line">
            <a:avLst/>
          </a:prstGeom>
          <a:noFill/>
          <a:ln w="6350" cap="flat">
            <a:solidFill>
              <a:srgbClr val="E9002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053449" y="6565112"/>
            <a:ext cx="269304" cy="140488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E90029"/>
                </a:solidFill>
              </a:rPr>
              <a:t>Page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053449" y="6150942"/>
            <a:ext cx="109055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endParaRPr lang="en-US">
              <a:solidFill>
                <a:srgbClr val="E900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rgbClr val="E90029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87375" indent="-169863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55575" algn="l" defTabSz="893763" rtl="0" eaLnBrk="1" latinLnBrk="0" hangingPunct="1">
        <a:spcBef>
          <a:spcPts val="600"/>
        </a:spcBef>
        <a:buClr>
          <a:srgbClr val="9C9C9C"/>
        </a:buClr>
        <a:buFont typeface="Arial" panose="020B0604020202020204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3pPr>
      <a:lvl4pPr marL="1177925" indent="-161925" algn="l" defTabSz="914400" rtl="0" eaLnBrk="1" latinLnBrk="0" hangingPunct="1">
        <a:spcBef>
          <a:spcPts val="4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171450" algn="l" defTabSz="914400" rtl="0" eaLnBrk="1" latinLnBrk="0" hangingPunct="1">
        <a:spcBef>
          <a:spcPts val="300"/>
        </a:spcBef>
        <a:buFont typeface="Arial" pitchFamily="34" charset="0"/>
        <a:buChar char="-"/>
        <a:defRPr sz="1800" kern="1200">
          <a:solidFill>
            <a:srgbClr val="9C9C9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tiff"/><Relationship Id="rId5" Type="http://schemas.openxmlformats.org/officeDocument/2006/relationships/image" Target="../media/image37.wmf"/><Relationship Id="rId4" Type="http://schemas.openxmlformats.org/officeDocument/2006/relationships/image" Target="../media/image36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Oscilloscope_diagram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copeProbe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5575174" cy="616585"/>
          </a:xfrm>
        </p:spPr>
        <p:txBody>
          <a:bodyPr/>
          <a:lstStyle/>
          <a:p>
            <a:r>
              <a:rPr lang="en-US" dirty="0" err="1"/>
              <a:t>Introdução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osciloscópio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Para estudantes universitários de Engenharia Elétrica e Física</a:t>
            </a:r>
          </a:p>
        </p:txBody>
      </p:sp>
    </p:spTree>
    <p:extLst>
      <p:ext uri="{BB962C8B-B14F-4D97-AF65-F5344CB8AC3E}">
        <p14:creationId xmlns:p14="http://schemas.microsoft.com/office/powerpoint/2010/main" val="79408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 smtClean="0"/>
              <a:t>medições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8814" y="5029200"/>
            <a:ext cx="7172326" cy="1578565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pt-BR" dirty="0"/>
              <a:t>Posicionamento manual dos cursores X e Y nos pontos de medição desejados.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pt-BR" dirty="0"/>
              <a:t>O osciloscópio automaticamente multiplica pelos fatores de escala vertical e horizontal para fornecer medições delta e absolutas.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err="1">
                <a:latin typeface="+mj-lt"/>
              </a:rPr>
              <a:t>U</a:t>
            </a:r>
            <a:r>
              <a:rPr lang="en-US" sz="2000" dirty="0" err="1" smtClean="0">
                <a:latin typeface="+mj-lt"/>
              </a:rPr>
              <a:t>sando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cursores</a:t>
            </a:r>
            <a:endParaRPr lang="en-US" sz="2000" dirty="0" smtClean="0">
              <a:latin typeface="+mj-lt"/>
            </a:endParaRPr>
          </a:p>
        </p:txBody>
      </p:sp>
      <p:pic>
        <p:nvPicPr>
          <p:cNvPr id="25" name="Picture 24" descr="Cursor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5800" y="1207737"/>
            <a:ext cx="5791200" cy="3484855"/>
          </a:xfrm>
          <a:prstGeom prst="rect">
            <a:avLst/>
          </a:prstGeom>
        </p:spPr>
      </p:pic>
      <p:pic>
        <p:nvPicPr>
          <p:cNvPr id="26" name="Picture 25" descr="Fig1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58000" y="1207737"/>
            <a:ext cx="1809750" cy="14287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16200000">
            <a:off x="2068175" y="2590112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X1 Cursor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3899952" y="2946585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X2 Cursor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24200" y="3569937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Y1 Cursor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0" y="1436337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Y2 Cursor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5261430" y="2884137"/>
            <a:ext cx="1371600" cy="1295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287490" y="4244847"/>
            <a:ext cx="3200400" cy="5334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49142" y="3354755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/>
              <a:t>Leitura</a:t>
            </a:r>
            <a:r>
              <a:rPr lang="en-US" sz="1600" b="1" dirty="0" smtClean="0"/>
              <a:t> Δ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92684" y="42158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Leitura</a:t>
            </a:r>
            <a:r>
              <a:rPr lang="en-US" sz="1600" b="1" dirty="0" smtClean="0"/>
              <a:t> de V e T </a:t>
            </a:r>
            <a:r>
              <a:rPr lang="en-US" sz="1600" b="1" dirty="0" err="1" smtClean="0"/>
              <a:t>absolutos</a:t>
            </a:r>
            <a:endParaRPr lang="en-US" sz="1600" b="1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6629400" y="352276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 flipV="1">
            <a:off x="6491520" y="4497263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6781800" y="2514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/>
              <a:t>Controles</a:t>
            </a:r>
            <a:r>
              <a:rPr lang="en-US" sz="1600" b="1" dirty="0" smtClean="0"/>
              <a:t> de cursor</a:t>
            </a:r>
            <a:endParaRPr lang="en-US" sz="1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uto Meas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43743" y="1524000"/>
            <a:ext cx="5791200" cy="3484872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Realizar medições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257800"/>
            <a:ext cx="6400799" cy="619765"/>
          </a:xfrm>
        </p:spPr>
        <p:txBody>
          <a:bodyPr/>
          <a:lstStyle/>
          <a:p>
            <a:r>
              <a:rPr lang="pt-BR" dirty="0"/>
              <a:t>Selecione até 4 medições paramétricas automáticas com uma leitura continuamente atualizada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685800"/>
            <a:ext cx="7239000" cy="457200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pt-BR" sz="2000" dirty="0" smtClean="0"/>
              <a:t>Usando medições paramétricas </a:t>
            </a:r>
            <a:r>
              <a:rPr lang="pt-BR" sz="2000" dirty="0"/>
              <a:t>automáticas do osciloscópio</a:t>
            </a:r>
            <a:endParaRPr lang="en-US" sz="2000" dirty="0" smtClean="0"/>
          </a:p>
        </p:txBody>
      </p:sp>
      <p:sp>
        <p:nvSpPr>
          <p:cNvPr id="34" name="Oval 33"/>
          <p:cNvSpPr/>
          <p:nvPr/>
        </p:nvSpPr>
        <p:spPr bwMode="auto">
          <a:xfrm>
            <a:off x="6215743" y="3073685"/>
            <a:ext cx="1371600" cy="1764063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63543" y="384714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prstClr val="black"/>
                </a:solidFill>
              </a:rPr>
              <a:t>Leitura</a:t>
            </a:r>
            <a:endParaRPr lang="en-US" sz="1600" b="1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rot="10800000" flipV="1">
            <a:off x="7663543" y="4016425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85976"/>
            <a:ext cx="63341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8011160" cy="514350"/>
          </a:xfrm>
        </p:spPr>
        <p:txBody>
          <a:bodyPr/>
          <a:lstStyle/>
          <a:p>
            <a:r>
              <a:rPr lang="pt-BR" dirty="0"/>
              <a:t>Principais controles de configuração do osciloscópio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685800"/>
            <a:ext cx="8305800" cy="457200"/>
          </a:xfrm>
        </p:spPr>
        <p:txBody>
          <a:bodyPr/>
          <a:lstStyle/>
          <a:p>
            <a:r>
              <a:rPr lang="en-US" sz="2000" dirty="0" err="1"/>
              <a:t>Osciloscópio</a:t>
            </a:r>
            <a:r>
              <a:rPr lang="en-US" sz="2000" dirty="0"/>
              <a:t> </a:t>
            </a:r>
            <a:r>
              <a:rPr lang="en-US" sz="2000" dirty="0" err="1"/>
              <a:t>InfiniiVision</a:t>
            </a:r>
            <a:r>
              <a:rPr lang="en-US" sz="2000" dirty="0"/>
              <a:t> 2000 e 3000 </a:t>
            </a:r>
            <a:r>
              <a:rPr lang="en-US" sz="2000" dirty="0" err="1"/>
              <a:t>série</a:t>
            </a:r>
            <a:r>
              <a:rPr lang="en-US" sz="2000" dirty="0"/>
              <a:t> X da </a:t>
            </a:r>
            <a:r>
              <a:rPr lang="en-US" sz="2000" dirty="0" err="1" smtClean="0"/>
              <a:t>Keysight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3611560" y="1314452"/>
            <a:ext cx="23939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Escala horizontal (s/div)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4932360" y="1771652"/>
            <a:ext cx="24765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Posição horizontal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7104060" y="4341813"/>
            <a:ext cx="2476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/>
              <a:t>Posição</a:t>
            </a:r>
            <a:r>
              <a:rPr lang="en-US" sz="1600" b="1" dirty="0"/>
              <a:t> vertical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417459" y="3619501"/>
            <a:ext cx="194508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Escala vertical (V/div)</a:t>
            </a:r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4406104" y="5575302"/>
            <a:ext cx="2476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BNCs de entrada</a:t>
            </a:r>
          </a:p>
        </p:txBody>
      </p:sp>
      <p:cxnSp>
        <p:nvCxnSpPr>
          <p:cNvPr id="29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4470795" y="2220913"/>
            <a:ext cx="6858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cxnSp>
        <p:nvCxnSpPr>
          <p:cNvPr id="30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431232" y="2338388"/>
            <a:ext cx="457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4767260" y="3752851"/>
            <a:ext cx="2476500" cy="381000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4767260" y="4362451"/>
            <a:ext cx="2476500" cy="304800"/>
          </a:xfrm>
          <a:prstGeom prst="rect">
            <a:avLst/>
          </a:prstGeom>
          <a:solidFill>
            <a:srgbClr val="FF0000">
              <a:alpha val="10980"/>
            </a:srgbClr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cxnSp>
        <p:nvCxnSpPr>
          <p:cNvPr id="37" name="Straight Connector 31"/>
          <p:cNvCxnSpPr>
            <a:cxnSpLocks noChangeShapeType="1"/>
          </p:cNvCxnSpPr>
          <p:nvPr/>
        </p:nvCxnSpPr>
        <p:spPr bwMode="auto">
          <a:xfrm>
            <a:off x="7243760" y="3935413"/>
            <a:ext cx="330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Straight Connector 32"/>
          <p:cNvCxnSpPr>
            <a:cxnSpLocks noChangeShapeType="1"/>
          </p:cNvCxnSpPr>
          <p:nvPr/>
        </p:nvCxnSpPr>
        <p:spPr bwMode="auto">
          <a:xfrm>
            <a:off x="7243760" y="4514851"/>
            <a:ext cx="3302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Right Brace 33"/>
          <p:cNvSpPr>
            <a:spLocks/>
          </p:cNvSpPr>
          <p:nvPr/>
        </p:nvSpPr>
        <p:spPr bwMode="auto">
          <a:xfrm rot="5400000">
            <a:off x="5360985" y="4111626"/>
            <a:ext cx="381000" cy="2559050"/>
          </a:xfrm>
          <a:prstGeom prst="rightBrace">
            <a:avLst>
              <a:gd name="adj1" fmla="val 8324"/>
              <a:gd name="adj2" fmla="val 50000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1" name="TextBox 34"/>
          <p:cNvSpPr txBox="1">
            <a:spLocks noChangeArrowheads="1"/>
          </p:cNvSpPr>
          <p:nvPr/>
        </p:nvSpPr>
        <p:spPr bwMode="auto">
          <a:xfrm>
            <a:off x="2125660" y="1722438"/>
            <a:ext cx="2476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Nível de disparo</a:t>
            </a:r>
          </a:p>
        </p:txBody>
      </p:sp>
      <p:cxnSp>
        <p:nvCxnSpPr>
          <p:cNvPr id="42" name="Straight Connector 37"/>
          <p:cNvCxnSpPr>
            <a:cxnSpLocks noChangeShapeType="1"/>
          </p:cNvCxnSpPr>
          <p:nvPr/>
        </p:nvCxnSpPr>
        <p:spPr bwMode="auto">
          <a:xfrm rot="16200000" flipV="1">
            <a:off x="3971922" y="2048670"/>
            <a:ext cx="1116013" cy="10731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 type="oval" w="med" len="med"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3870" y="152400"/>
            <a:ext cx="8696960" cy="514350"/>
          </a:xfrm>
        </p:spPr>
        <p:txBody>
          <a:bodyPr/>
          <a:lstStyle/>
          <a:p>
            <a:r>
              <a:rPr lang="pt-BR" dirty="0"/>
              <a:t>Configurar a escala das formas de onda adequadamente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86394" y="3810000"/>
            <a:ext cx="8534400" cy="1524000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sz="1700" dirty="0">
                <a:solidFill>
                  <a:schemeClr val="tx1"/>
                </a:solidFill>
                <a:latin typeface="+mn-lt"/>
              </a:rPr>
              <a:t>Ajuste o botão V/div até que a forma de onda preencha a maior parte da tela verticalmente.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sz="1700" dirty="0">
                <a:solidFill>
                  <a:schemeClr val="tx1"/>
                </a:solidFill>
                <a:latin typeface="+mn-lt"/>
              </a:rPr>
              <a:t>Ajuste o botão de posição vertical até que a forma de onda esteja centralizada verticalmente.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sz="1700" dirty="0">
                <a:solidFill>
                  <a:schemeClr val="tx1"/>
                </a:solidFill>
                <a:latin typeface="+mn-lt"/>
              </a:rPr>
              <a:t>Ajuste o botão s/div até que apenas alguns ciclos sejam exibidos na horizontal.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sz="1700" dirty="0">
                <a:solidFill>
                  <a:schemeClr val="tx1"/>
                </a:solidFill>
                <a:latin typeface="+mn-lt"/>
              </a:rPr>
              <a:t>Ajuste o botão de nível de disparo até que o nível seja definido próximo ao meio da forma de onda na vertical.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8338" y="5791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>
                <a:solidFill>
                  <a:srgbClr val="C00000"/>
                </a:solidFill>
              </a:rPr>
              <a:t>Configurar a escala da forma de onda no osciloscópio é um processo interativo para fazer ajustes no painel frontal até que a "imagem" desejada seja exibida na tela.</a:t>
            </a:r>
          </a:p>
          <a:p>
            <a:pPr algn="ctr"/>
            <a:endParaRPr lang="pt-BR" b="1" i="1" dirty="0">
              <a:solidFill>
                <a:srgbClr val="C00000"/>
              </a:solidFill>
            </a:endParaRPr>
          </a:p>
        </p:txBody>
      </p:sp>
      <p:grpSp>
        <p:nvGrpSpPr>
          <p:cNvPr id="16" name="Grupo 1"/>
          <p:cNvGrpSpPr/>
          <p:nvPr/>
        </p:nvGrpSpPr>
        <p:grpSpPr>
          <a:xfrm>
            <a:off x="69438" y="1003474"/>
            <a:ext cx="9010238" cy="2668588"/>
            <a:chOff x="228600" y="762000"/>
            <a:chExt cx="8686800" cy="2846388"/>
          </a:xfrm>
        </p:grpSpPr>
        <p:pic>
          <p:nvPicPr>
            <p:cNvPr id="19" name="Picture 13" descr="Setup2.png"/>
            <p:cNvPicPr>
              <a:picLocks noChangeAspect="1"/>
            </p:cNvPicPr>
            <p:nvPr/>
          </p:nvPicPr>
          <p:blipFill>
            <a:blip r:embed="rId3" cstate="print"/>
            <a:srcRect t="10686"/>
            <a:stretch>
              <a:fillRect/>
            </a:stretch>
          </p:blipFill>
          <p:spPr bwMode="auto">
            <a:xfrm>
              <a:off x="4724400" y="1082675"/>
              <a:ext cx="419100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0" descr="Setup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085850"/>
              <a:ext cx="4191000" cy="252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36"/>
            <p:cNvSpPr txBox="1">
              <a:spLocks noChangeArrowheads="1"/>
            </p:cNvSpPr>
            <p:nvPr/>
          </p:nvSpPr>
          <p:spPr bwMode="auto">
            <a:xfrm>
              <a:off x="381000" y="2439988"/>
              <a:ext cx="3657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>
                  <a:solidFill>
                    <a:srgbClr val="FFFF00"/>
                  </a:solidFill>
                </a:rPr>
                <a:t>- Muitos ciclos sendo exibidos.</a:t>
              </a:r>
            </a:p>
            <a:p>
              <a:r>
                <a:rPr lang="en-US" sz="1600" b="1">
                  <a:solidFill>
                    <a:srgbClr val="FFFF00"/>
                  </a:solidFill>
                </a:rPr>
                <a:t>- Amplitude escalonada muito baixa.</a:t>
              </a:r>
            </a:p>
          </p:txBody>
        </p:sp>
        <p:sp>
          <p:nvSpPr>
            <p:cNvPr id="24" name="Right Arrow 12"/>
            <p:cNvSpPr>
              <a:spLocks noChangeArrowheads="1"/>
            </p:cNvSpPr>
            <p:nvPr/>
          </p:nvSpPr>
          <p:spPr bwMode="auto">
            <a:xfrm>
              <a:off x="4038600" y="1220788"/>
              <a:ext cx="1219200" cy="2209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BR"/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609600" y="762000"/>
              <a:ext cx="3352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Condição de configuração inicial (exemplo)</a:t>
              </a:r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5257800" y="763588"/>
              <a:ext cx="32004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/>
                <a:t>Condição de configuração ideal</a:t>
              </a:r>
            </a:p>
          </p:txBody>
        </p:sp>
        <p:sp>
          <p:nvSpPr>
            <p:cNvPr id="27" name="TextBox 17"/>
            <p:cNvSpPr txBox="1">
              <a:spLocks noChangeArrowheads="1"/>
            </p:cNvSpPr>
            <p:nvPr/>
          </p:nvSpPr>
          <p:spPr bwMode="auto">
            <a:xfrm>
              <a:off x="6324600" y="2682875"/>
              <a:ext cx="15240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00"/>
                  </a:solidFill>
                </a:rPr>
                <a:t>Nível de disparo</a:t>
              </a:r>
            </a:p>
          </p:txBody>
        </p:sp>
        <p:cxnSp>
          <p:nvCxnSpPr>
            <p:cNvPr id="28" name="Straight Arrow Connector 19"/>
            <p:cNvCxnSpPr>
              <a:cxnSpLocks noChangeShapeType="1"/>
            </p:cNvCxnSpPr>
            <p:nvPr/>
          </p:nvCxnSpPr>
          <p:spPr bwMode="auto">
            <a:xfrm rot="16200000" flipV="1">
              <a:off x="6591300" y="2416175"/>
              <a:ext cx="457200" cy="76200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 type="arrow" w="med" len="med"/>
            </a:ln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orse1.PN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861379" y="2066413"/>
            <a:ext cx="3822700" cy="26939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Compreender o disparo do osciloscópio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819525" cy="45720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Pense no "disparo" do osciloscópio como "tirar fotografias sincronizadas".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Uma "imagem" da forma de onda consiste em muitas amostras digitais consecutivas.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As "fotografias" devem estar sincronizadas em um ponto único na forma de onda que se repete.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O disparo de osciloscópio mais comum baseia-se em sincronizar aquisições (tirar fotografias) em uma borda ascendente ou descendente de um sinal em um nível de tensão específico.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990600"/>
            <a:ext cx="7239000" cy="457200"/>
          </a:xfrm>
        </p:spPr>
        <p:txBody>
          <a:bodyPr/>
          <a:lstStyle/>
          <a:p>
            <a:pPr algn="ctr">
              <a:spcAft>
                <a:spcPts val="1200"/>
              </a:spcAft>
              <a:buClr>
                <a:schemeClr val="accent1"/>
              </a:buClr>
            </a:pPr>
            <a:r>
              <a:rPr lang="pt-BR" sz="2000" b="1" i="1" dirty="0"/>
              <a:t>O disparo costuma ser a função menos compreendida de um osciloscópio, porém é um dos recursos mais importantes a ser entendido.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5029" y="5108087"/>
            <a:ext cx="382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prstClr val="black"/>
                </a:solidFill>
              </a:rPr>
              <a:t>Uma fotografia do momento da chegada de uma corrida de cavalos é análoga ao disparo do osciloscópio.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7195458" y="3413388"/>
            <a:ext cx="2286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Exemplos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disparo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71537" y="5029200"/>
            <a:ext cx="7239000" cy="10668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Local padrão de disparo (tempo zero) em DSOs = centro da tela (horizontalmente)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Único local de disparo em osciloscópios analógicos mais antigos = lado esquerdo da tela</a:t>
            </a:r>
          </a:p>
        </p:txBody>
      </p:sp>
      <p:pic>
        <p:nvPicPr>
          <p:cNvPr id="29" name="Picture 9" descr="Fig06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150" y="473076"/>
            <a:ext cx="1196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" descr="Trigger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1049339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1" descr="Trigger2.png"/>
          <p:cNvPicPr>
            <a:picLocks noChangeAspect="1"/>
          </p:cNvPicPr>
          <p:nvPr/>
        </p:nvPicPr>
        <p:blipFill>
          <a:blip r:embed="rId5" cstate="print"/>
          <a:srcRect t="10686"/>
          <a:stretch>
            <a:fillRect/>
          </a:stretch>
        </p:blipFill>
        <p:spPr bwMode="auto">
          <a:xfrm>
            <a:off x="2266950" y="1658939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 descr="Trigger3.png"/>
          <p:cNvPicPr>
            <a:picLocks noChangeAspect="1"/>
          </p:cNvPicPr>
          <p:nvPr/>
        </p:nvPicPr>
        <p:blipFill>
          <a:blip r:embed="rId6" cstate="print"/>
          <a:srcRect t="10686"/>
          <a:stretch>
            <a:fillRect/>
          </a:stretch>
        </p:blipFill>
        <p:spPr bwMode="auto">
          <a:xfrm>
            <a:off x="4991100" y="2344739"/>
            <a:ext cx="4127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2947988" y="2016127"/>
            <a:ext cx="1238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Ponto de disparo</a:t>
            </a:r>
          </a:p>
        </p:txBody>
      </p:sp>
      <p:cxnSp>
        <p:nvCxnSpPr>
          <p:cNvPr id="36" name="Straight Arrow Connector 15"/>
          <p:cNvCxnSpPr>
            <a:cxnSpLocks noChangeShapeType="1"/>
          </p:cNvCxnSpPr>
          <p:nvPr/>
        </p:nvCxnSpPr>
        <p:spPr bwMode="auto">
          <a:xfrm rot="16200000" flipH="1">
            <a:off x="3664744" y="2370933"/>
            <a:ext cx="423863" cy="24765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6889750" y="2454277"/>
            <a:ext cx="12382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Ponto de disparo</a:t>
            </a:r>
          </a:p>
        </p:txBody>
      </p:sp>
      <p:cxnSp>
        <p:nvCxnSpPr>
          <p:cNvPr id="39" name="Straight Arrow Connector 19"/>
          <p:cNvCxnSpPr>
            <a:cxnSpLocks noChangeShapeType="1"/>
          </p:cNvCxnSpPr>
          <p:nvPr/>
        </p:nvCxnSpPr>
        <p:spPr bwMode="auto">
          <a:xfrm rot="10800000" flipV="1">
            <a:off x="6734969" y="2682876"/>
            <a:ext cx="237331" cy="20955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-44450" y="3335339"/>
            <a:ext cx="239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err="1"/>
              <a:t>Não</a:t>
            </a:r>
            <a:r>
              <a:rPr lang="en-US" sz="1400" b="1" dirty="0"/>
              <a:t> </a:t>
            </a:r>
            <a:r>
              <a:rPr lang="en-US" sz="1400" b="1" dirty="0" err="1"/>
              <a:t>disparado</a:t>
            </a:r>
            <a:endParaRPr lang="en-US" sz="1400" b="1" dirty="0"/>
          </a:p>
          <a:p>
            <a:pPr algn="ctr"/>
            <a:r>
              <a:rPr lang="en-US" sz="1000" b="1" dirty="0"/>
              <a:t>(</a:t>
            </a:r>
            <a:r>
              <a:rPr lang="en-US" sz="1000" b="1" dirty="0" err="1"/>
              <a:t>tirar</a:t>
            </a:r>
            <a:r>
              <a:rPr lang="en-US" sz="1000" b="1" dirty="0"/>
              <a:t> </a:t>
            </a:r>
            <a:r>
              <a:rPr lang="en-US" sz="1000" b="1" dirty="0" err="1"/>
              <a:t>fotografia</a:t>
            </a:r>
            <a:r>
              <a:rPr lang="en-US" sz="1000" b="1" dirty="0"/>
              <a:t> </a:t>
            </a:r>
            <a:r>
              <a:rPr lang="en-US" sz="1000" b="1" dirty="0" err="1"/>
              <a:t>sem</a:t>
            </a:r>
            <a:r>
              <a:rPr lang="en-US" sz="1000" b="1" dirty="0"/>
              <a:t> </a:t>
            </a:r>
            <a:r>
              <a:rPr lang="en-US" sz="1000" b="1" dirty="0" err="1"/>
              <a:t>sincronia</a:t>
            </a:r>
            <a:r>
              <a:rPr lang="en-US" sz="1000" b="1" dirty="0"/>
              <a:t>)</a:t>
            </a:r>
          </a:p>
        </p:txBody>
      </p:sp>
      <p:sp>
        <p:nvSpPr>
          <p:cNvPr id="41" name="TextBox 22"/>
          <p:cNvSpPr txBox="1">
            <a:spLocks noChangeArrowheads="1"/>
          </p:cNvSpPr>
          <p:nvPr/>
        </p:nvSpPr>
        <p:spPr bwMode="auto">
          <a:xfrm>
            <a:off x="2143125" y="3944939"/>
            <a:ext cx="2733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/>
              <a:t>Disparo</a:t>
            </a:r>
            <a:r>
              <a:rPr lang="en-US" sz="1400" b="1" dirty="0"/>
              <a:t> = 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Borda</a:t>
            </a:r>
            <a:r>
              <a:rPr lang="en-US" sz="1400" b="1" dirty="0" smtClean="0"/>
              <a:t> </a:t>
            </a:r>
            <a:r>
              <a:rPr lang="en-US" sz="1400" b="1" dirty="0" err="1"/>
              <a:t>ascendente</a:t>
            </a:r>
            <a:r>
              <a:rPr lang="en-US" sz="1400" b="1" dirty="0"/>
              <a:t> </a:t>
            </a:r>
            <a:r>
              <a:rPr lang="en-US" sz="1400" b="1" dirty="0" smtClean="0"/>
              <a:t> a </a:t>
            </a:r>
            <a:r>
              <a:rPr lang="en-US" sz="1400" b="1" dirty="0"/>
              <a:t>0,0 V</a:t>
            </a:r>
          </a:p>
        </p:txBody>
      </p: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5321300" y="4630740"/>
            <a:ext cx="379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/>
              <a:t>Disparo</a:t>
            </a:r>
            <a:r>
              <a:rPr lang="en-US" sz="1400" b="1" dirty="0"/>
              <a:t> = </a:t>
            </a:r>
            <a:r>
              <a:rPr lang="en-US" sz="1400" b="1" dirty="0" err="1"/>
              <a:t>Borda</a:t>
            </a:r>
            <a:r>
              <a:rPr lang="en-US" sz="1400" b="1" dirty="0"/>
              <a:t> </a:t>
            </a:r>
            <a:r>
              <a:rPr lang="en-US" sz="1400" b="1" dirty="0" err="1"/>
              <a:t>descendente</a:t>
            </a:r>
            <a:r>
              <a:rPr lang="en-US" sz="1400" b="1" dirty="0"/>
              <a:t> a +2,0 V</a:t>
            </a: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368300" y="1082677"/>
            <a:ext cx="3054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Nível de disparo definido acima da forma de onda</a:t>
            </a:r>
          </a:p>
        </p:txBody>
      </p:sp>
      <p:sp>
        <p:nvSpPr>
          <p:cNvPr id="44" name="TextBox 25"/>
          <p:cNvSpPr txBox="1">
            <a:spLocks noChangeArrowheads="1"/>
          </p:cNvSpPr>
          <p:nvPr/>
        </p:nvSpPr>
        <p:spPr bwMode="auto">
          <a:xfrm>
            <a:off x="7054850" y="4083052"/>
            <a:ext cx="1155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Tempo positivo</a:t>
            </a:r>
          </a:p>
        </p:txBody>
      </p:sp>
      <p:sp>
        <p:nvSpPr>
          <p:cNvPr id="45" name="TextBox 26"/>
          <p:cNvSpPr txBox="1">
            <a:spLocks noChangeArrowheads="1"/>
          </p:cNvSpPr>
          <p:nvPr/>
        </p:nvSpPr>
        <p:spPr bwMode="auto">
          <a:xfrm>
            <a:off x="5290344" y="4083052"/>
            <a:ext cx="1155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FFFF00"/>
                </a:solidFill>
              </a:rPr>
              <a:t>Tempo negativo</a:t>
            </a:r>
          </a:p>
        </p:txBody>
      </p:sp>
      <p:cxnSp>
        <p:nvCxnSpPr>
          <p:cNvPr id="46" name="Straight Arrow Connector 27"/>
          <p:cNvCxnSpPr>
            <a:cxnSpLocks noChangeShapeType="1"/>
          </p:cNvCxnSpPr>
          <p:nvPr/>
        </p:nvCxnSpPr>
        <p:spPr bwMode="auto">
          <a:xfrm>
            <a:off x="8117682" y="4206876"/>
            <a:ext cx="257969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47" name="Straight Arrow Connector 29"/>
          <p:cNvCxnSpPr>
            <a:cxnSpLocks noChangeShapeType="1"/>
          </p:cNvCxnSpPr>
          <p:nvPr/>
        </p:nvCxnSpPr>
        <p:spPr bwMode="auto">
          <a:xfrm rot="10800000">
            <a:off x="5073650" y="4206876"/>
            <a:ext cx="247650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48" name="Straight Arrow Connector 33"/>
          <p:cNvCxnSpPr>
            <a:cxnSpLocks noChangeShapeType="1"/>
          </p:cNvCxnSpPr>
          <p:nvPr/>
        </p:nvCxnSpPr>
        <p:spPr bwMode="auto">
          <a:xfrm>
            <a:off x="6734969" y="4206876"/>
            <a:ext cx="330200" cy="1588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 type="oval" w="med" len="med"/>
            <a:tailEnd/>
          </a:ln>
        </p:spPr>
      </p:cxnSp>
      <p:cxnSp>
        <p:nvCxnSpPr>
          <p:cNvPr id="49" name="Straight Arrow Connector 36"/>
          <p:cNvCxnSpPr>
            <a:cxnSpLocks noChangeShapeType="1"/>
          </p:cNvCxnSpPr>
          <p:nvPr/>
        </p:nvCxnSpPr>
        <p:spPr bwMode="auto">
          <a:xfrm rot="10800000">
            <a:off x="6394450" y="4206876"/>
            <a:ext cx="330200" cy="0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Disparo</a:t>
            </a:r>
            <a:r>
              <a:rPr lang="en-US" dirty="0"/>
              <a:t> </a:t>
            </a:r>
            <a:r>
              <a:rPr lang="en-US" dirty="0" err="1"/>
              <a:t>avançado</a:t>
            </a:r>
            <a:r>
              <a:rPr lang="en-US" dirty="0"/>
              <a:t> do </a:t>
            </a:r>
            <a:r>
              <a:rPr lang="en-US" dirty="0" err="1"/>
              <a:t>osciloscópio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52500" y="5181600"/>
            <a:ext cx="7239000" cy="12954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BR" sz="2000" dirty="0">
                <a:solidFill>
                  <a:schemeClr val="tx1"/>
                </a:solidFill>
              </a:rPr>
              <a:t>A maior parte dos experimentos de laboratório universitários baseia-se em usar disparos de "borda" padrão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BR" sz="2000" dirty="0">
                <a:solidFill>
                  <a:schemeClr val="tx1"/>
                </a:solidFill>
              </a:rPr>
              <a:t>Disparar em sinais mais complexos requer opções de disparo avançadas.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6593" y="4742427"/>
            <a:ext cx="4970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prstClr val="black"/>
                </a:solidFill>
              </a:rPr>
              <a:t>Exemplo: Disparar em um barramento serial I2C</a:t>
            </a:r>
          </a:p>
        </p:txBody>
      </p:sp>
      <p:pic>
        <p:nvPicPr>
          <p:cNvPr id="17" name="Picture 16" descr="Advanced Trigger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676400" y="1143000"/>
            <a:ext cx="5791200" cy="34848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1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372" y="640808"/>
            <a:ext cx="8566028" cy="477385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de operação do osciloscópio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43200" y="5823466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Diagrama</a:t>
            </a:r>
            <a:r>
              <a:rPr lang="en-US" b="1" dirty="0" smtClean="0"/>
              <a:t> de </a:t>
            </a:r>
            <a:r>
              <a:rPr lang="en-US" b="1" dirty="0" err="1" smtClean="0"/>
              <a:t>blocos</a:t>
            </a:r>
            <a:r>
              <a:rPr lang="en-US" b="1" dirty="0" smtClean="0"/>
              <a:t> do DSO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4953991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prstClr val="black"/>
                </a:solidFill>
              </a:rPr>
              <a:t>Amarelo = Blocos específicos do canal</a:t>
            </a:r>
          </a:p>
          <a:p>
            <a:r>
              <a:rPr lang="pt-BR" sz="1200" b="1" dirty="0">
                <a:solidFill>
                  <a:prstClr val="black"/>
                </a:solidFill>
              </a:rPr>
              <a:t>Azul = Blocos do sistema (suporta todos os canais)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Especificações de desempenho do osciloscópio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4610099"/>
            <a:ext cx="7172326" cy="2133601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Todos os osciloscópios exibem uma resposta de frequência passa-baixa.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A frequência em que a onda senoidal de entrada é atenuada por 3 dB define a largura de banda do osciloscópio.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-3 dB se iguala a ~ -30% de erro de amplitude (-3 dB = 20 log       ).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b="1" i="1" dirty="0"/>
              <a:t>"</a:t>
            </a:r>
            <a:r>
              <a:rPr lang="en-US" sz="1800" b="1" i="1" dirty="0" err="1"/>
              <a:t>Largura</a:t>
            </a:r>
            <a:r>
              <a:rPr lang="en-US" sz="1800" b="1" i="1" dirty="0"/>
              <a:t> de </a:t>
            </a:r>
            <a:r>
              <a:rPr lang="en-US" sz="1800" b="1" i="1" dirty="0" err="1"/>
              <a:t>banda</a:t>
            </a:r>
            <a:r>
              <a:rPr lang="en-US" sz="1800" b="1" i="1" dirty="0"/>
              <a:t>" é a </a:t>
            </a:r>
            <a:r>
              <a:rPr lang="en-US" sz="1800" b="1" i="1" dirty="0" err="1"/>
              <a:t>especificação</a:t>
            </a:r>
            <a:r>
              <a:rPr lang="en-US" sz="1800" b="1" i="1" dirty="0"/>
              <a:t> </a:t>
            </a:r>
            <a:r>
              <a:rPr lang="en-US" sz="1800" b="1" i="1" dirty="0" err="1"/>
              <a:t>mais</a:t>
            </a:r>
            <a:r>
              <a:rPr lang="en-US" sz="1800" b="1" i="1" dirty="0"/>
              <a:t> </a:t>
            </a:r>
            <a:r>
              <a:rPr lang="en-US" sz="1800" b="1" i="1" dirty="0" err="1"/>
              <a:t>importante</a:t>
            </a:r>
            <a:r>
              <a:rPr lang="en-US" sz="1800" b="1" i="1" dirty="0"/>
              <a:t> do </a:t>
            </a:r>
            <a:r>
              <a:rPr lang="en-US" sz="1800" b="1" i="1" dirty="0" err="1" smtClean="0"/>
              <a:t>osciloscópio</a:t>
            </a:r>
            <a:endParaRPr lang="en-US" sz="18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2275485" y="3959542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prstClr val="black"/>
                </a:solidFill>
              </a:rPr>
              <a:t>Resposta de frequência gaussiana do osciloscópio</a:t>
            </a:r>
          </a:p>
        </p:txBody>
      </p:sp>
      <p:pic>
        <p:nvPicPr>
          <p:cNvPr id="6" name="Picture 5" descr="Fig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05075" y="1524604"/>
            <a:ext cx="4133850" cy="2434938"/>
          </a:xfrm>
          <a:prstGeom prst="rect">
            <a:avLst/>
          </a:prstGeom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5784907"/>
            <a:ext cx="247650" cy="4953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Selecionar</a:t>
            </a:r>
            <a:r>
              <a:rPr lang="en-US" dirty="0"/>
              <a:t> a </a:t>
            </a:r>
            <a:r>
              <a:rPr lang="en-US" dirty="0" err="1"/>
              <a:t>largura</a:t>
            </a:r>
            <a:r>
              <a:rPr lang="en-US" dirty="0"/>
              <a:t> de </a:t>
            </a:r>
            <a:r>
              <a:rPr lang="en-US" dirty="0" err="1"/>
              <a:t>banda</a:t>
            </a:r>
            <a:r>
              <a:rPr lang="en-US" dirty="0"/>
              <a:t> </a:t>
            </a:r>
            <a:r>
              <a:rPr lang="en-US" dirty="0" err="1"/>
              <a:t>correta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7400" y="4280475"/>
            <a:ext cx="7172326" cy="1841303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LB requerida para aplicações analógicas: ≥ frequência de onda senoidal 3X mais alta.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LB requerida para aplicações digitais: ≥ frequência de clock digital 5X mais alta.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pt-BR" dirty="0"/>
              <a:t>Determinação de LB mais precisa, com base em velocidades de borda de sinal (consulte a nota sobre aplicações de "Largura de banda" no final da apresentação)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000"/>
              </a:spcAft>
              <a:buClr>
                <a:schemeClr val="accent1"/>
              </a:buClr>
            </a:pPr>
            <a:r>
              <a:rPr lang="en-US" sz="2000" b="1" i="1" dirty="0"/>
              <a:t>Entrada = Clock digital de 100 MHz</a:t>
            </a:r>
          </a:p>
          <a:p>
            <a:pPr marL="231775" indent="-231775"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US" sz="2000" dirty="0" smtClean="0"/>
          </a:p>
        </p:txBody>
      </p:sp>
      <p:pic>
        <p:nvPicPr>
          <p:cNvPr id="8" name="Picture 7" descr="Fig02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62000" y="1410652"/>
            <a:ext cx="3810000" cy="2292679"/>
          </a:xfrm>
          <a:prstGeom prst="rect">
            <a:avLst/>
          </a:prstGeom>
        </p:spPr>
      </p:pic>
      <p:pic>
        <p:nvPicPr>
          <p:cNvPr id="9" name="Picture 8" descr="Fig03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00600" y="1397000"/>
            <a:ext cx="3810000" cy="2292679"/>
          </a:xfrm>
          <a:prstGeom prst="rect">
            <a:avLst/>
          </a:prstGeom>
        </p:spPr>
      </p:pic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93700" y="3689679"/>
            <a:ext cx="429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/>
              <a:t>Resposta</a:t>
            </a:r>
            <a:r>
              <a:rPr lang="en-US" sz="1600" b="1" dirty="0"/>
              <a:t> </a:t>
            </a:r>
            <a:r>
              <a:rPr lang="en-US" sz="1600" b="1" dirty="0" err="1"/>
              <a:t>usando</a:t>
            </a:r>
            <a:r>
              <a:rPr lang="en-US" sz="1600" b="1" dirty="0"/>
              <a:t> um </a:t>
            </a:r>
            <a:r>
              <a:rPr lang="en-US" sz="1600" b="1" dirty="0" err="1"/>
              <a:t>osciloscópio</a:t>
            </a:r>
            <a:r>
              <a:rPr lang="en-US" sz="1600" b="1" dirty="0"/>
              <a:t> com LB de 100 MHz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4768850" y="3689679"/>
            <a:ext cx="429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/>
              <a:t>Resposta</a:t>
            </a:r>
            <a:r>
              <a:rPr lang="en-US" sz="1600" b="1" dirty="0"/>
              <a:t> </a:t>
            </a:r>
            <a:r>
              <a:rPr lang="en-US" sz="1600" b="1" dirty="0" err="1"/>
              <a:t>usando</a:t>
            </a:r>
            <a:r>
              <a:rPr lang="en-US" sz="1600" b="1" dirty="0"/>
              <a:t> um </a:t>
            </a:r>
            <a:r>
              <a:rPr lang="en-US" sz="1600" b="1" dirty="0" err="1"/>
              <a:t>osciloscópio</a:t>
            </a:r>
            <a:r>
              <a:rPr lang="en-US" sz="1600" b="1" dirty="0"/>
              <a:t> com LB de 500 MHz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Pauta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6705600" cy="37338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O que é um osciloscópio?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Noções básicas de teste (modelo de baixa frequência)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Realizar medições de tensão e tempo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Configurar a escala das formas de onda na tela adequadamente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Compreender o disparo do osciloscópio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A teoria de operação e especificações de desempenho do osciloscópio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Testes revisitados (modelo dinâmico/CA e efeitos de carregamento)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Usar o Tutorial e Guia de laboratório DSOXEDK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pt-BR" dirty="0"/>
              <a:t>Recursos técnicos adicionais</a:t>
            </a:r>
          </a:p>
        </p:txBody>
      </p:sp>
      <p:pic>
        <p:nvPicPr>
          <p:cNvPr id="8" name="Picture 4" descr="MCj02382080000[1]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70725" y="4357255"/>
            <a:ext cx="2073275" cy="24542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8468360" cy="514350"/>
          </a:xfrm>
        </p:spPr>
        <p:txBody>
          <a:bodyPr/>
          <a:lstStyle/>
          <a:p>
            <a:r>
              <a:rPr lang="pt-BR" dirty="0"/>
              <a:t>Outras especificações importantes do osciloscópio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800" y="1123538"/>
            <a:ext cx="4572000" cy="30480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en-US" sz="1700" u="sng" dirty="0">
                <a:solidFill>
                  <a:srgbClr val="000000"/>
                </a:solidFill>
                <a:latin typeface="+mn-lt"/>
              </a:rPr>
              <a:t>Taxa de </a:t>
            </a:r>
            <a:r>
              <a:rPr lang="en-US" sz="1700" u="sng" dirty="0" err="1">
                <a:solidFill>
                  <a:srgbClr val="000000"/>
                </a:solidFill>
                <a:latin typeface="+mn-lt"/>
              </a:rPr>
              <a:t>amostragem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em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amostras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/s) –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Deve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ser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≥ 4X LB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en-US" sz="1700" u="sng" dirty="0" err="1">
                <a:solidFill>
                  <a:srgbClr val="000000"/>
                </a:solidFill>
                <a:latin typeface="+mn-lt"/>
              </a:rPr>
              <a:t>Profundidade</a:t>
            </a:r>
            <a:r>
              <a:rPr lang="en-US" sz="1700" u="sng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700" u="sng" dirty="0" err="1">
                <a:solidFill>
                  <a:srgbClr val="000000"/>
                </a:solidFill>
                <a:latin typeface="+mn-lt"/>
              </a:rPr>
              <a:t>memória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Determina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as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formas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onda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mais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compridas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que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podem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ser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captadas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ainda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durante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amostragem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à taxa de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amostra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máxima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osciloscópio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85750" indent="-28575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en-US" sz="1700" u="sng" dirty="0" err="1">
                <a:solidFill>
                  <a:srgbClr val="000000"/>
                </a:solidFill>
                <a:latin typeface="+mn-lt"/>
              </a:rPr>
              <a:t>Número</a:t>
            </a:r>
            <a:r>
              <a:rPr lang="en-US" sz="1700" u="sng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700" u="sng" dirty="0" err="1">
                <a:solidFill>
                  <a:srgbClr val="000000"/>
                </a:solidFill>
                <a:latin typeface="+mn-lt"/>
              </a:rPr>
              <a:t>canais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Tipicamente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2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ou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4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canais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Os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modelos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MSO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adicionam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de 8 a 32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canais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aquisição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digital com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resolução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de 1 bit (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alta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ou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+mn-lt"/>
              </a:rPr>
              <a:t>baixa</a:t>
            </a:r>
            <a:r>
              <a:rPr lang="en-US" sz="1700" dirty="0">
                <a:solidFill>
                  <a:srgbClr val="000000"/>
                </a:solidFill>
                <a:latin typeface="+mn-lt"/>
              </a:rPr>
              <a:t>).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327561" y="3962400"/>
            <a:ext cx="820683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n-US" sz="1700" u="sng" dirty="0" smtClean="0">
                <a:solidFill>
                  <a:srgbClr val="000000"/>
                </a:solidFill>
              </a:rPr>
              <a:t>Taxa de </a:t>
            </a:r>
            <a:r>
              <a:rPr lang="en-US" sz="1700" u="sng" dirty="0" err="1" smtClean="0">
                <a:solidFill>
                  <a:srgbClr val="000000"/>
                </a:solidFill>
              </a:rPr>
              <a:t>atualização</a:t>
            </a:r>
            <a:r>
              <a:rPr lang="en-US" sz="1700" u="sng" dirty="0" smtClean="0">
                <a:solidFill>
                  <a:srgbClr val="000000"/>
                </a:solidFill>
              </a:rPr>
              <a:t> de forma de </a:t>
            </a:r>
            <a:r>
              <a:rPr lang="en-US" sz="1700" u="sng" dirty="0" err="1" smtClean="0">
                <a:solidFill>
                  <a:srgbClr val="000000"/>
                </a:solidFill>
              </a:rPr>
              <a:t>onda</a:t>
            </a:r>
            <a:r>
              <a:rPr lang="en-US" sz="1700" dirty="0" smtClean="0">
                <a:solidFill>
                  <a:srgbClr val="000000"/>
                </a:solidFill>
              </a:rPr>
              <a:t> – </a:t>
            </a:r>
            <a:r>
              <a:rPr lang="en-US" sz="1700" dirty="0" err="1" smtClean="0">
                <a:solidFill>
                  <a:srgbClr val="000000"/>
                </a:solidFill>
              </a:rPr>
              <a:t>Taxas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atualização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mais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rápidas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melhoram</a:t>
            </a:r>
            <a:r>
              <a:rPr lang="en-US" sz="1700" dirty="0" smtClean="0">
                <a:solidFill>
                  <a:srgbClr val="000000"/>
                </a:solidFill>
              </a:rPr>
              <a:t> a </a:t>
            </a:r>
            <a:r>
              <a:rPr lang="en-US" sz="1700" dirty="0" err="1" smtClean="0">
                <a:solidFill>
                  <a:srgbClr val="000000"/>
                </a:solidFill>
              </a:rPr>
              <a:t>probabilidade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detectar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problemas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circuito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que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não</a:t>
            </a:r>
            <a:r>
              <a:rPr lang="en-US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err="1" smtClean="0">
                <a:solidFill>
                  <a:srgbClr val="000000"/>
                </a:solidFill>
              </a:rPr>
              <a:t>ocorrem</a:t>
            </a:r>
            <a:r>
              <a:rPr lang="en-US" sz="1700" dirty="0" smtClean="0">
                <a:solidFill>
                  <a:srgbClr val="000000"/>
                </a:solidFill>
              </a:rPr>
              <a:t> com </a:t>
            </a:r>
            <a:r>
              <a:rPr lang="en-US" sz="1700" dirty="0" err="1" smtClean="0">
                <a:solidFill>
                  <a:srgbClr val="000000"/>
                </a:solidFill>
              </a:rPr>
              <a:t>frequência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n-US" sz="1700" u="sng" dirty="0" err="1" smtClean="0">
                <a:solidFill>
                  <a:srgbClr val="000000"/>
                </a:solidFill>
              </a:rPr>
              <a:t>Qualidade</a:t>
            </a:r>
            <a:r>
              <a:rPr lang="en-US" sz="1700" u="sng" dirty="0" smtClean="0">
                <a:solidFill>
                  <a:srgbClr val="000000"/>
                </a:solidFill>
              </a:rPr>
              <a:t> da </a:t>
            </a:r>
            <a:r>
              <a:rPr lang="en-US" sz="1700" u="sng" dirty="0" err="1" smtClean="0">
                <a:solidFill>
                  <a:srgbClr val="000000"/>
                </a:solidFill>
              </a:rPr>
              <a:t>exibição</a:t>
            </a:r>
            <a:r>
              <a:rPr lang="en-US" sz="1700" dirty="0" smtClean="0">
                <a:solidFill>
                  <a:srgbClr val="000000"/>
                </a:solidFill>
              </a:rPr>
              <a:t> – </a:t>
            </a:r>
            <a:r>
              <a:rPr lang="en-US" sz="1700" dirty="0" err="1" smtClean="0">
                <a:solidFill>
                  <a:srgbClr val="000000"/>
                </a:solidFill>
              </a:rPr>
              <a:t>Tamanho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resolução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número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níveis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gradação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intensidade</a:t>
            </a:r>
            <a:r>
              <a:rPr lang="en-US" sz="17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−"/>
            </a:pPr>
            <a:r>
              <a:rPr lang="en-US" sz="1700" u="sng" dirty="0" err="1" smtClean="0">
                <a:solidFill>
                  <a:srgbClr val="000000"/>
                </a:solidFill>
              </a:rPr>
              <a:t>Modos</a:t>
            </a:r>
            <a:r>
              <a:rPr lang="en-US" sz="1700" u="sng" dirty="0" smtClean="0">
                <a:solidFill>
                  <a:srgbClr val="000000"/>
                </a:solidFill>
              </a:rPr>
              <a:t> de </a:t>
            </a:r>
            <a:r>
              <a:rPr lang="en-US" sz="1700" u="sng" dirty="0" err="1" smtClean="0">
                <a:solidFill>
                  <a:srgbClr val="000000"/>
                </a:solidFill>
              </a:rPr>
              <a:t>disparo</a:t>
            </a:r>
            <a:r>
              <a:rPr lang="en-US" sz="1700" u="sng" dirty="0" smtClean="0">
                <a:solidFill>
                  <a:srgbClr val="000000"/>
                </a:solidFill>
              </a:rPr>
              <a:t> </a:t>
            </a:r>
            <a:r>
              <a:rPr lang="en-US" sz="1700" u="sng" dirty="0" err="1" smtClean="0">
                <a:solidFill>
                  <a:srgbClr val="000000"/>
                </a:solidFill>
              </a:rPr>
              <a:t>avançados</a:t>
            </a:r>
            <a:r>
              <a:rPr lang="en-US" sz="1700" dirty="0" smtClean="0">
                <a:solidFill>
                  <a:srgbClr val="000000"/>
                </a:solidFill>
              </a:rPr>
              <a:t> – </a:t>
            </a:r>
            <a:r>
              <a:rPr lang="en-US" sz="1700" dirty="0" err="1" smtClean="0">
                <a:solidFill>
                  <a:srgbClr val="000000"/>
                </a:solidFill>
              </a:rPr>
              <a:t>Larguras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pulso</a:t>
            </a:r>
            <a:r>
              <a:rPr lang="en-US" sz="1700" dirty="0" smtClean="0">
                <a:solidFill>
                  <a:srgbClr val="000000"/>
                </a:solidFill>
              </a:rPr>
              <a:t> com </a:t>
            </a:r>
            <a:r>
              <a:rPr lang="en-US" sz="1700" dirty="0" err="1" smtClean="0">
                <a:solidFill>
                  <a:srgbClr val="000000"/>
                </a:solidFill>
              </a:rPr>
              <a:t>qualificação</a:t>
            </a:r>
            <a:r>
              <a:rPr lang="en-US" sz="1700" dirty="0" smtClean="0">
                <a:solidFill>
                  <a:srgbClr val="000000"/>
                </a:solidFill>
              </a:rPr>
              <a:t> de tempo, </a:t>
            </a:r>
            <a:r>
              <a:rPr lang="en-US" sz="1700" dirty="0" err="1" smtClean="0">
                <a:solidFill>
                  <a:srgbClr val="000000"/>
                </a:solidFill>
              </a:rPr>
              <a:t>Padrão</a:t>
            </a:r>
            <a:r>
              <a:rPr lang="en-US" sz="1700" dirty="0" smtClean="0">
                <a:solidFill>
                  <a:srgbClr val="000000"/>
                </a:solidFill>
              </a:rPr>
              <a:t>, </a:t>
            </a:r>
            <a:r>
              <a:rPr lang="en-US" sz="1700" dirty="0" err="1" smtClean="0">
                <a:solidFill>
                  <a:srgbClr val="000000"/>
                </a:solidFill>
              </a:rPr>
              <a:t>Vídeo</a:t>
            </a:r>
            <a:r>
              <a:rPr lang="en-US" sz="1700" dirty="0" smtClean="0">
                <a:solidFill>
                  <a:srgbClr val="000000"/>
                </a:solidFill>
              </a:rPr>
              <a:t>, Serial, </a:t>
            </a:r>
            <a:r>
              <a:rPr lang="en-US" sz="1700" dirty="0" err="1" smtClean="0">
                <a:solidFill>
                  <a:srgbClr val="000000"/>
                </a:solidFill>
              </a:rPr>
              <a:t>Violação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pulso</a:t>
            </a:r>
            <a:r>
              <a:rPr lang="en-US" sz="1700" dirty="0" smtClean="0">
                <a:solidFill>
                  <a:srgbClr val="000000"/>
                </a:solidFill>
              </a:rPr>
              <a:t> (</a:t>
            </a:r>
            <a:r>
              <a:rPr lang="en-US" sz="1700" dirty="0" err="1" smtClean="0">
                <a:solidFill>
                  <a:srgbClr val="000000"/>
                </a:solidFill>
              </a:rPr>
              <a:t>velocidade</a:t>
            </a:r>
            <a:r>
              <a:rPr lang="en-US" sz="1700" dirty="0" smtClean="0">
                <a:solidFill>
                  <a:srgbClr val="000000"/>
                </a:solidFill>
              </a:rPr>
              <a:t> de </a:t>
            </a:r>
            <a:r>
              <a:rPr lang="en-US" sz="1700" dirty="0" err="1" smtClean="0">
                <a:solidFill>
                  <a:srgbClr val="000000"/>
                </a:solidFill>
              </a:rPr>
              <a:t>borda</a:t>
            </a:r>
            <a:r>
              <a:rPr lang="en-US" sz="1700" dirty="0" smtClean="0">
                <a:solidFill>
                  <a:srgbClr val="000000"/>
                </a:solidFill>
              </a:rPr>
              <a:t>, tempo de </a:t>
            </a:r>
            <a:r>
              <a:rPr lang="en-US" sz="1700" dirty="0" err="1" smtClean="0">
                <a:solidFill>
                  <a:srgbClr val="000000"/>
                </a:solidFill>
              </a:rPr>
              <a:t>configuração</a:t>
            </a:r>
            <a:r>
              <a:rPr lang="en-US" sz="1700" dirty="0" smtClean="0">
                <a:solidFill>
                  <a:srgbClr val="000000"/>
                </a:solidFill>
              </a:rPr>
              <a:t>/</a:t>
            </a:r>
            <a:r>
              <a:rPr lang="en-US" sz="1700" dirty="0" err="1" smtClean="0">
                <a:solidFill>
                  <a:srgbClr val="000000"/>
                </a:solidFill>
              </a:rPr>
              <a:t>retenção</a:t>
            </a:r>
            <a:r>
              <a:rPr lang="en-US" sz="1700" dirty="0" smtClean="0">
                <a:solidFill>
                  <a:srgbClr val="000000"/>
                </a:solidFill>
              </a:rPr>
              <a:t>, tempo de </a:t>
            </a:r>
            <a:r>
              <a:rPr lang="en-US" sz="1700" dirty="0" err="1" smtClean="0">
                <a:solidFill>
                  <a:srgbClr val="000000"/>
                </a:solidFill>
              </a:rPr>
              <a:t>execução</a:t>
            </a:r>
            <a:r>
              <a:rPr lang="en-US" sz="1700" dirty="0" smtClean="0">
                <a:solidFill>
                  <a:srgbClr val="000000"/>
                </a:solidFill>
              </a:rPr>
              <a:t>) etc.</a:t>
            </a:r>
            <a:endParaRPr lang="en-US" sz="1700" dirty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143000"/>
            <a:ext cx="3467100" cy="205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Testes </a:t>
            </a:r>
            <a:r>
              <a:rPr lang="en-US" sz="3000" dirty="0" err="1"/>
              <a:t>revisitados</a:t>
            </a:r>
            <a:r>
              <a:rPr lang="en-US" sz="3000" dirty="0"/>
              <a:t> - </a:t>
            </a:r>
            <a:r>
              <a:rPr lang="en-US" sz="3000" dirty="0" err="1"/>
              <a:t>Modelo</a:t>
            </a:r>
            <a:r>
              <a:rPr lang="en-US" sz="3000" dirty="0"/>
              <a:t> de </a:t>
            </a:r>
            <a:r>
              <a:rPr lang="en-US" sz="3000" dirty="0" err="1"/>
              <a:t>teste</a:t>
            </a:r>
            <a:r>
              <a:rPr lang="en-US" sz="3000" dirty="0"/>
              <a:t> </a:t>
            </a:r>
            <a:r>
              <a:rPr lang="en-US" sz="3000" dirty="0" err="1"/>
              <a:t>dinâmico</a:t>
            </a:r>
            <a:r>
              <a:rPr lang="en-US" sz="3000" dirty="0"/>
              <a:t>/CA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3429000"/>
            <a:ext cx="8534400" cy="2302877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sz="1800" b="1" i="1" dirty="0" err="1">
                <a:solidFill>
                  <a:srgbClr val="000000"/>
                </a:solidFill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</a:rPr>
              <a:t>osciloscópio</a:t>
            </a:r>
            <a:r>
              <a:rPr lang="en-US" sz="1800" dirty="0">
                <a:solidFill>
                  <a:srgbClr val="000000"/>
                </a:solidFill>
              </a:rPr>
              <a:t> e </a:t>
            </a:r>
            <a:r>
              <a:rPr lang="en-US" sz="1800" b="1" i="1" dirty="0" err="1">
                <a:solidFill>
                  <a:srgbClr val="000000"/>
                </a:solidFill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</a:rPr>
              <a:t>cabo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são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capacitâncias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inerentes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parasitas</a:t>
            </a: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en-US" sz="1800" dirty="0" err="1">
                <a:solidFill>
                  <a:srgbClr val="000000"/>
                </a:solidFill>
              </a:rPr>
              <a:t>não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projetados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intencionalmente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sz="1800" b="1" i="1" dirty="0" err="1">
                <a:solidFill>
                  <a:srgbClr val="000000"/>
                </a:solidFill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</a:rPr>
              <a:t>ponta</a:t>
            </a:r>
            <a:r>
              <a:rPr lang="en-US" sz="1800" dirty="0">
                <a:solidFill>
                  <a:srgbClr val="000000"/>
                </a:solidFill>
              </a:rPr>
              <a:t> e </a:t>
            </a:r>
            <a:r>
              <a:rPr lang="en-US" sz="1800" b="1" i="1" dirty="0" err="1">
                <a:solidFill>
                  <a:srgbClr val="000000"/>
                </a:solidFill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</a:rPr>
              <a:t>comp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são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projetados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intencionalmente</a:t>
            </a:r>
            <a:r>
              <a:rPr lang="en-US" sz="1800" dirty="0">
                <a:solidFill>
                  <a:srgbClr val="000000"/>
                </a:solidFill>
              </a:rPr>
              <a:t> para </a:t>
            </a:r>
            <a:r>
              <a:rPr lang="en-US" sz="1800" dirty="0" err="1">
                <a:solidFill>
                  <a:srgbClr val="000000"/>
                </a:solidFill>
              </a:rPr>
              <a:t>compensar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</a:rPr>
              <a:t>osciloscópio</a:t>
            </a:r>
            <a:r>
              <a:rPr lang="en-US" sz="1800" dirty="0">
                <a:solidFill>
                  <a:srgbClr val="000000"/>
                </a:solidFill>
              </a:rPr>
              <a:t> e </a:t>
            </a:r>
            <a:r>
              <a:rPr lang="en-US" sz="1800" b="1" i="1" dirty="0" err="1">
                <a:solidFill>
                  <a:srgbClr val="000000"/>
                </a:solidFill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</a:rPr>
              <a:t>cabo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 Narrow" panose="020B0606020202030204" pitchFamily="34" charset="0"/>
              <a:buChar char="―"/>
            </a:pPr>
            <a:r>
              <a:rPr lang="en-US" sz="1800" dirty="0">
                <a:solidFill>
                  <a:srgbClr val="000000"/>
                </a:solidFill>
              </a:rPr>
              <a:t>Com </a:t>
            </a:r>
            <a:r>
              <a:rPr lang="en-US" sz="1800" dirty="0" err="1">
                <a:solidFill>
                  <a:srgbClr val="000000"/>
                </a:solidFill>
              </a:rPr>
              <a:t>compensação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ponta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prova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adequadamente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ajustada</a:t>
            </a:r>
            <a:r>
              <a:rPr lang="en-US" sz="1800" dirty="0">
                <a:solidFill>
                  <a:srgbClr val="000000"/>
                </a:solidFill>
              </a:rPr>
              <a:t>, a </a:t>
            </a:r>
            <a:r>
              <a:rPr lang="en-US" sz="1800" dirty="0" err="1">
                <a:solidFill>
                  <a:srgbClr val="000000"/>
                </a:solidFill>
              </a:rPr>
              <a:t>atenuação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dinâmica</a:t>
            </a:r>
            <a:r>
              <a:rPr lang="en-US" sz="1800" dirty="0">
                <a:solidFill>
                  <a:srgbClr val="000000"/>
                </a:solidFill>
              </a:rPr>
              <a:t>/CA </a:t>
            </a:r>
            <a:r>
              <a:rPr lang="en-US" sz="1800" dirty="0" err="1">
                <a:solidFill>
                  <a:srgbClr val="000000"/>
                </a:solidFill>
              </a:rPr>
              <a:t>em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razão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reatâncias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capacitivas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dependentes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frequência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deve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corresponder</a:t>
            </a:r>
            <a:r>
              <a:rPr lang="en-US" sz="1800" dirty="0">
                <a:solidFill>
                  <a:srgbClr val="000000"/>
                </a:solidFill>
              </a:rPr>
              <a:t> à </a:t>
            </a:r>
            <a:r>
              <a:rPr lang="en-US" sz="1800" dirty="0" err="1">
                <a:solidFill>
                  <a:srgbClr val="000000"/>
                </a:solidFill>
              </a:rPr>
              <a:t>atenuação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divisora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tensão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resistiva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projetada</a:t>
            </a:r>
            <a:r>
              <a:rPr lang="en-US" sz="1800" dirty="0">
                <a:solidFill>
                  <a:srgbClr val="000000"/>
                </a:solidFill>
              </a:rPr>
              <a:t> (10:1).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811" y="1468733"/>
            <a:ext cx="2667000" cy="150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711764"/>
            <a:ext cx="5867400" cy="22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2819400"/>
            <a:ext cx="400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Modelo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ponta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prova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passiva</a:t>
            </a:r>
            <a:r>
              <a:rPr lang="en-US" sz="1600" b="1" dirty="0" smtClean="0"/>
              <a:t> 10:1</a:t>
            </a:r>
            <a:endParaRPr lang="en-US" sz="1600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6925" y="5731877"/>
            <a:ext cx="6865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/>
              <a:t>Em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que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C</a:t>
            </a:r>
            <a:r>
              <a:rPr lang="en-US" sz="1600" b="1" i="1" baseline="-25000" dirty="0" err="1" smtClean="0"/>
              <a:t>paralelo</a:t>
            </a:r>
            <a:r>
              <a:rPr lang="en-US" sz="1600" b="1" i="1" dirty="0" smtClean="0"/>
              <a:t> é a </a:t>
            </a:r>
            <a:r>
              <a:rPr lang="en-US" sz="1600" b="1" i="1" dirty="0" err="1" smtClean="0"/>
              <a:t>combinação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paralela</a:t>
            </a:r>
            <a:r>
              <a:rPr lang="en-US" sz="1600" b="1" i="1" dirty="0" smtClean="0"/>
              <a:t> de </a:t>
            </a:r>
            <a:r>
              <a:rPr lang="en-US" sz="1600" b="1" i="1" dirty="0" err="1" smtClean="0"/>
              <a:t>C</a:t>
            </a:r>
            <a:r>
              <a:rPr lang="en-US" sz="1600" b="1" i="1" baseline="-25000" dirty="0" err="1" smtClean="0"/>
              <a:t>comp</a:t>
            </a:r>
            <a:r>
              <a:rPr lang="en-US" sz="1600" b="1" i="1" dirty="0" smtClean="0"/>
              <a:t> + </a:t>
            </a:r>
            <a:r>
              <a:rPr lang="en-US" sz="1600" b="1" i="1" dirty="0" err="1" smtClean="0"/>
              <a:t>C</a:t>
            </a:r>
            <a:r>
              <a:rPr lang="en-US" sz="1600" b="1" i="1" baseline="-25000" dirty="0" err="1" smtClean="0"/>
              <a:t>cabo</a:t>
            </a:r>
            <a:r>
              <a:rPr lang="en-US" sz="1600" b="1" i="1" dirty="0" smtClean="0"/>
              <a:t> + </a:t>
            </a:r>
            <a:r>
              <a:rPr lang="en-US" sz="1600" b="1" i="1" dirty="0" err="1" smtClean="0"/>
              <a:t>C</a:t>
            </a:r>
            <a:r>
              <a:rPr lang="en-US" sz="1600" b="1" i="1" baseline="-25000" dirty="0" err="1" smtClean="0"/>
              <a:t>osciloscópio</a:t>
            </a:r>
            <a:endParaRPr lang="en-US" sz="1600" b="1" i="1" baseline="-25000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9462" y="5029200"/>
            <a:ext cx="2028825" cy="6000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3427" y="304800"/>
            <a:ext cx="7192010" cy="514350"/>
          </a:xfrm>
        </p:spPr>
        <p:txBody>
          <a:bodyPr/>
          <a:lstStyle/>
          <a:p>
            <a:r>
              <a:rPr lang="pt-BR" dirty="0"/>
              <a:t>Compensar as pontas de prova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52500" y="4209314"/>
            <a:ext cx="7239000" cy="2209800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Conecte as pontas de prova do Canal 1 e Canal 2 ao terminal "Comp de ponta de prova" (mesmo que Demo2).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Ajuste os botões V/div e s/div para exibirem ambas as formas de onda na tela.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Usando uma chave de fenda pequena com lâmina lisa, ajuste o capacitor de compensação de ponta de prova variável (Ccomp) em ambas as pontas de prova para uma resposta plana (quadrada). 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Picture 10" descr="Fig21.png"/>
          <p:cNvPicPr>
            <a:picLocks noChangeAspect="1"/>
          </p:cNvPicPr>
          <p:nvPr/>
        </p:nvPicPr>
        <p:blipFill>
          <a:blip r:embed="rId3" cstate="screen"/>
          <a:srcRect t="10686"/>
          <a:stretch>
            <a:fillRect/>
          </a:stretch>
        </p:blipFill>
        <p:spPr>
          <a:xfrm>
            <a:off x="619432" y="1246275"/>
            <a:ext cx="3810000" cy="2292679"/>
          </a:xfrm>
          <a:prstGeom prst="rect">
            <a:avLst/>
          </a:prstGeom>
        </p:spPr>
      </p:pic>
      <p:pic>
        <p:nvPicPr>
          <p:cNvPr id="13" name="Picture 12" descr="Fig22.png"/>
          <p:cNvPicPr>
            <a:picLocks noChangeAspect="1"/>
          </p:cNvPicPr>
          <p:nvPr/>
        </p:nvPicPr>
        <p:blipFill>
          <a:blip r:embed="rId4" cstate="screen"/>
          <a:srcRect t="10686"/>
          <a:stretch>
            <a:fillRect/>
          </a:stretch>
        </p:blipFill>
        <p:spPr>
          <a:xfrm>
            <a:off x="4734232" y="1246275"/>
            <a:ext cx="3810000" cy="2292679"/>
          </a:xfrm>
          <a:prstGeom prst="rect">
            <a:avLst/>
          </a:prstGeom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1152475" y="3624539"/>
            <a:ext cx="25971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/>
              <a:t>Compensação</a:t>
            </a:r>
            <a:r>
              <a:rPr lang="en-US" sz="1600" b="1" dirty="0"/>
              <a:t> </a:t>
            </a:r>
            <a:r>
              <a:rPr lang="en-US" sz="1600" b="1" dirty="0" err="1"/>
              <a:t>adequada</a:t>
            </a:r>
            <a:endParaRPr lang="en-US" sz="1600" b="1" dirty="0"/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4662569" y="3624539"/>
            <a:ext cx="3953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Canal 1 (amarelo) = sobrecompensado</a:t>
            </a:r>
          </a:p>
          <a:p>
            <a:r>
              <a:rPr lang="en-US" sz="1600" b="1"/>
              <a:t>Canal 2 (verde) = subcompensado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Carregar</a:t>
            </a:r>
            <a:r>
              <a:rPr lang="en-US" dirty="0"/>
              <a:t> </a:t>
            </a:r>
            <a:r>
              <a:rPr lang="en-US" dirty="0" err="1"/>
              <a:t>pontas</a:t>
            </a:r>
            <a:r>
              <a:rPr lang="en-US" dirty="0"/>
              <a:t> de </a:t>
            </a:r>
            <a:r>
              <a:rPr lang="en-US" dirty="0" err="1"/>
              <a:t>prova</a:t>
            </a:r>
            <a:endParaRPr lang="en-US" sz="32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140700" cy="1600200"/>
          </a:xfrm>
        </p:spPr>
        <p:txBody>
          <a:bodyPr/>
          <a:lstStyle/>
          <a:p>
            <a:pPr>
              <a:spcAft>
                <a:spcPts val="1075"/>
              </a:spcAft>
              <a:buFont typeface="Arial" panose="020B0604020202020204" pitchFamily="34" charset="0"/>
              <a:buChar char="−"/>
            </a:pPr>
            <a:r>
              <a:rPr lang="en-US" sz="1800" dirty="0" smtClean="0">
                <a:solidFill>
                  <a:srgbClr val="000000"/>
                </a:solidFill>
              </a:rPr>
              <a:t>O </a:t>
            </a:r>
            <a:r>
              <a:rPr lang="en-US" sz="1800" dirty="0" err="1" smtClean="0">
                <a:solidFill>
                  <a:srgbClr val="000000"/>
                </a:solidFill>
              </a:rPr>
              <a:t>modelo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entrada</a:t>
            </a:r>
            <a:r>
              <a:rPr lang="en-US" sz="1800" dirty="0" smtClean="0">
                <a:solidFill>
                  <a:srgbClr val="000000"/>
                </a:solidFill>
              </a:rPr>
              <a:t> do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</a:t>
            </a:r>
            <a:r>
              <a:rPr lang="en-US" sz="1800" dirty="0" smtClean="0">
                <a:solidFill>
                  <a:srgbClr val="000000"/>
                </a:solidFill>
              </a:rPr>
              <a:t> e da </a:t>
            </a:r>
            <a:r>
              <a:rPr lang="en-US" sz="1800" dirty="0" err="1" smtClean="0">
                <a:solidFill>
                  <a:srgbClr val="000000"/>
                </a:solidFill>
              </a:rPr>
              <a:t>ponta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prova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pode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simplificado</a:t>
            </a:r>
            <a:r>
              <a:rPr lang="en-US" sz="1800" dirty="0" smtClean="0">
                <a:solidFill>
                  <a:srgbClr val="000000"/>
                </a:solidFill>
              </a:rPr>
              <a:t> a um </a:t>
            </a:r>
            <a:r>
              <a:rPr lang="en-US" sz="1800" dirty="0" err="1" smtClean="0">
                <a:solidFill>
                  <a:srgbClr val="000000"/>
                </a:solidFill>
              </a:rPr>
              <a:t>único</a:t>
            </a:r>
            <a:r>
              <a:rPr lang="en-US" sz="1800" dirty="0" smtClean="0">
                <a:solidFill>
                  <a:srgbClr val="000000"/>
                </a:solidFill>
              </a:rPr>
              <a:t> resistor e capacitor.</a:t>
            </a:r>
          </a:p>
          <a:p>
            <a:pPr>
              <a:spcAft>
                <a:spcPts val="1075"/>
              </a:spcAft>
              <a:buFont typeface="Arial" panose="020B0604020202020204" pitchFamily="34" charset="0"/>
              <a:buChar char="−"/>
            </a:pPr>
            <a:endParaRPr lang="en-US" sz="1800" dirty="0" smtClean="0"/>
          </a:p>
          <a:p>
            <a:pPr>
              <a:spcAft>
                <a:spcPts val="1075"/>
              </a:spcAft>
              <a:buFont typeface="Arial" panose="020B0604020202020204" pitchFamily="34" charset="0"/>
              <a:buChar char="−"/>
            </a:pPr>
            <a:endParaRPr lang="en-US" sz="1800" dirty="0" smtClean="0"/>
          </a:p>
          <a:p>
            <a:pPr>
              <a:spcAft>
                <a:spcPts val="1075"/>
              </a:spcAft>
              <a:buFont typeface="Arial" panose="020B0604020202020204" pitchFamily="34" charset="0"/>
              <a:buChar char="−"/>
            </a:pPr>
            <a:endParaRPr lang="en-US" sz="1800" dirty="0" smtClean="0"/>
          </a:p>
          <a:p>
            <a:pPr>
              <a:spcAft>
                <a:spcPts val="1075"/>
              </a:spcAft>
              <a:buFont typeface="Arial" panose="020B0604020202020204" pitchFamily="34" charset="0"/>
              <a:buChar char="−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Aft>
                <a:spcPts val="1075"/>
              </a:spcAft>
              <a:buFont typeface="Arial" panose="020B0604020202020204" pitchFamily="34" charset="0"/>
              <a:buChar char="−"/>
            </a:pPr>
            <a:r>
              <a:rPr lang="en-US" sz="1800" dirty="0" err="1" smtClean="0">
                <a:solidFill>
                  <a:srgbClr val="000000"/>
                </a:solidFill>
              </a:rPr>
              <a:t>Qualquer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instrumento</a:t>
            </a:r>
            <a:r>
              <a:rPr lang="en-US" sz="1800" dirty="0" smtClean="0">
                <a:solidFill>
                  <a:srgbClr val="000000"/>
                </a:solidFill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</a:rPr>
              <a:t>não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somente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osciloscópios</a:t>
            </a:r>
            <a:r>
              <a:rPr lang="en-US" sz="1800" dirty="0" smtClean="0">
                <a:solidFill>
                  <a:srgbClr val="000000"/>
                </a:solidFill>
              </a:rPr>
              <a:t>) </a:t>
            </a:r>
            <a:r>
              <a:rPr lang="en-US" sz="1800" dirty="0" err="1" smtClean="0">
                <a:solidFill>
                  <a:srgbClr val="000000"/>
                </a:solidFill>
              </a:rPr>
              <a:t>conectado</a:t>
            </a:r>
            <a:r>
              <a:rPr lang="en-US" sz="1800" dirty="0" smtClean="0">
                <a:solidFill>
                  <a:srgbClr val="000000"/>
                </a:solidFill>
              </a:rPr>
              <a:t> a um </a:t>
            </a:r>
            <a:r>
              <a:rPr lang="en-US" sz="1800" dirty="0" err="1" smtClean="0">
                <a:solidFill>
                  <a:srgbClr val="000000"/>
                </a:solidFill>
              </a:rPr>
              <a:t>circuito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torna</a:t>
            </a:r>
            <a:r>
              <a:rPr lang="en-US" sz="1800" dirty="0" smtClean="0">
                <a:solidFill>
                  <a:srgbClr val="000000"/>
                </a:solidFill>
              </a:rPr>
              <a:t>-se parte do </a:t>
            </a:r>
            <a:r>
              <a:rPr lang="en-US" sz="1800" dirty="0" err="1" smtClean="0">
                <a:solidFill>
                  <a:srgbClr val="000000"/>
                </a:solidFill>
              </a:rPr>
              <a:t>circuito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sendo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submetido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teste</a:t>
            </a:r>
            <a:r>
              <a:rPr lang="en-US" sz="1800" dirty="0" smtClean="0">
                <a:solidFill>
                  <a:srgbClr val="000000"/>
                </a:solidFill>
              </a:rPr>
              <a:t> e </a:t>
            </a:r>
            <a:r>
              <a:rPr lang="en-US" sz="1800" dirty="0" err="1" smtClean="0">
                <a:solidFill>
                  <a:srgbClr val="000000"/>
                </a:solidFill>
              </a:rPr>
              <a:t>afeta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resultados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medidos</a:t>
            </a:r>
            <a:r>
              <a:rPr lang="en-US" sz="1800" dirty="0" smtClean="0">
                <a:solidFill>
                  <a:srgbClr val="000000"/>
                </a:solidFill>
              </a:rPr>
              <a:t>... </a:t>
            </a:r>
            <a:r>
              <a:rPr lang="en-US" sz="1800" dirty="0" err="1" smtClean="0">
                <a:solidFill>
                  <a:srgbClr val="000000"/>
                </a:solidFill>
              </a:rPr>
              <a:t>principalmente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frequências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mais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altas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ts val="1075"/>
              </a:spcAft>
              <a:buFont typeface="Arial" panose="020B0604020202020204" pitchFamily="34" charset="0"/>
              <a:buChar char="−"/>
            </a:pPr>
            <a:r>
              <a:rPr lang="en-US" sz="1800" dirty="0" smtClean="0">
                <a:solidFill>
                  <a:srgbClr val="000000"/>
                </a:solidFill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</a:rPr>
              <a:t>Carregar</a:t>
            </a:r>
            <a:r>
              <a:rPr lang="en-US" sz="1800" dirty="0" smtClean="0">
                <a:solidFill>
                  <a:srgbClr val="000000"/>
                </a:solidFill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</a:rPr>
              <a:t>implica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efeitos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negativos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que</a:t>
            </a:r>
            <a:r>
              <a:rPr lang="en-US" sz="1800" dirty="0" smtClean="0">
                <a:solidFill>
                  <a:srgbClr val="000000"/>
                </a:solidFill>
              </a:rPr>
              <a:t> o </a:t>
            </a:r>
            <a:r>
              <a:rPr lang="en-US" sz="1800" dirty="0" err="1" smtClean="0">
                <a:solidFill>
                  <a:srgbClr val="000000"/>
                </a:solidFill>
              </a:rPr>
              <a:t>osciloscópio</a:t>
            </a:r>
            <a:r>
              <a:rPr lang="en-US" sz="1800" dirty="0" smtClean="0">
                <a:solidFill>
                  <a:srgbClr val="000000"/>
                </a:solidFill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</a:rPr>
              <a:t>ponta</a:t>
            </a:r>
            <a:r>
              <a:rPr lang="en-US" sz="1800" dirty="0" smtClean="0">
                <a:solidFill>
                  <a:srgbClr val="000000"/>
                </a:solidFill>
              </a:rPr>
              <a:t> de </a:t>
            </a:r>
            <a:r>
              <a:rPr lang="en-US" sz="1800" dirty="0" err="1" smtClean="0">
                <a:solidFill>
                  <a:srgbClr val="000000"/>
                </a:solidFill>
              </a:rPr>
              <a:t>prova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pode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causar</a:t>
            </a:r>
            <a:r>
              <a:rPr lang="en-US" sz="1800" dirty="0" smtClean="0">
                <a:solidFill>
                  <a:srgbClr val="000000"/>
                </a:solidFill>
              </a:rPr>
              <a:t> no </a:t>
            </a:r>
            <a:r>
              <a:rPr lang="en-US" sz="1800" dirty="0" err="1" smtClean="0">
                <a:solidFill>
                  <a:srgbClr val="000000"/>
                </a:solidFill>
              </a:rPr>
              <a:t>desempenho</a:t>
            </a:r>
            <a:r>
              <a:rPr lang="en-US" sz="1800" dirty="0" smtClean="0">
                <a:solidFill>
                  <a:srgbClr val="000000"/>
                </a:solidFill>
              </a:rPr>
              <a:t> do </a:t>
            </a:r>
            <a:r>
              <a:rPr lang="en-US" sz="1800" dirty="0" err="1" smtClean="0">
                <a:solidFill>
                  <a:srgbClr val="000000"/>
                </a:solidFill>
              </a:rPr>
              <a:t>circuito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13" name="Picture 9" descr="Fig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94" y="1752600"/>
            <a:ext cx="2567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953397" y="1803400"/>
            <a:ext cx="711994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/>
              <a:t>C</a:t>
            </a:r>
            <a:r>
              <a:rPr lang="en-US" sz="1600" b="1" baseline="-25000" dirty="0" err="1"/>
              <a:t>Carga</a:t>
            </a:r>
            <a:endParaRPr lang="en-US" sz="1600" b="1" baseline="-250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7800" y="3615154"/>
            <a:ext cx="5630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err="1"/>
              <a:t>Modelo</a:t>
            </a:r>
            <a:r>
              <a:rPr lang="en-US" sz="1600" b="1" dirty="0"/>
              <a:t> de </a:t>
            </a:r>
            <a:r>
              <a:rPr lang="en-US" sz="1600" b="1" dirty="0" err="1"/>
              <a:t>carregamento</a:t>
            </a:r>
            <a:r>
              <a:rPr lang="en-US" sz="1600" b="1" dirty="0"/>
              <a:t> </a:t>
            </a:r>
            <a:r>
              <a:rPr lang="en-US" sz="1600" b="1" dirty="0" err="1"/>
              <a:t>ponta</a:t>
            </a:r>
            <a:r>
              <a:rPr lang="en-US" sz="1600" b="1" dirty="0"/>
              <a:t> de </a:t>
            </a:r>
            <a:r>
              <a:rPr lang="en-US" sz="1600" b="1" dirty="0" err="1"/>
              <a:t>prova</a:t>
            </a:r>
            <a:r>
              <a:rPr lang="en-US" sz="1600" b="1" dirty="0"/>
              <a:t> + </a:t>
            </a:r>
            <a:r>
              <a:rPr lang="en-US" sz="1600" b="1" dirty="0" err="1"/>
              <a:t>osciloscópio</a:t>
            </a:r>
            <a:endParaRPr lang="en-US" sz="1600" b="1" dirty="0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2971800" y="2057400"/>
            <a:ext cx="959644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    R</a:t>
            </a:r>
            <a:r>
              <a:rPr lang="en-US" sz="1600" b="1" baseline="-25000"/>
              <a:t>Carga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Atribuições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25076" y="3429000"/>
            <a:ext cx="7826525" cy="1905000"/>
          </a:xfrm>
        </p:spPr>
        <p:txBody>
          <a:bodyPr/>
          <a:lstStyle/>
          <a:p>
            <a:pPr marL="346075" indent="-346075">
              <a:spcAft>
                <a:spcPts val="1075"/>
              </a:spcAft>
              <a:buFontTx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+mn-lt"/>
              </a:rPr>
              <a:t>Supondo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-se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que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osciloscópio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= 15pF,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cabo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= 100pF e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ponta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= 15pF,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calcule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comp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adequadamente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ajustado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.    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comp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= ______</a:t>
            </a:r>
          </a:p>
          <a:p>
            <a:pPr marL="346075" indent="-346075">
              <a:spcAft>
                <a:spcPts val="1075"/>
              </a:spcAft>
              <a:buFontTx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+mn-lt"/>
              </a:rPr>
              <a:t>Usando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o valor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calculado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comp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calcule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Carga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.   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Carga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= ______</a:t>
            </a:r>
          </a:p>
          <a:p>
            <a:pPr marL="346075" indent="-346075">
              <a:spcAft>
                <a:spcPts val="1075"/>
              </a:spcAft>
              <a:buFontTx/>
              <a:buAutoNum type="arabicPeriod"/>
            </a:pPr>
            <a:r>
              <a:rPr lang="en-US" sz="1800" dirty="0" err="1">
                <a:solidFill>
                  <a:srgbClr val="000000"/>
                </a:solidFill>
                <a:latin typeface="+mn-lt"/>
              </a:rPr>
              <a:t>Usando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o valor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calculado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Carga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calcule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a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reatância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capacitiva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800" b="1" i="1" dirty="0" err="1">
                <a:solidFill>
                  <a:srgbClr val="000000"/>
                </a:solidFill>
                <a:latin typeface="+mn-lt"/>
              </a:rPr>
              <a:t>C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Carga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a 500 </a:t>
            </a:r>
            <a:r>
              <a:rPr lang="en-US" sz="1800" dirty="0" err="1">
                <a:solidFill>
                  <a:srgbClr val="000000"/>
                </a:solidFill>
                <a:latin typeface="+mn-lt"/>
              </a:rPr>
              <a:t>MHz.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    </a:t>
            </a:r>
            <a:r>
              <a:rPr lang="en-US" sz="18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sz="1800" b="1" i="1" baseline="-25000" dirty="0">
                <a:solidFill>
                  <a:srgbClr val="000000"/>
                </a:solidFill>
                <a:latin typeface="+mn-lt"/>
              </a:rPr>
              <a:t>C-</a:t>
            </a:r>
            <a:r>
              <a:rPr lang="en-US" sz="1800" b="1" i="1" baseline="-25000" dirty="0" err="1">
                <a:solidFill>
                  <a:srgbClr val="000000"/>
                </a:solidFill>
                <a:latin typeface="+mn-lt"/>
              </a:rPr>
              <a:t>Carga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 = ______</a:t>
            </a:r>
          </a:p>
        </p:txBody>
      </p:sp>
      <p:pic>
        <p:nvPicPr>
          <p:cNvPr id="10" name="Picture 9" descr="Fig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1332833"/>
            <a:ext cx="1783881" cy="131873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9342" y="1152691"/>
            <a:ext cx="4358997" cy="167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 bwMode="auto">
          <a:xfrm>
            <a:off x="4927543" y="1448304"/>
            <a:ext cx="968279" cy="96866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7372542" y="1624662"/>
            <a:ext cx="101467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C </a:t>
            </a:r>
            <a:r>
              <a:rPr lang="en-US" sz="1400" baseline="-25000">
                <a:solidFill>
                  <a:srgbClr val="FF0000"/>
                </a:solidFill>
              </a:rPr>
              <a:t>Carga</a:t>
            </a:r>
            <a:r>
              <a:rPr lang="en-US" sz="1400">
                <a:solidFill>
                  <a:srgbClr val="FF0000"/>
                </a:solidFill>
              </a:rPr>
              <a:t> =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152400"/>
            <a:ext cx="7934960" cy="514350"/>
          </a:xfrm>
        </p:spPr>
        <p:txBody>
          <a:bodyPr/>
          <a:lstStyle/>
          <a:p>
            <a:r>
              <a:rPr lang="pt-BR" dirty="0"/>
              <a:t>Usar o Tutorial e Guia de laboratório do osciloscópio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1973" y="685800"/>
            <a:ext cx="4810127" cy="5653516"/>
          </a:xfrm>
        </p:spPr>
        <p:txBody>
          <a:bodyPr/>
          <a:lstStyle/>
          <a:p>
            <a:pPr marL="0" lvl="1" indent="-231775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t-BR" sz="1600" b="1" i="1" u="sng" dirty="0"/>
              <a:t>Trabalho para casa </a:t>
            </a:r>
            <a:r>
              <a:rPr lang="pt-BR" sz="1600" b="1" i="1" dirty="0"/>
              <a:t>– Leia as seções abaixo antes de sua primeira sessão de laboratório sobre osciloscópios</a:t>
            </a:r>
            <a:r>
              <a:rPr lang="en-US" sz="1600" b="1" i="1" dirty="0" smtClean="0"/>
              <a:t>:</a:t>
            </a:r>
          </a:p>
          <a:p>
            <a:pPr marL="457200" lvl="1" indent="0"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1600" u="sng" dirty="0" err="1">
                <a:solidFill>
                  <a:srgbClr val="000000"/>
                </a:solidFill>
              </a:rPr>
              <a:t>Seção</a:t>
            </a:r>
            <a:r>
              <a:rPr lang="en-US" sz="1600" u="sng" dirty="0">
                <a:solidFill>
                  <a:srgbClr val="000000"/>
                </a:solidFill>
              </a:rPr>
              <a:t> 1</a:t>
            </a:r>
            <a:r>
              <a:rPr lang="en-US" sz="1600" dirty="0">
                <a:solidFill>
                  <a:srgbClr val="000000"/>
                </a:solidFill>
              </a:rPr>
              <a:t> – </a:t>
            </a:r>
            <a:r>
              <a:rPr lang="en-US" sz="1600" dirty="0" err="1" smtClean="0">
                <a:solidFill>
                  <a:srgbClr val="000000"/>
                </a:solidFill>
              </a:rPr>
              <a:t>Introdução</a:t>
            </a:r>
            <a:endParaRPr lang="en-US" sz="1600" dirty="0">
              <a:solidFill>
                <a:srgbClr val="000000"/>
              </a:solidFill>
            </a:endParaRPr>
          </a:p>
          <a:p>
            <a:pPr marL="457200" lvl="4" indent="0"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Testes do osciloscópio</a:t>
            </a:r>
          </a:p>
          <a:p>
            <a:pPr marL="457200" lvl="4" indent="0"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tx1"/>
                </a:solidFill>
              </a:rPr>
              <a:t>Familiarizar-se com o painel frontal</a:t>
            </a:r>
          </a:p>
          <a:p>
            <a:pPr marL="1371600" lvl="1" indent="-914400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None/>
            </a:pPr>
            <a:r>
              <a:rPr lang="pt-BR" sz="1600" u="sng" dirty="0"/>
              <a:t>Apêndice A</a:t>
            </a:r>
            <a:r>
              <a:rPr lang="pt-BR" sz="1600" dirty="0"/>
              <a:t> – Diagrama de bloco </a:t>
            </a:r>
            <a:r>
              <a:rPr lang="pt-BR" sz="1600" dirty="0" smtClean="0"/>
              <a:t>do osciloscópio </a:t>
            </a:r>
            <a:r>
              <a:rPr lang="pt-BR" sz="1600" dirty="0"/>
              <a:t>e teoria de operação</a:t>
            </a:r>
          </a:p>
          <a:p>
            <a:pPr marL="1371600" lvl="1" indent="-914400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None/>
            </a:pPr>
            <a:r>
              <a:rPr lang="pt-BR" sz="1600" u="sng" dirty="0"/>
              <a:t>Apêndice B </a:t>
            </a:r>
            <a:r>
              <a:rPr lang="pt-BR" sz="1600" dirty="0"/>
              <a:t>– Tutorial de largura de banda do </a:t>
            </a:r>
            <a:r>
              <a:rPr lang="pt-BR" sz="1600" dirty="0" smtClean="0"/>
              <a:t>osciloscópio</a:t>
            </a:r>
            <a:endParaRPr lang="en-US" sz="1600" dirty="0"/>
          </a:p>
          <a:p>
            <a:pPr marL="0" indent="0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None/>
            </a:pPr>
            <a:r>
              <a:rPr lang="pt-BR" b="1" i="1" u="sng" dirty="0"/>
              <a:t>Aulas práticas de laboratório com osciloscópios</a:t>
            </a:r>
          </a:p>
          <a:p>
            <a:pPr marL="1371600" indent="-914400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None/>
            </a:pPr>
            <a:r>
              <a:rPr lang="en-US" sz="1600" u="sng" dirty="0" err="1"/>
              <a:t>Seção</a:t>
            </a:r>
            <a:r>
              <a:rPr lang="en-US" sz="1600" u="sng" dirty="0"/>
              <a:t> </a:t>
            </a:r>
            <a:r>
              <a:rPr lang="en-US" sz="1600" u="sng" dirty="0" smtClean="0"/>
              <a:t>2 </a:t>
            </a:r>
            <a:r>
              <a:rPr lang="en-US" sz="1600" dirty="0" smtClean="0"/>
              <a:t>– </a:t>
            </a:r>
            <a:r>
              <a:rPr lang="pt-BR" sz="1600" dirty="0"/>
              <a:t>Osciloscópio básico e WaveGen </a:t>
            </a:r>
            <a:r>
              <a:rPr lang="pt-BR" sz="1600" dirty="0" smtClean="0"/>
              <a:t>Aulas </a:t>
            </a:r>
            <a:r>
              <a:rPr lang="pt-BR" sz="1600" dirty="0"/>
              <a:t>de medição em laboratório (</a:t>
            </a:r>
            <a:r>
              <a:rPr lang="pt-BR" sz="1600" dirty="0" smtClean="0"/>
              <a:t>6 aulas </a:t>
            </a:r>
            <a:r>
              <a:rPr lang="pt-BR" sz="1600" dirty="0"/>
              <a:t>de laboratório individuais)</a:t>
            </a:r>
          </a:p>
          <a:p>
            <a:pPr marL="1371600" indent="-914400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None/>
            </a:pPr>
            <a:r>
              <a:rPr lang="pt-BR" sz="1600" u="sng" dirty="0"/>
              <a:t>Seção 3 </a:t>
            </a:r>
            <a:r>
              <a:rPr lang="pt-BR" sz="1600" dirty="0"/>
              <a:t>– Medição avançada com osciloscópios </a:t>
            </a:r>
            <a:r>
              <a:rPr lang="pt-BR" sz="1600" dirty="0" smtClean="0"/>
              <a:t> Aulas </a:t>
            </a:r>
            <a:r>
              <a:rPr lang="pt-BR" sz="1600" dirty="0"/>
              <a:t>de laboratório (9 aulas de laboratório opcionais que seu professor pode atribuir)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0" y="5029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Tutorial e </a:t>
            </a:r>
            <a:r>
              <a:rPr lang="en-US" sz="1400" b="1" dirty="0" err="1" smtClean="0"/>
              <a:t>Guia</a:t>
            </a:r>
            <a:r>
              <a:rPr lang="en-US" sz="1400" b="1" dirty="0" smtClean="0"/>
              <a:t> de </a:t>
            </a:r>
            <a:br>
              <a:rPr lang="en-US" sz="1400" b="1" dirty="0" smtClean="0"/>
            </a:br>
            <a:r>
              <a:rPr lang="en-US" sz="1400" b="1" dirty="0" err="1" smtClean="0"/>
              <a:t>laboratório</a:t>
            </a:r>
            <a:r>
              <a:rPr lang="en-US" sz="1400" b="1" dirty="0" smtClean="0"/>
              <a:t> do </a:t>
            </a:r>
            <a:r>
              <a:rPr lang="en-US" sz="1400" b="1" dirty="0" err="1" smtClean="0"/>
              <a:t>osciloscópio</a:t>
            </a:r>
            <a:endParaRPr lang="en-US" sz="1400" b="1" dirty="0" smtClean="0"/>
          </a:p>
          <a:p>
            <a:pPr algn="ctr"/>
            <a:r>
              <a:rPr lang="en-US" sz="1400" b="1" dirty="0" err="1" smtClean="0"/>
              <a:t>Faça</a:t>
            </a:r>
            <a:r>
              <a:rPr lang="en-US" sz="1400" b="1" dirty="0" smtClean="0"/>
              <a:t> o download </a:t>
            </a:r>
            <a:r>
              <a:rPr lang="en-US" sz="1400" b="1" dirty="0" err="1" smtClean="0"/>
              <a:t>em</a:t>
            </a:r>
            <a:r>
              <a:rPr lang="en-US" sz="1400" b="1" dirty="0" smtClean="0"/>
              <a:t> www.Keysight.com/find/EDK</a:t>
            </a:r>
            <a:endParaRPr lang="en-US" sz="1400" b="1" dirty="0"/>
          </a:p>
        </p:txBody>
      </p:sp>
      <p:pic>
        <p:nvPicPr>
          <p:cNvPr id="7" name="Picture 6" descr="Fig0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3315" y="1525302"/>
            <a:ext cx="2598969" cy="338707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0"/>
              </a:prstClr>
            </a:innerShdw>
          </a:effectLst>
          <a:scene3d>
            <a:camera prst="orthographicFront"/>
            <a:lightRig rig="threePt" dir="t"/>
          </a:scene3d>
          <a:sp3d>
            <a:bevelT w="63500" prst="coolSlant"/>
            <a:bevelB w="165100" prst="coolSlant"/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1840" y="609600"/>
            <a:ext cx="8392160" cy="514350"/>
          </a:xfrm>
        </p:spPr>
        <p:txBody>
          <a:bodyPr/>
          <a:lstStyle/>
          <a:p>
            <a:r>
              <a:rPr lang="pt-BR" dirty="0"/>
              <a:t>Dicas sobre como seguir as instruções do guia de laboratório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59078" y="1195697"/>
            <a:ext cx="7239000" cy="6752606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Palavras em negrito, como [Ajuda], referem-se à tecla do painel frontal.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“Softkeys” referem-se a 6 teclas/botões abaixo da tela do osciloscópio. A função dessas teclas muda dependendo do menu selecionado.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pt-BR" sz="1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Uma softkey identificada por uma seta verde curvada (      ) indica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que o botão de propósito geral “Entrada” controla essa seleção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ou variável. 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38600" y="1612900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gilent_192832.t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676400" y="3048000"/>
            <a:ext cx="4343400" cy="915437"/>
          </a:xfrm>
          <a:prstGeom prst="rect">
            <a:avLst/>
          </a:prstGeom>
        </p:spPr>
      </p:pic>
      <p:pic>
        <p:nvPicPr>
          <p:cNvPr id="10" name="Picture 9" descr="sym_entk.wm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15100" y="4774997"/>
            <a:ext cx="298038" cy="253594"/>
          </a:xfrm>
          <a:prstGeom prst="rect">
            <a:avLst/>
          </a:prstGeom>
        </p:spPr>
      </p:pic>
      <p:pic>
        <p:nvPicPr>
          <p:cNvPr id="11" name="Picture 10" descr="Entry Knob.T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7790741" y="3845750"/>
            <a:ext cx="789274" cy="14287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rot="10800000">
            <a:off x="6057900" y="3771900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>
            <a:off x="6057901" y="3186112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92267" y="5443793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Botão</a:t>
            </a:r>
            <a:r>
              <a:rPr lang="en-US" sz="1600" b="1" dirty="0" smtClean="0"/>
              <a:t> Entrada</a:t>
            </a:r>
            <a:endParaRPr lang="en-US" sz="1600" b="1" dirty="0"/>
          </a:p>
        </p:txBody>
      </p:sp>
      <p:cxnSp>
        <p:nvCxnSpPr>
          <p:cNvPr id="20" name="Elbow Connector 19"/>
          <p:cNvCxnSpPr/>
          <p:nvPr/>
        </p:nvCxnSpPr>
        <p:spPr bwMode="auto">
          <a:xfrm rot="10800000">
            <a:off x="1600200" y="3200400"/>
            <a:ext cx="3200400" cy="1143000"/>
          </a:xfrm>
          <a:prstGeom prst="bentConnector3">
            <a:avLst>
              <a:gd name="adj1" fmla="val 123016"/>
            </a:avLst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 flipH="1" flipV="1">
            <a:off x="6549819" y="4459288"/>
            <a:ext cx="228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4800600" y="4343400"/>
            <a:ext cx="2791667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6664120" y="3649189"/>
            <a:ext cx="1039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Softkeys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6664119" y="2920943"/>
            <a:ext cx="2451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/>
              <a:t>Identificação</a:t>
            </a:r>
            <a:r>
              <a:rPr lang="en-US" sz="1600" b="1" dirty="0"/>
              <a:t> de </a:t>
            </a:r>
            <a:r>
              <a:rPr lang="en-US" sz="1600" b="1" dirty="0" err="1"/>
              <a:t>softkeys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5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1" y="2095500"/>
            <a:ext cx="4267199" cy="407803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</a:rPr>
              <a:t>Conecte uma ponta de prova entre o BNC de entrada de canal 1 do osciloscópio e o terminal identificado como "Demo1".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</a:rPr>
              <a:t>Conecte a outra ponta de prova entre o BNC de entrada de canal 2 do osciloscópio e o terminal identificado como "Demo2".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</a:rPr>
              <a:t>Conecte os dois clipes de aterramento da ponta de prova ao terminal de aterramento central.</a:t>
            </a:r>
          </a:p>
          <a:p>
            <a:pPr marL="342900" indent="-342900">
              <a:spcAft>
                <a:spcPts val="1000"/>
              </a:spcAft>
              <a:buFont typeface="+mj-lt"/>
              <a:buAutoNum type="arabicPeriod"/>
            </a:pPr>
            <a:r>
              <a:rPr lang="pt-BR" dirty="0">
                <a:solidFill>
                  <a:prstClr val="black"/>
                </a:solidFill>
              </a:rPr>
              <a:t>Pressione [Ajuda]; depois pressione a softkey Sinais de treinamento.</a:t>
            </a: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Acessar os sinais de treinamento integrados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838200"/>
            <a:ext cx="7239000" cy="914400"/>
          </a:xfrm>
        </p:spPr>
        <p:txBody>
          <a:bodyPr/>
          <a:lstStyle/>
          <a:p>
            <a:pPr algn="ctr">
              <a:spcAft>
                <a:spcPts val="1000"/>
              </a:spcAft>
              <a:buClr>
                <a:schemeClr val="accent1"/>
              </a:buClr>
            </a:pPr>
            <a:r>
              <a:rPr lang="pt-BR" sz="2000" b="1" i="1" dirty="0"/>
              <a:t>A maioria das aulas de laboratório com osciloscópios é montada em torno do uso de diversos sinais de treinamento que estão integrados aos osciloscópios </a:t>
            </a:r>
            <a:r>
              <a:rPr lang="pt-BR" sz="2000" b="1" i="1" dirty="0" smtClean="0"/>
              <a:t>Keysight </a:t>
            </a:r>
            <a:r>
              <a:rPr lang="pt-BR" sz="2000" b="1" i="1" dirty="0"/>
              <a:t>2000 ou 3000 série X, caso haja a licença na opção de Kit de treinamento do Educador DSOXEDK.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5492691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prstClr val="black"/>
                </a:solidFill>
              </a:rPr>
              <a:t>Fazer a conexão com os terminais de teste de sinais de treinamento usando pontas de prova passivas 10:1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2057400"/>
            <a:ext cx="3619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3810000"/>
            <a:ext cx="1379638" cy="13913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67125" y="6091969"/>
            <a:ext cx="857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192010" cy="514350"/>
          </a:xfrm>
        </p:spPr>
        <p:txBody>
          <a:bodyPr/>
          <a:lstStyle/>
          <a:p>
            <a:r>
              <a:rPr lang="en-US" dirty="0" err="1">
                <a:solidFill>
                  <a:schemeClr val="accent5"/>
                </a:solidFill>
              </a:rPr>
              <a:t>Recursos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técnicos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adicionais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disponibilizados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pela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Keysight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Technologies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65102999"/>
              </p:ext>
            </p:extLst>
          </p:nvPr>
        </p:nvGraphicFramePr>
        <p:xfrm>
          <a:off x="457200" y="1447800"/>
          <a:ext cx="8382000" cy="4170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67056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i="0" dirty="0">
                          <a:latin typeface="Arial"/>
                          <a:ea typeface="+mn-ea"/>
                          <a:cs typeface="+mn-cs"/>
                        </a:rPr>
                        <a:t>Nota de </a:t>
                      </a:r>
                      <a:r>
                        <a:rPr lang="en-US" sz="1800" b="0" i="0" dirty="0" err="1">
                          <a:latin typeface="Arial"/>
                          <a:ea typeface="+mn-ea"/>
                          <a:cs typeface="+mn-cs"/>
                        </a:rPr>
                        <a:t>aplicação</a:t>
                      </a:r>
                      <a:endParaRPr lang="en-US" sz="1800" b="0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i="0">
                          <a:latin typeface="Arial"/>
                          <a:ea typeface="+mn-ea"/>
                          <a:cs typeface="+mn-cs"/>
                        </a:rPr>
                        <a:t>Publicação</a:t>
                      </a:r>
                      <a:r>
                        <a:rPr lang="en-US" sz="1800" b="0" i="0" baseline="0">
                          <a:latin typeface="Arial"/>
                          <a:ea typeface="+mn-ea"/>
                          <a:cs typeface="+mn-cs"/>
                        </a:rPr>
                        <a:t> Nº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Avaliar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princípios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básicos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osciloscópio</a:t>
                      </a:r>
                      <a:endParaRPr lang="en-US" sz="16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5989-8064EN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Avaliar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as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larguras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banda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dos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osciloscópios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suas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aplicações</a:t>
                      </a:r>
                      <a:endParaRPr lang="en-US" sz="16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5989-5733EN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Avaliar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taxas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amostra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do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osciloscópio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vs.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fidelidade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amostragem</a:t>
                      </a:r>
                      <a:endParaRPr lang="en-US" sz="16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5989-5732EN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Avaliar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osciloscópios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obter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as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melhores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taxas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atualização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formas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onda</a:t>
                      </a:r>
                      <a:endParaRPr lang="en-US" sz="16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5989-7885EN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Avaliar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osciloscópios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para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obter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melhor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qualidade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exibição</a:t>
                      </a:r>
                      <a:endParaRPr lang="en-US" sz="16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5989-2003EN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Avaliar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as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características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ruídos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verticais</a:t>
                      </a: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 no </a:t>
                      </a:r>
                      <a:r>
                        <a:rPr lang="en-US" sz="1600" b="1" i="0" dirty="0" err="1">
                          <a:latin typeface="Arial"/>
                          <a:ea typeface="+mn-ea"/>
                          <a:cs typeface="+mn-cs"/>
                        </a:rPr>
                        <a:t>osciloscópio</a:t>
                      </a:r>
                      <a:endParaRPr lang="en-US" sz="1600" b="1" i="0" dirty="0"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5989-3020EN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osciloscópios para depurar</a:t>
                      </a:r>
                      <a:r>
                        <a:rPr lang="en-US" sz="1600" b="1" i="0" baseline="0">
                          <a:latin typeface="Arial"/>
                          <a:ea typeface="+mn-ea"/>
                          <a:cs typeface="+mn-cs"/>
                        </a:rPr>
                        <a:t> projetos de sinal misto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5989-3702EN</a:t>
                      </a:r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>
                          <a:latin typeface="Arial"/>
                          <a:ea typeface="+mn-ea"/>
                          <a:cs typeface="+mn-cs"/>
                        </a:rPr>
                        <a:t>Avaliar memória segmentada do osciloscópio para aplicações de barramento serial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1" i="0" dirty="0">
                          <a:latin typeface="Arial"/>
                          <a:ea typeface="+mn-ea"/>
                          <a:cs typeface="+mn-cs"/>
                        </a:rPr>
                        <a:t>5990-5817EN</a:t>
                      </a:r>
                    </a:p>
                  </a:txBody>
                  <a:tcPr marL="99060" marR="9906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4907" y="6196234"/>
            <a:ext cx="4597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Insert pub # in place of “xxxx-xxxx”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Box 7"/>
          <p:cNvSpPr txBox="1"/>
          <p:nvPr/>
        </p:nvSpPr>
        <p:spPr>
          <a:xfrm>
            <a:off x="838200" y="5790550"/>
            <a:ext cx="769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000" b="1" dirty="0" smtClean="0"/>
              <a:t>http://literature.cdn.keysight.com/litweb/pdf/xxxx-xxxxEN.pdf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52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Perguntas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 e </a:t>
            </a:r>
            <a:r>
              <a:rPr lang="en-US" alt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gilent TT Cond" pitchFamily="34" charset="0"/>
              </a:rPr>
              <a:t>respostas</a:t>
            </a:r>
            <a:endParaRPr lang="en-US" altLang="en-US" b="1" dirty="0">
              <a:effectLst>
                <a:outerShdw blurRad="38100" dist="38100" dir="2700000" algn="tl">
                  <a:srgbClr val="C0C0C0"/>
                </a:outerShdw>
              </a:effectLst>
              <a:latin typeface="Agilent TT Cond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TW"/>
              <a:t>Page </a:t>
            </a:r>
            <a:fld id="{DF3F2893-9D9B-405B-A59F-3BE6F959EA6A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06499" name="WordArt 3"/>
          <p:cNvSpPr>
            <a:spLocks noChangeArrowheads="1" noChangeShapeType="1" noTextEdit="1"/>
          </p:cNvSpPr>
          <p:nvPr/>
        </p:nvSpPr>
        <p:spPr bwMode="auto">
          <a:xfrm>
            <a:off x="461963" y="1533525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P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1757363" y="2990850"/>
            <a:ext cx="762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&amp;</a:t>
            </a:r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>
            <a:off x="2743200" y="3138488"/>
            <a:ext cx="129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254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55555"/>
                    </a:gs>
                    <a:gs pos="50000">
                      <a:srgbClr val="FFFFFF"/>
                    </a:gs>
                    <a:gs pos="100000">
                      <a:srgbClr val="555555"/>
                    </a:gs>
                  </a:gsLst>
                  <a:lin ang="5400000" scaled="1"/>
                </a:gradFill>
                <a:cs typeface="Arial"/>
              </a:rPr>
              <a:t>R</a:t>
            </a:r>
            <a:endParaRPr lang="en-US" sz="8000" b="1" kern="10" dirty="0">
              <a:ln w="25400">
                <a:solidFill>
                  <a:prstClr val="black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55555"/>
                  </a:gs>
                  <a:gs pos="50000">
                    <a:srgbClr val="FFFFFF"/>
                  </a:gs>
                  <a:gs pos="100000">
                    <a:srgbClr val="555555"/>
                  </a:gs>
                </a:gsLst>
                <a:lin ang="5400000" scaled="1"/>
              </a:gradFill>
              <a:cs typeface="Arial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11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um osciloscópio?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838200" y="3200400"/>
            <a:ext cx="7696200" cy="2538115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O osciloscópio converte sinais elétricos de entrada em um traço visível na tela - por ex., converte eletricidade em luz.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O osciloscópio, de forma dinâmica, representa sinais elétricos com variação no tempo em duas dimensões (normalmente tensão vs. tempo).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O osciloscópio é utilizado por engenheiros e técnicos para testar, verificar e depurar projetos eletrônicos. </a:t>
            </a:r>
          </a:p>
          <a:p>
            <a:pPr marL="285750" indent="-285750">
              <a:buClr>
                <a:schemeClr val="accent1"/>
              </a:buClr>
              <a:buFont typeface="Arial Narrow" panose="020B0606020202030204" pitchFamily="34" charset="0"/>
              <a:buChar char="―"/>
            </a:pPr>
            <a:r>
              <a:rPr lang="pt-BR" sz="1800" dirty="0">
                <a:solidFill>
                  <a:schemeClr val="tx1"/>
                </a:solidFill>
                <a:latin typeface="+mn-lt"/>
              </a:rPr>
              <a:t>O osciloscópio é o principal instrumento que você utilizará nos laboratórios de EE/Física para testar experimentos designados.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1805" y="2654595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</a:rPr>
              <a:t>os.ci.los.có.pio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" name="Picture 4" descr="http://www.openclipart.org/image/800px/svg_to_png/mothinator_Oscilloscope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990600"/>
            <a:ext cx="2971800" cy="1571339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Apelidos carinhosos (como são chamados)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762000" y="914400"/>
            <a:ext cx="7239000" cy="457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rgbClr val="000000"/>
                </a:solidFill>
              </a:rPr>
              <a:t>Scop</a:t>
            </a:r>
            <a:r>
              <a:rPr lang="en-US" sz="1800" b="1" u="sng" dirty="0">
                <a:solidFill>
                  <a:srgbClr val="000000"/>
                </a:solidFill>
              </a:rPr>
              <a:t>"</a:t>
            </a:r>
            <a:r>
              <a:rPr lang="en-US" sz="1800" b="1" dirty="0">
                <a:solidFill>
                  <a:srgbClr val="000000"/>
                </a:solidFill>
              </a:rPr>
              <a:t> – </a:t>
            </a:r>
            <a:r>
              <a:rPr lang="en-US" sz="1800" b="1" dirty="0" err="1">
                <a:solidFill>
                  <a:srgbClr val="000000"/>
                </a:solidFill>
              </a:rPr>
              <a:t>Terminologia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mais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comumente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usada</a:t>
            </a:r>
            <a:r>
              <a:rPr lang="en-US" sz="1800" b="1" dirty="0">
                <a:solidFill>
                  <a:srgbClr val="000000"/>
                </a:solidFill>
              </a:rPr>
              <a:t> (</a:t>
            </a:r>
            <a:r>
              <a:rPr lang="en-US" sz="1800" b="1" dirty="0" err="1">
                <a:solidFill>
                  <a:srgbClr val="000000"/>
                </a:solidFill>
              </a:rPr>
              <a:t>em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inglês</a:t>
            </a:r>
            <a:r>
              <a:rPr lang="en-US" sz="1800" b="1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000000"/>
                </a:solidFill>
              </a:rPr>
              <a:t>DSO</a:t>
            </a:r>
            <a:r>
              <a:rPr lang="en-US" sz="1800" b="1" dirty="0">
                <a:solidFill>
                  <a:srgbClr val="000000"/>
                </a:solidFill>
              </a:rPr>
              <a:t> – </a:t>
            </a:r>
            <a:r>
              <a:rPr lang="en-US" sz="1800" b="1" u="sng" dirty="0">
                <a:solidFill>
                  <a:srgbClr val="000000"/>
                </a:solidFill>
              </a:rPr>
              <a:t>D</a:t>
            </a:r>
            <a:r>
              <a:rPr lang="en-US" sz="1800" b="1" dirty="0">
                <a:solidFill>
                  <a:srgbClr val="000000"/>
                </a:solidFill>
              </a:rPr>
              <a:t>igital </a:t>
            </a:r>
            <a:r>
              <a:rPr lang="en-US" sz="1800" b="1" u="sng" dirty="0">
                <a:solidFill>
                  <a:srgbClr val="000000"/>
                </a:solidFill>
              </a:rPr>
              <a:t>S</a:t>
            </a:r>
            <a:r>
              <a:rPr lang="en-US" sz="1800" b="1" dirty="0">
                <a:solidFill>
                  <a:srgbClr val="000000"/>
                </a:solidFill>
              </a:rPr>
              <a:t>torage </a:t>
            </a:r>
            <a:r>
              <a:rPr lang="en-US" sz="1800" b="1" u="sng" dirty="0">
                <a:solidFill>
                  <a:srgbClr val="000000"/>
                </a:solidFill>
              </a:rPr>
              <a:t>O</a:t>
            </a:r>
            <a:r>
              <a:rPr lang="en-US" sz="1800" b="1" dirty="0">
                <a:solidFill>
                  <a:srgbClr val="000000"/>
                </a:solidFill>
              </a:rPr>
              <a:t>scilloscope (</a:t>
            </a:r>
            <a:r>
              <a:rPr lang="en-US" sz="1800" b="1" dirty="0" err="1">
                <a:solidFill>
                  <a:srgbClr val="000000"/>
                </a:solidFill>
              </a:rPr>
              <a:t>osciloscópio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>            de </a:t>
            </a:r>
            <a:r>
              <a:rPr lang="en-US" sz="1800" b="1" dirty="0" err="1">
                <a:solidFill>
                  <a:srgbClr val="000000"/>
                </a:solidFill>
              </a:rPr>
              <a:t>armazenamento</a:t>
            </a:r>
            <a:r>
              <a:rPr lang="en-US" sz="1800" b="1" dirty="0">
                <a:solidFill>
                  <a:srgbClr val="000000"/>
                </a:solidFill>
              </a:rPr>
              <a:t> digital)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rgbClr val="000000"/>
                </a:solidFill>
              </a:rPr>
              <a:t>Osciloscópio</a:t>
            </a:r>
            <a:r>
              <a:rPr lang="en-US" sz="1800" b="1" u="sng" dirty="0">
                <a:solidFill>
                  <a:srgbClr val="000000"/>
                </a:solidFill>
              </a:rPr>
              <a:t> digital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rgbClr val="000000"/>
                </a:solidFill>
              </a:rPr>
              <a:t>Osciloscópio</a:t>
            </a:r>
            <a:r>
              <a:rPr lang="en-US" sz="1800" b="1" u="sng" dirty="0">
                <a:solidFill>
                  <a:srgbClr val="000000"/>
                </a:solidFill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</a:rPr>
              <a:t>digitalizador</a:t>
            </a:r>
            <a:endParaRPr lang="en-US" sz="1800" b="1" u="sng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 err="1">
                <a:solidFill>
                  <a:srgbClr val="000000"/>
                </a:solidFill>
              </a:rPr>
              <a:t>Osciloscópio</a:t>
            </a:r>
            <a:r>
              <a:rPr lang="en-US" sz="1800" b="1" u="sng" dirty="0">
                <a:solidFill>
                  <a:srgbClr val="000000"/>
                </a:solidFill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</a:rPr>
              <a:t>analógico</a:t>
            </a:r>
            <a:r>
              <a:rPr lang="en-US" sz="1800" b="1" dirty="0">
                <a:solidFill>
                  <a:srgbClr val="000000"/>
                </a:solidFill>
              </a:rPr>
              <a:t> – </a:t>
            </a:r>
            <a:r>
              <a:rPr lang="en-US" sz="1800" b="1" dirty="0" err="1">
                <a:solidFill>
                  <a:srgbClr val="000000"/>
                </a:solidFill>
              </a:rPr>
              <a:t>Tecnologia</a:t>
            </a:r>
            <a:r>
              <a:rPr lang="en-US" sz="1800" b="1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osciloscópio</a:t>
            </a:r>
            <a:r>
              <a:rPr lang="en-US" sz="1800" b="1" dirty="0">
                <a:solidFill>
                  <a:srgbClr val="000000"/>
                </a:solidFill>
              </a:rPr>
              <a:t/>
            </a:r>
            <a:br>
              <a:rPr lang="en-US" sz="1800" b="1" dirty="0">
                <a:solidFill>
                  <a:srgbClr val="000000"/>
                </a:solidFill>
              </a:rPr>
            </a:br>
            <a:r>
              <a:rPr lang="en-US" sz="1800" b="1" dirty="0">
                <a:solidFill>
                  <a:srgbClr val="000000"/>
                </a:solidFill>
              </a:rPr>
              <a:t>                                             </a:t>
            </a:r>
            <a:r>
              <a:rPr lang="en-US" sz="1800" b="1" dirty="0" err="1">
                <a:solidFill>
                  <a:srgbClr val="000000"/>
                </a:solidFill>
              </a:rPr>
              <a:t>mais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antiga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porém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ainda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em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uso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hoje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em</a:t>
            </a:r>
            <a:r>
              <a:rPr lang="en-US" sz="1800" b="1" dirty="0">
                <a:solidFill>
                  <a:srgbClr val="000000"/>
                </a:solidFill>
              </a:rPr>
              <a:t> dia.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000000"/>
                </a:solidFill>
              </a:rPr>
              <a:t>CRO</a:t>
            </a:r>
            <a:r>
              <a:rPr lang="en-US" sz="1800" b="1" dirty="0">
                <a:solidFill>
                  <a:srgbClr val="000000"/>
                </a:solidFill>
              </a:rPr>
              <a:t> – </a:t>
            </a:r>
            <a:r>
              <a:rPr lang="en-US" sz="1800" b="1" u="sng" dirty="0">
                <a:solidFill>
                  <a:srgbClr val="000000"/>
                </a:solidFill>
              </a:rPr>
              <a:t>C</a:t>
            </a:r>
            <a:r>
              <a:rPr lang="en-US" sz="1800" b="1" dirty="0">
                <a:solidFill>
                  <a:srgbClr val="000000"/>
                </a:solidFill>
              </a:rPr>
              <a:t>athode </a:t>
            </a:r>
            <a:r>
              <a:rPr lang="en-US" sz="1800" b="1" u="sng" dirty="0">
                <a:solidFill>
                  <a:srgbClr val="000000"/>
                </a:solidFill>
              </a:rPr>
              <a:t>R</a:t>
            </a:r>
            <a:r>
              <a:rPr lang="en-US" sz="1800" b="1" dirty="0">
                <a:solidFill>
                  <a:srgbClr val="000000"/>
                </a:solidFill>
              </a:rPr>
              <a:t>ay </a:t>
            </a:r>
            <a:r>
              <a:rPr lang="en-US" sz="1800" b="1" u="sng" dirty="0">
                <a:solidFill>
                  <a:srgbClr val="000000"/>
                </a:solidFill>
              </a:rPr>
              <a:t>O</a:t>
            </a:r>
            <a:r>
              <a:rPr lang="en-US" sz="1800" b="1" dirty="0">
                <a:solidFill>
                  <a:srgbClr val="000000"/>
                </a:solidFill>
              </a:rPr>
              <a:t>scilloscope (</a:t>
            </a:r>
            <a:r>
              <a:rPr lang="en-US" sz="1800" b="1" dirty="0" err="1">
                <a:solidFill>
                  <a:srgbClr val="000000"/>
                </a:solidFill>
              </a:rPr>
              <a:t>osciloscópio</a:t>
            </a:r>
            <a:r>
              <a:rPr lang="en-US" sz="1800" b="1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raios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catódicos</a:t>
            </a:r>
            <a:r>
              <a:rPr lang="en-US" sz="1800" b="1" dirty="0">
                <a:solidFill>
                  <a:srgbClr val="000000"/>
                </a:solidFill>
              </a:rPr>
              <a:t>). </a:t>
            </a:r>
            <a:r>
              <a:rPr lang="en-US" sz="1800" b="1" dirty="0" err="1">
                <a:solidFill>
                  <a:srgbClr val="000000"/>
                </a:solidFill>
              </a:rPr>
              <a:t>Muito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embora</a:t>
            </a:r>
            <a:r>
              <a:rPr lang="en-US" sz="1800" b="1" dirty="0">
                <a:solidFill>
                  <a:srgbClr val="000000"/>
                </a:solidFill>
              </a:rPr>
              <a:t> a </a:t>
            </a:r>
            <a:r>
              <a:rPr lang="en-US" sz="1800" b="1" dirty="0" err="1">
                <a:solidFill>
                  <a:srgbClr val="000000"/>
                </a:solidFill>
              </a:rPr>
              <a:t>maioria</a:t>
            </a:r>
            <a:r>
              <a:rPr lang="en-US" sz="1800" b="1" dirty="0">
                <a:solidFill>
                  <a:srgbClr val="000000"/>
                </a:solidFill>
              </a:rPr>
              <a:t> dos </a:t>
            </a:r>
            <a:r>
              <a:rPr lang="en-US" sz="1800" b="1" dirty="0" err="1">
                <a:solidFill>
                  <a:srgbClr val="000000"/>
                </a:solidFill>
              </a:rPr>
              <a:t>osciloscópios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não</a:t>
            </a:r>
            <a:r>
              <a:rPr lang="en-US" sz="1800" b="1" dirty="0">
                <a:solidFill>
                  <a:srgbClr val="000000"/>
                </a:solidFill>
              </a:rPr>
              <a:t> utilize </a:t>
            </a:r>
            <a:r>
              <a:rPr lang="en-US" sz="1800" b="1" dirty="0" err="1">
                <a:solidFill>
                  <a:srgbClr val="000000"/>
                </a:solidFill>
              </a:rPr>
              <a:t>mais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tubos</a:t>
            </a:r>
            <a:r>
              <a:rPr lang="en-US" sz="1800" b="1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raios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catódicos</a:t>
            </a:r>
            <a:r>
              <a:rPr lang="en-US" sz="1800" b="1" dirty="0">
                <a:solidFill>
                  <a:srgbClr val="000000"/>
                </a:solidFill>
              </a:rPr>
              <a:t> para </a:t>
            </a:r>
            <a:r>
              <a:rPr lang="en-US" sz="1800" b="1" dirty="0" err="1">
                <a:solidFill>
                  <a:srgbClr val="000000"/>
                </a:solidFill>
              </a:rPr>
              <a:t>exibir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formas</a:t>
            </a:r>
            <a:r>
              <a:rPr lang="en-US" sz="1800" b="1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onda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australianos</a:t>
            </a:r>
            <a:r>
              <a:rPr lang="en-US" sz="1800" b="1" dirty="0">
                <a:solidFill>
                  <a:srgbClr val="000000"/>
                </a:solidFill>
              </a:rPr>
              <a:t> e </a:t>
            </a:r>
            <a:r>
              <a:rPr lang="en-US" sz="1800" b="1" dirty="0" err="1">
                <a:solidFill>
                  <a:srgbClr val="000000"/>
                </a:solidFill>
              </a:rPr>
              <a:t>neozelandeses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ainda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os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chamam</a:t>
            </a:r>
            <a:r>
              <a:rPr lang="en-US" sz="1800" b="1" dirty="0">
                <a:solidFill>
                  <a:srgbClr val="000000"/>
                </a:solidFill>
              </a:rPr>
              <a:t> de CROs ("crows", </a:t>
            </a:r>
            <a:r>
              <a:rPr lang="en-US" sz="1800" b="1" dirty="0" err="1">
                <a:solidFill>
                  <a:srgbClr val="000000"/>
                </a:solidFill>
              </a:rPr>
              <a:t>em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inglês</a:t>
            </a:r>
            <a:r>
              <a:rPr lang="en-US" sz="1800" b="1" dirty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000000"/>
                </a:solidFill>
              </a:rPr>
              <a:t>O-Scope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b="1" u="sng" dirty="0">
                <a:solidFill>
                  <a:srgbClr val="000000"/>
                </a:solidFill>
              </a:rPr>
              <a:t>MSO</a:t>
            </a:r>
            <a:r>
              <a:rPr lang="en-US" sz="1800" b="1" dirty="0">
                <a:solidFill>
                  <a:srgbClr val="000000"/>
                </a:solidFill>
              </a:rPr>
              <a:t> – </a:t>
            </a:r>
            <a:r>
              <a:rPr lang="en-US" sz="1800" b="1" u="sng" dirty="0">
                <a:solidFill>
                  <a:srgbClr val="000000"/>
                </a:solidFill>
              </a:rPr>
              <a:t>M</a:t>
            </a:r>
            <a:r>
              <a:rPr lang="en-US" sz="1800" b="1" dirty="0">
                <a:solidFill>
                  <a:srgbClr val="000000"/>
                </a:solidFill>
              </a:rPr>
              <a:t>ixed </a:t>
            </a:r>
            <a:r>
              <a:rPr lang="en-US" sz="1800" b="1" u="sng" dirty="0">
                <a:solidFill>
                  <a:srgbClr val="000000"/>
                </a:solidFill>
              </a:rPr>
              <a:t>S</a:t>
            </a:r>
            <a:r>
              <a:rPr lang="en-US" sz="1800" b="1" dirty="0">
                <a:solidFill>
                  <a:srgbClr val="000000"/>
                </a:solidFill>
              </a:rPr>
              <a:t>ignal </a:t>
            </a:r>
            <a:r>
              <a:rPr lang="en-US" sz="1800" b="1" u="sng" dirty="0">
                <a:solidFill>
                  <a:srgbClr val="000000"/>
                </a:solidFill>
              </a:rPr>
              <a:t>O</a:t>
            </a:r>
            <a:r>
              <a:rPr lang="en-US" sz="1800" b="1" dirty="0">
                <a:solidFill>
                  <a:srgbClr val="000000"/>
                </a:solidFill>
              </a:rPr>
              <a:t>scilloscope (</a:t>
            </a:r>
            <a:r>
              <a:rPr lang="en-US" sz="1800" b="1" dirty="0" err="1">
                <a:solidFill>
                  <a:srgbClr val="000000"/>
                </a:solidFill>
              </a:rPr>
              <a:t>osciloscópio</a:t>
            </a:r>
            <a:r>
              <a:rPr lang="en-US" sz="1800" b="1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sinais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mistos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err="1">
                <a:solidFill>
                  <a:srgbClr val="000000"/>
                </a:solidFill>
              </a:rPr>
              <a:t>inclui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canais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analisadores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lógicos</a:t>
            </a:r>
            <a:r>
              <a:rPr lang="en-US" sz="1800" b="1" dirty="0">
                <a:solidFill>
                  <a:srgbClr val="000000"/>
                </a:solidFill>
              </a:rPr>
              <a:t> de </a:t>
            </a:r>
            <a:r>
              <a:rPr lang="en-US" sz="1800" b="1" dirty="0" err="1">
                <a:solidFill>
                  <a:srgbClr val="000000"/>
                </a:solidFill>
              </a:rPr>
              <a:t>aquisição</a:t>
            </a:r>
            <a:r>
              <a:rPr lang="en-US" sz="1800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2054" name="Picture 6" descr="Oscilloscope diagram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7000" y="593766"/>
            <a:ext cx="1962150" cy="188260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192010" cy="514350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Noções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básicas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teste</a:t>
            </a:r>
            <a:endParaRPr lang="en-US" sz="32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−"/>
            </a:pPr>
            <a:r>
              <a:rPr lang="pt-BR" dirty="0"/>
              <a:t>As pontas de prova são usadas para transferir o sinal do dispositivo sendo submetido ao teste para as entradas BNC do osciloscópio.</a:t>
            </a:r>
          </a:p>
          <a:p>
            <a:pPr marL="285750" lvl="0" indent="-285750">
              <a:buFont typeface="Arial" pitchFamily="34" charset="0"/>
              <a:buChar char="−"/>
            </a:pPr>
            <a:r>
              <a:rPr lang="pt-BR" kern="0" dirty="0"/>
              <a:t>Existem muitos tipos diferentes de pontas de prova utilizados em diversos e especiais propósitos (aplicações de alta frequência, aplicações de alta tensão, corrente etc</a:t>
            </a:r>
            <a:r>
              <a:rPr lang="pt-BR" kern="0" dirty="0" smtClean="0"/>
              <a:t>.).</a:t>
            </a:r>
            <a:endParaRPr lang="pt-BR" kern="0" dirty="0"/>
          </a:p>
          <a:p>
            <a:pPr marL="285750" lvl="0" indent="-285750">
              <a:buFont typeface="Arial" pitchFamily="34" charset="0"/>
              <a:buChar char="−"/>
            </a:pPr>
            <a:r>
              <a:rPr lang="pt-BR" kern="0" dirty="0"/>
              <a:t>O tipo de ponta de prova mais comumente utilizado é chamado de "Ponta de prova passiva 10:1 divisora de tensão".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endParaRPr lang="en-US" sz="1800" kern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endParaRPr lang="en-US" sz="18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2" descr="http://upload.wikimedia.org/wikipedia/commons/thumb/6/67/ScopeProbe.JPG/220px-ScopeProbe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600200"/>
            <a:ext cx="3606800" cy="27051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Ponta de prova passiva 10:1 divisora de tensão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35182" y="4038600"/>
            <a:ext cx="7370618" cy="1688960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sz="1800" u="sng" dirty="0" err="1">
                <a:solidFill>
                  <a:srgbClr val="000000"/>
                </a:solidFill>
              </a:rPr>
              <a:t>Passiva</a:t>
            </a:r>
            <a:r>
              <a:rPr lang="en-US" sz="1800" u="sng" dirty="0">
                <a:solidFill>
                  <a:srgbClr val="000000"/>
                </a:solidFill>
              </a:rPr>
              <a:t>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Não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inclui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elementos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ativos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como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transistores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amplificadores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pPr marL="180975" indent="-180975">
              <a:spcAft>
                <a:spcPts val="1200"/>
              </a:spcAft>
            </a:pPr>
            <a:r>
              <a:rPr lang="en-US" sz="1800" u="sng" dirty="0">
                <a:solidFill>
                  <a:srgbClr val="000000"/>
                </a:solidFill>
              </a:rPr>
              <a:t>10 para 1: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Reduz</a:t>
            </a:r>
            <a:r>
              <a:rPr lang="en-US" sz="1800" dirty="0">
                <a:solidFill>
                  <a:srgbClr val="000000"/>
                </a:solidFill>
              </a:rPr>
              <a:t> a amplitude do </a:t>
            </a:r>
            <a:r>
              <a:rPr lang="en-US" sz="1800" dirty="0" err="1">
                <a:solidFill>
                  <a:srgbClr val="000000"/>
                </a:solidFill>
              </a:rPr>
              <a:t>sinal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fornecido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na</a:t>
            </a:r>
            <a:r>
              <a:rPr lang="en-US" sz="1800" dirty="0">
                <a:solidFill>
                  <a:srgbClr val="000000"/>
                </a:solidFill>
              </a:rPr>
              <a:t> entrada BNC do </a:t>
            </a:r>
            <a:r>
              <a:rPr lang="en-US" sz="1800" dirty="0" err="1">
                <a:solidFill>
                  <a:srgbClr val="000000"/>
                </a:solidFill>
              </a:rPr>
              <a:t>osciloscópio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por</a:t>
            </a:r>
            <a:r>
              <a:rPr lang="en-US" sz="1800" dirty="0">
                <a:solidFill>
                  <a:srgbClr val="000000"/>
                </a:solidFill>
              </a:rPr>
              <a:t> um </a:t>
            </a:r>
            <a:r>
              <a:rPr lang="en-US" sz="1800" dirty="0" err="1">
                <a:solidFill>
                  <a:srgbClr val="000000"/>
                </a:solidFill>
              </a:rPr>
              <a:t>fator</a:t>
            </a:r>
            <a:r>
              <a:rPr lang="en-US" sz="1800" dirty="0">
                <a:solidFill>
                  <a:srgbClr val="000000"/>
                </a:solidFill>
              </a:rPr>
              <a:t> de 10. </a:t>
            </a:r>
            <a:r>
              <a:rPr lang="en-US" sz="1800" dirty="0" err="1">
                <a:solidFill>
                  <a:srgbClr val="000000"/>
                </a:solidFill>
              </a:rPr>
              <a:t>Além</a:t>
            </a:r>
            <a:r>
              <a:rPr lang="en-US" sz="1800" dirty="0">
                <a:solidFill>
                  <a:srgbClr val="000000"/>
                </a:solidFill>
              </a:rPr>
              <a:t> disso, </a:t>
            </a:r>
            <a:r>
              <a:rPr lang="en-US" sz="1800" dirty="0" err="1">
                <a:solidFill>
                  <a:srgbClr val="000000"/>
                </a:solidFill>
              </a:rPr>
              <a:t>aumenta</a:t>
            </a:r>
            <a:r>
              <a:rPr lang="en-US" sz="1800" dirty="0">
                <a:solidFill>
                  <a:srgbClr val="000000"/>
                </a:solidFill>
              </a:rPr>
              <a:t> a </a:t>
            </a:r>
            <a:r>
              <a:rPr lang="en-US" sz="1800" dirty="0" err="1">
                <a:solidFill>
                  <a:srgbClr val="000000"/>
                </a:solidFill>
              </a:rPr>
              <a:t>impedância</a:t>
            </a:r>
            <a:r>
              <a:rPr lang="en-US" sz="1800" dirty="0">
                <a:solidFill>
                  <a:srgbClr val="000000"/>
                </a:solidFill>
              </a:rPr>
              <a:t> de entrada </a:t>
            </a:r>
            <a:r>
              <a:rPr lang="en-US" sz="1800" dirty="0" err="1">
                <a:solidFill>
                  <a:srgbClr val="000000"/>
                </a:solidFill>
              </a:rPr>
              <a:t>em</a:t>
            </a:r>
            <a:r>
              <a:rPr lang="en-US" sz="1800" dirty="0">
                <a:solidFill>
                  <a:srgbClr val="000000"/>
                </a:solidFill>
              </a:rPr>
              <a:t> 10X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/>
          </a:p>
          <a:p>
            <a:pPr marL="228600" indent="-228600" algn="ctr">
              <a:spcAft>
                <a:spcPts val="1200"/>
              </a:spcAft>
            </a:pPr>
            <a:r>
              <a:rPr lang="en-US" sz="1800" dirty="0">
                <a:solidFill>
                  <a:srgbClr val="FF0000"/>
                </a:solidFill>
              </a:rPr>
              <a:t>	 </a:t>
            </a:r>
            <a:r>
              <a:rPr lang="en-US" sz="1800" b="1" i="1" dirty="0">
                <a:solidFill>
                  <a:schemeClr val="accent5"/>
                </a:solidFill>
              </a:rPr>
              <a:t>Nota: </a:t>
            </a:r>
            <a:r>
              <a:rPr lang="en-US" sz="1800" b="1" i="1" dirty="0" err="1">
                <a:solidFill>
                  <a:schemeClr val="accent5"/>
                </a:solidFill>
              </a:rPr>
              <a:t>Todas</a:t>
            </a:r>
            <a:r>
              <a:rPr lang="en-US" sz="1800" b="1" i="1" dirty="0">
                <a:solidFill>
                  <a:schemeClr val="accent5"/>
                </a:solidFill>
              </a:rPr>
              <a:t> as </a:t>
            </a:r>
            <a:r>
              <a:rPr lang="en-US" sz="1800" b="1" i="1" dirty="0" err="1">
                <a:solidFill>
                  <a:schemeClr val="accent5"/>
                </a:solidFill>
              </a:rPr>
              <a:t>medições</a:t>
            </a:r>
            <a:r>
              <a:rPr lang="en-US" sz="1800" b="1" i="1" dirty="0">
                <a:solidFill>
                  <a:schemeClr val="accent5"/>
                </a:solidFill>
              </a:rPr>
              <a:t> </a:t>
            </a:r>
            <a:r>
              <a:rPr lang="en-US" sz="1800" b="1" i="1" dirty="0" err="1">
                <a:solidFill>
                  <a:schemeClr val="accent5"/>
                </a:solidFill>
              </a:rPr>
              <a:t>devem</a:t>
            </a:r>
            <a:r>
              <a:rPr lang="en-US" sz="1800" b="1" i="1" dirty="0">
                <a:solidFill>
                  <a:schemeClr val="accent5"/>
                </a:solidFill>
              </a:rPr>
              <a:t> </a:t>
            </a:r>
            <a:r>
              <a:rPr lang="en-US" sz="1800" b="1" i="1" dirty="0" err="1">
                <a:solidFill>
                  <a:schemeClr val="accent5"/>
                </a:solidFill>
              </a:rPr>
              <a:t>ser</a:t>
            </a:r>
            <a:r>
              <a:rPr lang="en-US" sz="1800" b="1" i="1" dirty="0">
                <a:solidFill>
                  <a:schemeClr val="accent5"/>
                </a:solidFill>
              </a:rPr>
              <a:t> </a:t>
            </a:r>
            <a:r>
              <a:rPr lang="en-US" sz="1800" b="1" i="1" dirty="0" err="1">
                <a:solidFill>
                  <a:schemeClr val="accent5"/>
                </a:solidFill>
              </a:rPr>
              <a:t>realizadas</a:t>
            </a:r>
            <a:r>
              <a:rPr lang="en-US" sz="1800" b="1" i="1" dirty="0">
                <a:solidFill>
                  <a:schemeClr val="accent5"/>
                </a:solidFill>
              </a:rPr>
              <a:t> </a:t>
            </a:r>
            <a:r>
              <a:rPr lang="en-US" sz="1800" b="1" i="1" dirty="0" err="1">
                <a:solidFill>
                  <a:schemeClr val="accent5"/>
                </a:solidFill>
              </a:rPr>
              <a:t>em</a:t>
            </a:r>
            <a:r>
              <a:rPr lang="en-US" sz="1800" b="1" i="1" dirty="0">
                <a:solidFill>
                  <a:schemeClr val="accent5"/>
                </a:solidFill>
              </a:rPr>
              <a:t> </a:t>
            </a:r>
            <a:r>
              <a:rPr lang="en-US" sz="1800" b="1" i="1" dirty="0" err="1">
                <a:solidFill>
                  <a:schemeClr val="accent5"/>
                </a:solidFill>
              </a:rPr>
              <a:t>relação</a:t>
            </a:r>
            <a:r>
              <a:rPr lang="en-US" sz="1800" b="1" i="1" dirty="0">
                <a:solidFill>
                  <a:schemeClr val="accent5"/>
                </a:solidFill>
              </a:rPr>
              <a:t> </a:t>
            </a:r>
            <a:r>
              <a:rPr lang="en-US" sz="1800" b="1" i="1" dirty="0" err="1">
                <a:solidFill>
                  <a:schemeClr val="accent5"/>
                </a:solidFill>
              </a:rPr>
              <a:t>ao</a:t>
            </a:r>
            <a:r>
              <a:rPr lang="en-US" sz="1800" b="1" i="1" dirty="0">
                <a:solidFill>
                  <a:schemeClr val="accent5"/>
                </a:solidFill>
              </a:rPr>
              <a:t> terra!</a:t>
            </a:r>
          </a:p>
          <a:p>
            <a:pPr marL="228600" indent="-228600">
              <a:spcAft>
                <a:spcPts val="1200"/>
              </a:spcAft>
            </a:pPr>
            <a:endParaRPr lang="en-US" sz="1800" dirty="0">
              <a:solidFill>
                <a:schemeClr val="accent5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5527" y="1455597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8153400" y="2357437"/>
            <a:ext cx="152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7016" y="1143000"/>
            <a:ext cx="5729796" cy="22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105400" y="3325826"/>
            <a:ext cx="400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prstClr val="black"/>
                </a:solidFill>
              </a:rPr>
              <a:t>Modelo de ponta de prova passiva 10:1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62400" y="762000"/>
            <a:ext cx="4800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Modelo</a:t>
            </a:r>
            <a:r>
              <a:rPr lang="en-US" dirty="0"/>
              <a:t> de </a:t>
            </a:r>
            <a:r>
              <a:rPr lang="en-US" dirty="0" err="1"/>
              <a:t>baixa</a:t>
            </a:r>
            <a:r>
              <a:rPr lang="en-US" dirty="0"/>
              <a:t> </a:t>
            </a:r>
            <a:r>
              <a:rPr lang="en-US" dirty="0" err="1"/>
              <a:t>frequência</a:t>
            </a:r>
            <a:r>
              <a:rPr lang="en-US" dirty="0"/>
              <a:t>/CC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31800" y="3160848"/>
            <a:ext cx="8490858" cy="3505200"/>
          </a:xfrm>
        </p:spPr>
        <p:txBody>
          <a:bodyPr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Modelo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baixa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frequência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/CC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Simplificação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para um resistor de 9-M</a:t>
            </a:r>
            <a:r>
              <a:rPr lang="el-GR" sz="1900" dirty="0">
                <a:solidFill>
                  <a:srgbClr val="000000"/>
                </a:solidFill>
                <a:latin typeface="+mn-lt"/>
              </a:rPr>
              <a:t>Ω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em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série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com o terminal de entrada de 1-M</a:t>
            </a:r>
            <a:r>
              <a:rPr lang="el-GR" sz="1900" dirty="0">
                <a:solidFill>
                  <a:srgbClr val="000000"/>
                </a:solidFill>
                <a:latin typeface="+mn-lt"/>
              </a:rPr>
              <a:t>Ω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do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osciloscópio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Fator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atenuação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ponta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 de </a:t>
            </a: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prova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522288" lvl="1" indent="-285750">
              <a:spcBef>
                <a:spcPts val="0"/>
              </a:spcBef>
              <a:spcAft>
                <a:spcPts val="200"/>
              </a:spcAft>
              <a:buClr>
                <a:srgbClr val="0099CC"/>
              </a:buClr>
              <a:buFont typeface="Wingdings" pitchFamily="2" charset="2"/>
              <a:buChar char="ü"/>
              <a:defRPr/>
            </a:pPr>
            <a:r>
              <a:rPr lang="en-US" sz="1600" dirty="0" err="1">
                <a:solidFill>
                  <a:srgbClr val="000000"/>
                </a:solidFill>
              </a:rPr>
              <a:t>Alguns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osciloscópios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como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os</a:t>
            </a:r>
            <a:r>
              <a:rPr lang="en-US" sz="1600" dirty="0">
                <a:solidFill>
                  <a:srgbClr val="000000"/>
                </a:solidFill>
              </a:rPr>
              <a:t> 3000 </a:t>
            </a:r>
            <a:r>
              <a:rPr lang="en-US" sz="1600" dirty="0" err="1">
                <a:solidFill>
                  <a:srgbClr val="000000"/>
                </a:solidFill>
              </a:rPr>
              <a:t>série</a:t>
            </a:r>
            <a:r>
              <a:rPr lang="en-US" sz="1600" dirty="0">
                <a:solidFill>
                  <a:srgbClr val="000000"/>
                </a:solidFill>
              </a:rPr>
              <a:t> X da </a:t>
            </a:r>
            <a:r>
              <a:rPr lang="en-US" sz="1600" dirty="0" err="1" smtClean="0">
                <a:solidFill>
                  <a:srgbClr val="000000"/>
                </a:solidFill>
              </a:rPr>
              <a:t>Keysight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detectam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automaticamente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pontas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prova</a:t>
            </a:r>
            <a:r>
              <a:rPr lang="en-US" sz="1600" dirty="0">
                <a:solidFill>
                  <a:srgbClr val="000000"/>
                </a:solidFill>
              </a:rPr>
              <a:t> 10:1 e </a:t>
            </a:r>
            <a:r>
              <a:rPr lang="en-US" sz="1600" dirty="0" err="1">
                <a:solidFill>
                  <a:srgbClr val="000000"/>
                </a:solidFill>
              </a:rPr>
              <a:t>ajustam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todas</a:t>
            </a:r>
            <a:r>
              <a:rPr lang="en-US" sz="1600" dirty="0">
                <a:solidFill>
                  <a:srgbClr val="000000"/>
                </a:solidFill>
              </a:rPr>
              <a:t> as </a:t>
            </a:r>
            <a:r>
              <a:rPr lang="en-US" sz="1600" dirty="0" err="1">
                <a:solidFill>
                  <a:srgbClr val="000000"/>
                </a:solidFill>
              </a:rPr>
              <a:t>configurações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verticais</a:t>
            </a:r>
            <a:r>
              <a:rPr lang="en-US" sz="1600" dirty="0">
                <a:solidFill>
                  <a:srgbClr val="000000"/>
                </a:solidFill>
              </a:rPr>
              <a:t> e as </a:t>
            </a:r>
            <a:r>
              <a:rPr lang="en-US" sz="1600" dirty="0" err="1">
                <a:solidFill>
                  <a:srgbClr val="000000"/>
                </a:solidFill>
              </a:rPr>
              <a:t>medições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tensão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relacionadas</a:t>
            </a:r>
            <a:r>
              <a:rPr lang="en-US" sz="1600" dirty="0">
                <a:solidFill>
                  <a:srgbClr val="000000"/>
                </a:solidFill>
              </a:rPr>
              <a:t> à </a:t>
            </a:r>
            <a:r>
              <a:rPr lang="en-US" sz="1600" dirty="0" err="1">
                <a:solidFill>
                  <a:srgbClr val="000000"/>
                </a:solidFill>
              </a:rPr>
              <a:t>ponta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prova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  <a:p>
            <a:pPr marL="522288" lvl="1" indent="-285750">
              <a:spcBef>
                <a:spcPts val="0"/>
              </a:spcBef>
              <a:spcAft>
                <a:spcPts val="200"/>
              </a:spcAft>
              <a:buClr>
                <a:srgbClr val="0099CC"/>
              </a:buClr>
              <a:buFont typeface="Wingdings" pitchFamily="2" charset="2"/>
              <a:buChar char="ü"/>
              <a:defRPr/>
            </a:pPr>
            <a:r>
              <a:rPr lang="en-US" sz="1600" dirty="0" err="1">
                <a:solidFill>
                  <a:srgbClr val="000000"/>
                </a:solidFill>
              </a:rPr>
              <a:t>Alguns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osciloscópios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como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os</a:t>
            </a:r>
            <a:r>
              <a:rPr lang="en-US" sz="1600" dirty="0">
                <a:solidFill>
                  <a:srgbClr val="000000"/>
                </a:solidFill>
              </a:rPr>
              <a:t> 2000 </a:t>
            </a:r>
            <a:r>
              <a:rPr lang="en-US" sz="1600" dirty="0" err="1">
                <a:solidFill>
                  <a:srgbClr val="000000"/>
                </a:solidFill>
              </a:rPr>
              <a:t>série</a:t>
            </a:r>
            <a:r>
              <a:rPr lang="en-US" sz="1600" dirty="0">
                <a:solidFill>
                  <a:srgbClr val="000000"/>
                </a:solidFill>
              </a:rPr>
              <a:t> X da </a:t>
            </a:r>
            <a:r>
              <a:rPr lang="en-US" sz="1600" dirty="0" err="1" smtClean="0">
                <a:solidFill>
                  <a:srgbClr val="000000"/>
                </a:solidFill>
              </a:rPr>
              <a:t>Keysight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requerem</a:t>
            </a:r>
            <a:r>
              <a:rPr lang="en-US" sz="1600" dirty="0">
                <a:solidFill>
                  <a:srgbClr val="000000"/>
                </a:solidFill>
              </a:rPr>
              <a:t> entrada manual de um </a:t>
            </a:r>
            <a:r>
              <a:rPr lang="en-US" sz="1600" dirty="0" err="1">
                <a:solidFill>
                  <a:srgbClr val="000000"/>
                </a:solidFill>
              </a:rPr>
              <a:t>fator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atenuação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ponta</a:t>
            </a:r>
            <a:r>
              <a:rPr lang="en-US" sz="1600" dirty="0">
                <a:solidFill>
                  <a:srgbClr val="000000"/>
                </a:solidFill>
              </a:rPr>
              <a:t> de </a:t>
            </a:r>
            <a:r>
              <a:rPr lang="en-US" sz="1600" dirty="0" err="1">
                <a:solidFill>
                  <a:srgbClr val="000000"/>
                </a:solidFill>
              </a:rPr>
              <a:t>prova</a:t>
            </a:r>
            <a:r>
              <a:rPr lang="en-US" sz="1600" dirty="0">
                <a:solidFill>
                  <a:srgbClr val="000000"/>
                </a:solidFill>
              </a:rPr>
              <a:t> 10:1.</a:t>
            </a:r>
          </a:p>
          <a:p>
            <a: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Modelo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900" u="sng" dirty="0" err="1">
                <a:solidFill>
                  <a:srgbClr val="000000"/>
                </a:solidFill>
                <a:latin typeface="+mn-lt"/>
              </a:rPr>
              <a:t>dinâmico</a:t>
            </a:r>
            <a:r>
              <a:rPr lang="en-US" sz="1900" u="sng" dirty="0">
                <a:solidFill>
                  <a:srgbClr val="000000"/>
                </a:solidFill>
                <a:latin typeface="+mn-lt"/>
              </a:rPr>
              <a:t>/CA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Será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abordado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posteriormente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e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durante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o </a:t>
            </a:r>
            <a:r>
              <a:rPr lang="en-US" sz="1900" dirty="0" err="1">
                <a:solidFill>
                  <a:srgbClr val="000000"/>
                </a:solidFill>
                <a:latin typeface="+mn-lt"/>
              </a:rPr>
              <a:t>laboratório</a:t>
            </a:r>
            <a:r>
              <a:rPr lang="en-US" sz="1900" dirty="0">
                <a:solidFill>
                  <a:srgbClr val="000000"/>
                </a:solidFill>
                <a:latin typeface="+mn-lt"/>
              </a:rPr>
              <a:t> Nº5.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	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1030489"/>
            <a:ext cx="3200400" cy="18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53000" y="2822294"/>
            <a:ext cx="400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/>
              <a:t>Modelo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ponta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prova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passiva</a:t>
            </a:r>
            <a:r>
              <a:rPr lang="en-US" sz="1600" b="1" dirty="0" smtClean="0"/>
              <a:t> 10:1</a:t>
            </a:r>
            <a:endParaRPr lang="en-US" sz="1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91767" y="1166196"/>
            <a:ext cx="5475885" cy="351192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Compreender o visor do osciloscópio</a:t>
            </a:r>
            <a:endParaRPr lang="en-US" sz="3200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800" y="5059124"/>
            <a:ext cx="8839200" cy="10668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pt-BR" sz="1600" dirty="0">
                <a:solidFill>
                  <a:schemeClr val="tx1"/>
                </a:solidFill>
                <a:latin typeface="+mn-lt"/>
              </a:rPr>
              <a:t>Área de exibição da forma de onda mostrada com linhas de grade (ou divisões).</a:t>
            </a:r>
          </a:p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pt-BR" sz="1600" dirty="0">
                <a:solidFill>
                  <a:schemeClr val="tx1"/>
                </a:solidFill>
                <a:latin typeface="+mn-lt"/>
              </a:rPr>
              <a:t>Os espaços verticais das linhas de grade estão relacionados à configuração de volts/divisão.</a:t>
            </a:r>
          </a:p>
          <a:p>
            <a:pPr marL="342900" indent="-342900">
              <a:spcBef>
                <a:spcPts val="600"/>
              </a:spcBef>
              <a:buFont typeface="Arial Narrow" panose="020B0606020202030204" pitchFamily="34" charset="0"/>
              <a:buChar char="―"/>
            </a:pPr>
            <a:r>
              <a:rPr lang="pt-BR" sz="1600" dirty="0">
                <a:solidFill>
                  <a:schemeClr val="tx1"/>
                </a:solidFill>
                <a:latin typeface="+mn-lt"/>
              </a:rPr>
              <a:t>Os espaços horizontais das linhas de grade estão relacionados à configuração de segundos/divisão.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414624" y="2743988"/>
            <a:ext cx="792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Volts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3078" y="4659014"/>
            <a:ext cx="100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Tempo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1275188" y="1858724"/>
            <a:ext cx="1066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1237882" y="4105830"/>
            <a:ext cx="1143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>
            <a:off x="2164866" y="4887614"/>
            <a:ext cx="2055812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363678" y="4887614"/>
            <a:ext cx="2058988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020450" y="1067696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072564" y="1082210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3278" y="1443970"/>
            <a:ext cx="1813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Vertical = 1 V/div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7478" y="1443970"/>
            <a:ext cx="2182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Horizontal = 1 µs/div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 flipV="1">
            <a:off x="6363743" y="1868249"/>
            <a:ext cx="276224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54117" y="1868249"/>
            <a:ext cx="29527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39867" y="1725374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1 Div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3931955" y="2300842"/>
            <a:ext cx="276224" cy="158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16200000" flipH="1">
            <a:off x="3917669" y="1591231"/>
            <a:ext cx="304798" cy="158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 rot="16200000">
            <a:off x="3810113" y="1824701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</a:rPr>
              <a:t>1 Div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ope Screen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20834" y="1291064"/>
            <a:ext cx="5475885" cy="3511928"/>
          </a:xfrm>
          <a:prstGeom prst="rect">
            <a:avLst/>
          </a:prstGeom>
        </p:spPr>
      </p:pic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Realizar medições – por estimativa visual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68335" y="4876800"/>
            <a:ext cx="7172326" cy="114300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BR" dirty="0"/>
              <a:t>Período (T) = 4 divisões x 1 µs/div = 4 µs, Freq = 1/T = 250 kHz.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BR" dirty="0"/>
              <a:t>V p-p = 6 divisões x 1 V/div = 6 V p-p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pt-BR" dirty="0"/>
              <a:t>V máx. = +4 divisões x 1 V/div = +4 V, </a:t>
            </a:r>
            <a:r>
              <a:rPr lang="pt-BR" dirty="0">
                <a:solidFill>
                  <a:schemeClr val="accent5"/>
                </a:solidFill>
              </a:rPr>
              <a:t>V mín. = ?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831559" y="295866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V p-p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3606" y="435032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Period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759500" y="3900500"/>
            <a:ext cx="838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48978" y="4498192"/>
            <a:ext cx="6096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5949517" y="1192564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001631" y="1207078"/>
            <a:ext cx="685800" cy="3810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2345" y="1568838"/>
            <a:ext cx="1603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Vertical = 1 V/div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16545" y="1568838"/>
            <a:ext cx="1923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Horizontal = 1 µs/div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3721400" y="2305742"/>
            <a:ext cx="914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10800000" flipV="1">
            <a:off x="4192322" y="4498192"/>
            <a:ext cx="624113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 rot="16200000">
            <a:off x="2762436" y="2492715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</a:rPr>
              <a:t>V max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2940803" y="2097098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2901909" y="3286252"/>
            <a:ext cx="4572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oval" w="med" len="med"/>
            <a:tailEnd type="non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5835" y="31694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Indicador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nível</a:t>
            </a:r>
            <a:r>
              <a:rPr lang="en-US" sz="1400" b="1" dirty="0" smtClean="0"/>
              <a:t> de terra (0,0 V)</a:t>
            </a:r>
            <a:endParaRPr lang="en-US" sz="1400" b="1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1463634" y="3554770"/>
            <a:ext cx="3810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1859148" y="3402364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0" name="Rectangle 3"/>
          <p:cNvSpPr txBox="1">
            <a:spLocks noChangeArrowheads="1"/>
          </p:cNvSpPr>
          <p:nvPr/>
        </p:nvSpPr>
        <p:spPr>
          <a:xfrm>
            <a:off x="756062" y="708958"/>
            <a:ext cx="7239000" cy="4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587375" indent="-169863" algn="l" defTabSz="914400" rtl="0" eaLnBrk="1" latinLnBrk="0" hangingPunct="1">
              <a:spcBef>
                <a:spcPts val="1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155575" algn="l" defTabSz="893763" rtl="0" eaLnBrk="1" latinLnBrk="0" hangingPunct="1">
              <a:spcBef>
                <a:spcPts val="600"/>
              </a:spcBef>
              <a:buClr>
                <a:srgbClr val="9C9C9C"/>
              </a:buClr>
              <a:buFont typeface="Arial" panose="020B0604020202020204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3pPr>
            <a:lvl4pPr marL="1177925" indent="-161925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171450" algn="l" defTabSz="914400" rtl="0" eaLnBrk="1" latinLnBrk="0" hangingPunct="1">
              <a:spcBef>
                <a:spcPts val="300"/>
              </a:spcBef>
              <a:buFont typeface="Arial" pitchFamily="34" charset="0"/>
              <a:buChar char="-"/>
              <a:defRPr sz="1800" kern="1200">
                <a:solidFill>
                  <a:srgbClr val="9C9C9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2000" dirty="0">
                <a:solidFill>
                  <a:srgbClr val="555555"/>
                </a:solidFill>
                <a:latin typeface="Arial Narrow"/>
              </a:rPr>
              <a:t>A técnica de medição mais comum</a:t>
            </a:r>
          </a:p>
          <a:p>
            <a:pPr>
              <a:spcBef>
                <a:spcPts val="600"/>
              </a:spcBef>
            </a:pPr>
            <a:endParaRPr lang="en-US" sz="2000" dirty="0" smtClean="0">
              <a:solidFill>
                <a:srgbClr val="555555"/>
              </a:solidFill>
              <a:latin typeface="Arial Narrow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ope Fundamentals for EE Students">
  <a:themeElements>
    <a:clrScheme name="Keysight Theme">
      <a:dk1>
        <a:sysClr val="windowText" lastClr="000000"/>
      </a:dk1>
      <a:lt1>
        <a:sysClr val="window" lastClr="FFFFFF"/>
      </a:lt1>
      <a:dk2>
        <a:srgbClr val="555555"/>
      </a:dk2>
      <a:lt2>
        <a:srgbClr val="E8E8E8"/>
      </a:lt2>
      <a:accent1>
        <a:srgbClr val="24377C"/>
      </a:accent1>
      <a:accent2>
        <a:srgbClr val="8B3C8F"/>
      </a:accent2>
      <a:accent3>
        <a:srgbClr val="ED5E1A"/>
      </a:accent3>
      <a:accent4>
        <a:srgbClr val="8DC229"/>
      </a:accent4>
      <a:accent5>
        <a:srgbClr val="E90029"/>
      </a:accent5>
      <a:accent6>
        <a:srgbClr val="891518"/>
      </a:accent6>
      <a:hlink>
        <a:srgbClr val="E90029"/>
      </a:hlink>
      <a:folHlink>
        <a:srgbClr val="891518"/>
      </a:folHlink>
    </a:clrScheme>
    <a:fontScheme name="AGILENT PPT &amp; OUTLOOK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6350">
          <a:noFill/>
        </a:ln>
      </a:spPr>
      <a:bodyPr rtlCol="0" anchor="ctr"/>
      <a:lstStyle>
        <a:defPPr algn="ctr">
          <a:defRPr sz="19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8849</Words>
  <Application>Microsoft Office PowerPoint</Application>
  <PresentationFormat>On-screen Show (4:3)</PresentationFormat>
  <Paragraphs>441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Scope Fundamentals for EE Students</vt:lpstr>
      <vt:lpstr>Introdução ao osciloscópio </vt:lpstr>
      <vt:lpstr>Pauta</vt:lpstr>
      <vt:lpstr>O que é um osciloscópio?</vt:lpstr>
      <vt:lpstr>Apelidos carinhosos (como são chamados)</vt:lpstr>
      <vt:lpstr>Noções básicas de teste</vt:lpstr>
      <vt:lpstr>Ponta de prova passiva 10:1 divisora de tensão</vt:lpstr>
      <vt:lpstr>Modelo de baixa frequência/CC</vt:lpstr>
      <vt:lpstr>Compreender o visor do osciloscópio</vt:lpstr>
      <vt:lpstr>Realizar medições – por estimativa visual</vt:lpstr>
      <vt:lpstr>Realizar medições</vt:lpstr>
      <vt:lpstr>Realizar medições </vt:lpstr>
      <vt:lpstr>Principais controles de configuração do osciloscópio</vt:lpstr>
      <vt:lpstr>Configurar a escala das formas de onda adequadamente</vt:lpstr>
      <vt:lpstr>Compreender o disparo do osciloscópio</vt:lpstr>
      <vt:lpstr>Exemplos de disparo</vt:lpstr>
      <vt:lpstr>Disparo avançado do osciloscópio</vt:lpstr>
      <vt:lpstr>Teoria de operação do osciloscópio</vt:lpstr>
      <vt:lpstr>Especificações de desempenho do osciloscópio</vt:lpstr>
      <vt:lpstr>Selecionar a largura de banda correta</vt:lpstr>
      <vt:lpstr>Outras especificações importantes do osciloscópio</vt:lpstr>
      <vt:lpstr>Testes revisitados - Modelo de teste dinâmico/CA</vt:lpstr>
      <vt:lpstr>Compensar as pontas de prova</vt:lpstr>
      <vt:lpstr>Carregar pontas de prova</vt:lpstr>
      <vt:lpstr>Atribuições</vt:lpstr>
      <vt:lpstr>Usar o Tutorial e Guia de laboratório do osciloscópio</vt:lpstr>
      <vt:lpstr>Dicas sobre como seguir as instruções do guia de laboratório</vt:lpstr>
      <vt:lpstr>Acessar os sinais de treinamento integrados</vt:lpstr>
      <vt:lpstr>Recursos técnicos adicionais disponibilizados pela Keysight Technologies</vt:lpstr>
      <vt:lpstr>Perguntas e respostas</vt:lpstr>
    </vt:vector>
  </TitlesOfParts>
  <Company>Agilent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osciloscópio </dc:title>
  <dc:creator>Administrator</dc:creator>
  <cp:lastModifiedBy>Administrator</cp:lastModifiedBy>
  <cp:revision>59</cp:revision>
  <dcterms:created xsi:type="dcterms:W3CDTF">2014-12-22T22:31:42Z</dcterms:created>
  <dcterms:modified xsi:type="dcterms:W3CDTF">2015-01-05T17:29:32Z</dcterms:modified>
</cp:coreProperties>
</file>