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72" r:id="rId2"/>
  </p:sldMasterIdLst>
  <p:notesMasterIdLst>
    <p:notesMasterId r:id="rId32"/>
  </p:notesMasterIdLst>
  <p:sldIdLst>
    <p:sldId id="28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SimSun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>
              <a:ea typeface="+mn-ea"/>
              <a:cs typeface="Arial" charset="0"/>
            </a:endParaRPr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>
              <a:ea typeface="+mn-ea"/>
              <a:cs typeface="Arial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 smtClean="0">
                <a:solidFill>
                  <a:srgbClr val="000000"/>
                </a:solidFill>
                <a:latin typeface="Calibri" pitchFamily="32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867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 smtClean="0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>
              <a:ea typeface="+mn-ea"/>
              <a:cs typeface="Arial" charset="0"/>
            </a:endParaRP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 smtClean="0">
                <a:solidFill>
                  <a:srgbClr val="000000"/>
                </a:solidFill>
                <a:latin typeface="Calibri" pitchFamily="32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43E51335-FF05-4261-9B5D-8B29B788A7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6819684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E560AC27-ECFF-4838-8D03-8F120F79B128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2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072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0724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3187CC5C-35C1-408A-9A8A-0B37533D9C2A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2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14C0DB31-C994-43DC-9578-0B7036F1A504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3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17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1748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17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BE83379E-424F-49A9-8878-F36CE00A5C86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3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FDF1C212-A75E-4D3C-9212-9FCB42D88245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4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277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277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277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3CCB426-F69A-4D48-B028-4DD4D03EF130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4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10228B9C-E48C-427D-A8EA-AC49E7A4D02A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5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379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379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379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E37E0F5-9705-4958-8B78-0B3CDBFC1E17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5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5F1C791E-7301-48BD-8406-B60E28AF8067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6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481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4820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482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1785BDA-9910-4AE8-A238-AB7AA4AFCAD5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6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BBCD569C-DB73-4860-99E7-DC1E249CA61E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7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58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584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584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983FFDFB-3C0A-4975-9AD0-6220C24B885E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7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2813E771-391E-4EFE-A1CA-58BD069694DC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8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68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686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686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B5349F21-5E06-4E63-BDD7-06599A73118F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8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C4AE2F25-740F-41FB-BC43-71076B912DE2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9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78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78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789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1262313F-DF55-40C0-BCE7-96795339E887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9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CB010875-47D9-4131-8D71-FDE8BD1A1566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10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89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891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891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D0E99121-BDC4-42DE-9088-6D93876A7970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10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82D951BE-C587-473A-8BEA-BE4F1C106BAE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11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399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99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3994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B982406-9062-422B-8199-48C33A17DE8E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11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749DDD64-DD36-42A6-8003-D3B587176CE7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12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09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096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096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14FCF1A0-4A42-42C8-A62F-C5DFB754CD59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12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E3612DE1-AF9E-45CB-8D28-A4349376E2EB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13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19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19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198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90BB36A-E6AD-4A31-817A-DF1545D10518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13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CAE93E11-1996-44DF-B38C-E9AE8712DF36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14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30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30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301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AAF47105-BADD-4F20-A8C6-2135E0062C25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14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C37372A2-B139-47AE-A904-13DE43E01EBD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15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40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403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403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95ACBC84-5FDB-48D5-B627-99B541483315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15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3F05CCED-BAAB-4CB4-9FE5-01F57C9BDEBA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16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50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506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506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C1C668CC-19B5-4569-9B32-F0DAE0C08F3D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16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46656A44-D409-4469-AD63-E7FFFB2FCF37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17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60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608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608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CE0A3870-D14C-428C-9B42-39B006BF39BF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17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B30969A3-4E52-4FB3-8704-48C61FB4E454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18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710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710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710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6C4DABD4-2AE1-475D-995E-989D4203E9CD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18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1E97F83D-76E6-4206-8698-6722E3A2D45A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19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813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8132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813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A705536F-7343-40B7-AE8D-8C072C9CBE45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19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94BB1E39-3A74-4431-ACAA-36DC99F8AD53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20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915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9156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4915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8FD50F9D-2879-4E91-97C9-DFAE1B6C6A6D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20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7819504A-23A2-4EEA-A45C-F5355C599144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21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5017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0180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5018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EC7EC01C-119F-4BFA-90A2-FEE49CB33C5D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21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8EC9327B-9CDC-4E78-82DC-2604A5953E02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22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5120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120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5120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97B18FD7-A79C-4D40-B85E-6B27BFB45CA3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22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84F291CC-70F0-4A17-8D76-7F798F2667BE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23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5222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222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5222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C6AE1717-4F91-4A30-A70E-330DCD0B38FE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23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CA7417D8-EBC2-49B4-AD57-7EDDC99D2096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24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5325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325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5325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90EFA09D-4873-4897-AC67-8946EEDE77A8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24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/>
            <a:fld id="{B937BD12-2651-45B1-B7E1-CFCDF710F4DC}" type="slidenum">
              <a:rPr lang="pt-BR">
                <a:solidFill>
                  <a:srgbClr val="000000"/>
                </a:solidFill>
                <a:latin typeface="Calibri" pitchFamily="32" charset="0"/>
              </a:rPr>
              <a:pPr eaLnBrk="1" hangingPunct="1"/>
              <a:t>25</a:t>
            </a:fld>
            <a:endParaRPr lang="pt-BR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5427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427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mtClean="0">
              <a:latin typeface="Calibri" pitchFamily="32" charset="0"/>
              <a:ea typeface="SimSun" charset="-122"/>
            </a:endParaRPr>
          </a:p>
        </p:txBody>
      </p:sp>
      <p:sp>
        <p:nvSpPr>
          <p:cNvPr id="5427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958CEF7C-A393-4A3D-91EB-580C8F3EBB65}" type="slidenum">
              <a:rPr lang="pt-BR" sz="1200">
                <a:solidFill>
                  <a:srgbClr val="000000"/>
                </a:solidFill>
                <a:latin typeface="Calibri" pitchFamily="32" charset="0"/>
              </a:rPr>
              <a:pPr algn="r" eaLnBrk="1" hangingPunct="1">
                <a:buClrTx/>
                <a:buFontTx/>
                <a:buNone/>
              </a:pPr>
              <a:t>25</a:t>
            </a:fld>
            <a:endParaRPr lang="pt-BR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386DF3-4EFC-4670-8BFC-ABE2364BBB0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33593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A8BAC-E178-4BFC-8C5E-BB51B4D70C3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249223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96FCE-719D-4957-8202-EAD92CC126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727403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750F0-D3EE-4927-B0A4-62C807CB4B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521280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A0E3F-5E62-4DA6-A00E-A5D20566C9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159088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81B5F-76EE-4A58-B39C-514161A0FC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273170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10916-243D-439F-9AE7-FE05D3CDFE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430251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801CE-468E-4340-AC9D-4019672E3DA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293293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4B1DC-EFDE-4CE3-B955-4752B2C5A9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742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97603-D121-4916-90DE-845A5C1B3E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249197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42E28-76F4-41A3-85B0-385B764446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017405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769755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0616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7400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09630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53583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43245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83681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33829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01814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18290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21/11/2012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1373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 para editar o formato do texto do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 para editar o formato do texto da estrutura de tópicos</a:t>
            </a:r>
          </a:p>
          <a:p>
            <a:pPr lvl="1"/>
            <a:r>
              <a:rPr lang="en-GB" smtClean="0"/>
              <a:t>2º Nível da estrutura de tópicos</a:t>
            </a:r>
          </a:p>
          <a:p>
            <a:pPr lvl="2"/>
            <a:r>
              <a:rPr lang="en-GB" smtClean="0"/>
              <a:t>3º Nível da estrutura de tópicos</a:t>
            </a:r>
          </a:p>
          <a:p>
            <a:pPr lvl="3"/>
            <a:r>
              <a:rPr lang="en-GB" smtClean="0"/>
              <a:t>4º Nível da estrutura de tópicos</a:t>
            </a:r>
          </a:p>
          <a:p>
            <a:pPr lvl="4"/>
            <a:r>
              <a:rPr lang="en-GB" smtClean="0"/>
              <a:t>5º Nível da estrutura de tópicos</a:t>
            </a:r>
          </a:p>
          <a:p>
            <a:pPr lvl="4"/>
            <a:r>
              <a:rPr lang="en-GB" smtClean="0"/>
              <a:t>6º Nível da estrutura de tópicos</a:t>
            </a:r>
          </a:p>
          <a:p>
            <a:pPr lvl="4"/>
            <a:r>
              <a:rPr lang="en-GB" smtClean="0"/>
              <a:t>7º Nível da estrutura de tópicos</a:t>
            </a:r>
          </a:p>
          <a:p>
            <a:pPr lvl="4"/>
            <a:r>
              <a:rPr lang="en-GB" smtClean="0"/>
              <a:t>8º Nível da estrutura de tópicos</a:t>
            </a:r>
          </a:p>
          <a:p>
            <a:pPr lvl="4"/>
            <a:r>
              <a:rPr lang="en-GB" smtClean="0"/>
              <a:t>9º Nível da estrutura de tópicos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ECCDF67-4CC6-4E13-8C27-1F3426B9B7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pic>
        <p:nvPicPr>
          <p:cNvPr id="1031" name="Picture 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EA5E15B5-F8A7-449A-B614-F351C7B7FCAD}" type="datetimeFigureOut">
              <a:rPr lang="pt-BR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21/11/2012</a:t>
            </a:fld>
            <a:endParaRPr lang="pt-BR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pt-BR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AF071C44-DE8F-4696-B19F-6B59B02EA09C}" type="slidenum">
              <a:rPr lang="pt-BR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pic>
        <p:nvPicPr>
          <p:cNvPr id="7" name="Imagem 7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78886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6"/>
          <p:cNvSpPr txBox="1">
            <a:spLocks noChangeArrowheads="1"/>
          </p:cNvSpPr>
          <p:nvPr/>
        </p:nvSpPr>
        <p:spPr bwMode="auto">
          <a:xfrm>
            <a:off x="0" y="4503891"/>
            <a:ext cx="9143999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t-BR" sz="3600" b="1" dirty="0">
                <a:solidFill>
                  <a:srgbClr val="102766"/>
                </a:solidFill>
                <a:latin typeface="Calibri" pitchFamily="34" charset="0"/>
                <a:ea typeface="+mn-ea"/>
              </a:rPr>
              <a:t> Ciências </a:t>
            </a:r>
            <a:r>
              <a:rPr lang="pt-BR" sz="3600" b="1" dirty="0" smtClean="0">
                <a:solidFill>
                  <a:srgbClr val="102766"/>
                </a:solidFill>
                <a:latin typeface="Calibri" pitchFamily="34" charset="0"/>
                <a:ea typeface="+mn-ea"/>
              </a:rPr>
              <a:t>Humanas </a:t>
            </a:r>
            <a:r>
              <a:rPr lang="pt-BR" sz="3600" b="1" dirty="0">
                <a:solidFill>
                  <a:srgbClr val="102766"/>
                </a:solidFill>
                <a:latin typeface="Calibri" pitchFamily="34" charset="0"/>
                <a:ea typeface="+mn-ea"/>
              </a:rPr>
              <a:t>e suas </a:t>
            </a:r>
            <a:endParaRPr lang="pt-BR" sz="3600" b="1" dirty="0" smtClean="0">
              <a:solidFill>
                <a:srgbClr val="102766"/>
              </a:solidFill>
              <a:latin typeface="Calibri" pitchFamily="34" charset="0"/>
              <a:ea typeface="+mn-ea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t-BR" sz="3600" b="1" dirty="0" smtClean="0">
                <a:solidFill>
                  <a:srgbClr val="102766"/>
                </a:solidFill>
                <a:latin typeface="Calibri" pitchFamily="34" charset="0"/>
                <a:ea typeface="+mn-ea"/>
              </a:rPr>
              <a:t>Tecnologias </a:t>
            </a:r>
            <a:r>
              <a:rPr lang="pt-BR" sz="3600" b="1" dirty="0">
                <a:solidFill>
                  <a:srgbClr val="102766"/>
                </a:solidFill>
                <a:latin typeface="Calibri" pitchFamily="34" charset="0"/>
                <a:ea typeface="+mn-ea"/>
              </a:rPr>
              <a:t>- </a:t>
            </a:r>
            <a:r>
              <a:rPr lang="pt-BR" sz="3600" b="1" dirty="0" smtClean="0">
                <a:solidFill>
                  <a:srgbClr val="102766"/>
                </a:solidFill>
                <a:latin typeface="Calibri" pitchFamily="34" charset="0"/>
                <a:ea typeface="+mn-ea"/>
              </a:rPr>
              <a:t>História</a:t>
            </a:r>
            <a:endParaRPr lang="pt-BR" sz="3600" b="1" dirty="0">
              <a:solidFill>
                <a:srgbClr val="102766"/>
              </a:solidFill>
              <a:latin typeface="Calibri" pitchFamily="34" charset="0"/>
              <a:ea typeface="+mn-ea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t-BR" sz="2000" dirty="0" smtClean="0">
                <a:solidFill>
                  <a:srgbClr val="102766"/>
                </a:solidFill>
                <a:latin typeface="Calibri" pitchFamily="34" charset="0"/>
                <a:ea typeface="+mn-ea"/>
              </a:rPr>
              <a:t>Ensino Médio,  </a:t>
            </a:r>
            <a:r>
              <a:rPr lang="pt-BR" sz="2000" dirty="0" smtClean="0">
                <a:solidFill>
                  <a:srgbClr val="102766"/>
                </a:solidFill>
                <a:latin typeface="Calibri" pitchFamily="34" charset="0"/>
                <a:ea typeface="+mn-ea"/>
              </a:rPr>
              <a:t>3º Ano</a:t>
            </a:r>
            <a:endParaRPr lang="pt-BR" sz="2000" dirty="0" smtClean="0">
              <a:solidFill>
                <a:srgbClr val="102766"/>
              </a:solidFill>
              <a:latin typeface="Calibri" pitchFamily="34" charset="0"/>
              <a:ea typeface="+mn-ea"/>
            </a:endParaRP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pt-BR" sz="2400" b="1" dirty="0">
                <a:solidFill>
                  <a:srgbClr val="102766"/>
                </a:solidFill>
                <a:latin typeface="Calibri" pitchFamily="34" charset="0"/>
                <a:ea typeface="+mn-ea"/>
              </a:rPr>
              <a:t>A Semana de Arte Moderna</a:t>
            </a:r>
          </a:p>
        </p:txBody>
      </p:sp>
    </p:spTree>
    <p:extLst>
      <p:ext uri="{BB962C8B-B14F-4D97-AF65-F5344CB8AC3E}">
        <p14:creationId xmlns="" xmlns:p14="http://schemas.microsoft.com/office/powerpoint/2010/main" val="3291092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827088" y="5937646"/>
            <a:ext cx="7489825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3600" b="1" dirty="0">
                <a:solidFill>
                  <a:srgbClr val="FF0000"/>
                </a:solidFill>
                <a:latin typeface="Calibri" pitchFamily="32" charset="0"/>
              </a:rPr>
              <a:t>A vanguarda do Modernismo</a:t>
            </a: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sp>
        <p:nvSpPr>
          <p:cNvPr id="6" name="Retângulo 1"/>
          <p:cNvSpPr>
            <a:spLocks noChangeArrowheads="1"/>
          </p:cNvSpPr>
          <p:nvPr/>
        </p:nvSpPr>
        <p:spPr bwMode="auto">
          <a:xfrm rot="16200000">
            <a:off x="4182269" y="3603179"/>
            <a:ext cx="5068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1000"/>
              <a:t>Imagem: Capa do catálogo da Semana de Arte Moderna,1922 / Autor </a:t>
            </a:r>
            <a:r>
              <a:rPr lang="en-US" sz="1000"/>
              <a:t>Desconhecido / </a:t>
            </a:r>
            <a:r>
              <a:rPr lang="en-US" sz="1000" i="1"/>
              <a:t>Domínio Público</a:t>
            </a:r>
          </a:p>
        </p:txBody>
      </p:sp>
      <p:pic>
        <p:nvPicPr>
          <p:cNvPr id="7" name="Picture 6" descr="File:Semana de arte moderna 19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268760"/>
            <a:ext cx="4105275" cy="506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1"/>
          <p:cNvSpPr>
            <a:spLocks noChangeArrowheads="1"/>
          </p:cNvSpPr>
          <p:nvPr/>
        </p:nvSpPr>
        <p:spPr bwMode="auto">
          <a:xfrm rot="16200000">
            <a:off x="4182269" y="3574851"/>
            <a:ext cx="50688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dirty="0">
                <a:solidFill>
                  <a:schemeClr val="tx1"/>
                </a:solidFill>
              </a:rPr>
              <a:t>Imagem: Capa do catálogo da Semana de Arte Moderna,1922 / Autor </a:t>
            </a:r>
            <a:r>
              <a:rPr lang="en-US" sz="1000" dirty="0" err="1">
                <a:solidFill>
                  <a:schemeClr val="tx1"/>
                </a:solidFill>
              </a:rPr>
              <a:t>Desconhecido</a:t>
            </a:r>
            <a:r>
              <a:rPr lang="en-US" sz="1000" dirty="0">
                <a:solidFill>
                  <a:schemeClr val="tx1"/>
                </a:solidFill>
              </a:rPr>
              <a:t> / </a:t>
            </a:r>
            <a:r>
              <a:rPr lang="en-US" sz="1000" i="1" dirty="0" err="1">
                <a:solidFill>
                  <a:schemeClr val="tx1"/>
                </a:solidFill>
              </a:rPr>
              <a:t>Domínio</a:t>
            </a:r>
            <a:r>
              <a:rPr lang="en-US" sz="1000" i="1" dirty="0">
                <a:solidFill>
                  <a:schemeClr val="tx1"/>
                </a:solidFill>
              </a:rPr>
              <a:t> </a:t>
            </a:r>
            <a:r>
              <a:rPr lang="en-US" sz="1000" i="1" dirty="0" err="1">
                <a:solidFill>
                  <a:schemeClr val="tx1"/>
                </a:solidFill>
              </a:rPr>
              <a:t>Público</a:t>
            </a:r>
            <a:endParaRPr lang="en-US" sz="10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512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 additive="repl"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o>
                                        <p:strVal val="-45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69900">
                                          <p:val>
                                            <p:strVal val="-45"/>
                                          </p:val>
                                        </p:tav>
                                        <p:tav tm="100000">
                                          <p:val>
                                            <p:strVal val="45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  <p:tav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56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1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6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7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8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179164" y="764704"/>
            <a:ext cx="6769100" cy="151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3600" b="1" dirty="0">
                <a:solidFill>
                  <a:srgbClr val="FF0000"/>
                </a:solidFill>
                <a:latin typeface="Calibri" pitchFamily="32" charset="0"/>
              </a:rPr>
              <a:t>Vanguarda Europeia</a:t>
            </a:r>
          </a:p>
          <a:p>
            <a:pPr eaLnBrk="1" hangingPunct="1">
              <a:buClrTx/>
              <a:buFontTx/>
              <a:buNone/>
            </a:pP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79859" y="1340768"/>
            <a:ext cx="24479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400" b="1" dirty="0">
                <a:solidFill>
                  <a:srgbClr val="102766"/>
                </a:solidFill>
                <a:latin typeface="Calibri" pitchFamily="32" charset="0"/>
              </a:rPr>
              <a:t>Futurismo</a:t>
            </a:r>
          </a:p>
          <a:p>
            <a:pPr eaLnBrk="1" hangingPunct="1">
              <a:buClrTx/>
              <a:buFontTx/>
              <a:buNone/>
            </a:pPr>
            <a:endParaRPr lang="pt-BR" sz="24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194266" y="1340768"/>
            <a:ext cx="24479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400" b="1" dirty="0">
                <a:solidFill>
                  <a:srgbClr val="102766"/>
                </a:solidFill>
                <a:latin typeface="Calibri" pitchFamily="32" charset="0"/>
              </a:rPr>
              <a:t>Cubismo </a:t>
            </a:r>
          </a:p>
          <a:p>
            <a:pPr eaLnBrk="1" hangingPunct="1">
              <a:buClrTx/>
              <a:buFontTx/>
              <a:buNone/>
            </a:pPr>
            <a:endParaRPr lang="pt-BR" sz="24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07504" y="3933056"/>
            <a:ext cx="24479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400" b="1" dirty="0">
                <a:solidFill>
                  <a:srgbClr val="102766"/>
                </a:solidFill>
                <a:latin typeface="Calibri" pitchFamily="32" charset="0"/>
              </a:rPr>
              <a:t>Dadaísmo</a:t>
            </a:r>
          </a:p>
          <a:p>
            <a:pPr eaLnBrk="1" hangingPunct="1">
              <a:buClrTx/>
              <a:buFontTx/>
              <a:buNone/>
            </a:pPr>
            <a:endParaRPr lang="pt-BR" sz="24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265034" y="3933056"/>
            <a:ext cx="2449512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400" b="1" dirty="0">
                <a:solidFill>
                  <a:srgbClr val="102766"/>
                </a:solidFill>
                <a:latin typeface="Calibri" pitchFamily="32" charset="0"/>
              </a:rPr>
              <a:t>Surrealismo</a:t>
            </a:r>
          </a:p>
          <a:p>
            <a:pPr eaLnBrk="1" hangingPunct="1">
              <a:buClrTx/>
              <a:buFontTx/>
              <a:buNone/>
            </a:pPr>
            <a:endParaRPr lang="pt-BR" sz="24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sp>
        <p:nvSpPr>
          <p:cNvPr id="14" name="CaixaDeTexto 1"/>
          <p:cNvSpPr txBox="1">
            <a:spLocks noChangeArrowheads="1"/>
          </p:cNvSpPr>
          <p:nvPr/>
        </p:nvSpPr>
        <p:spPr bwMode="auto">
          <a:xfrm rot="16200000">
            <a:off x="5744667" y="3472917"/>
            <a:ext cx="556799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000" dirty="0"/>
              <a:t>Imagens da esquerda para direita: (a) </a:t>
            </a:r>
            <a:r>
              <a:rPr lang="en-US" sz="1000" dirty="0" err="1"/>
              <a:t>Giacomo</a:t>
            </a:r>
            <a:r>
              <a:rPr lang="en-US" sz="1000" dirty="0"/>
              <a:t> </a:t>
            </a:r>
            <a:r>
              <a:rPr lang="en-US" sz="1000" dirty="0" err="1"/>
              <a:t>Balla</a:t>
            </a:r>
            <a:r>
              <a:rPr lang="en-US" sz="1000" dirty="0"/>
              <a:t>: Abstract Speed + Sound (1913-14) / Guggenheim Collection / http://en.wikipedia.org/wiki/File:GBallaArt.jpg. (b) </a:t>
            </a:r>
            <a:r>
              <a:rPr lang="pt-BR" sz="1000" dirty="0" err="1"/>
              <a:t>Abaporu</a:t>
            </a:r>
            <a:r>
              <a:rPr lang="pt-BR" sz="1000" dirty="0"/>
              <a:t>, pintura de óleo sobre tela de Tarsila do Amaral, 1929 / </a:t>
            </a:r>
            <a:r>
              <a:rPr lang="en-US" sz="1000" dirty="0"/>
              <a:t>http://pt.wikipedia.org/wiki/Ficheiro:Abaporu.jpg. (c) </a:t>
            </a:r>
            <a:r>
              <a:rPr lang="en-US" sz="1000" dirty="0" err="1"/>
              <a:t>Fonte</a:t>
            </a:r>
            <a:r>
              <a:rPr lang="en-US" sz="1000" dirty="0"/>
              <a:t>, </a:t>
            </a:r>
            <a:r>
              <a:rPr lang="en-US" sz="1000" dirty="0" err="1"/>
              <a:t>por</a:t>
            </a:r>
            <a:r>
              <a:rPr lang="en-US" sz="1000" dirty="0"/>
              <a:t> Marcel Duchamp </a:t>
            </a:r>
            <a:r>
              <a:rPr lang="en-US" sz="1000" dirty="0" err="1"/>
              <a:t>em</a:t>
            </a:r>
            <a:r>
              <a:rPr lang="en-US" sz="1000" dirty="0"/>
              <a:t> 1917 / Original picture by Stieglitz / </a:t>
            </a:r>
            <a:r>
              <a:rPr lang="en-US" sz="1000" i="1" dirty="0" err="1"/>
              <a:t>Domínio</a:t>
            </a:r>
            <a:r>
              <a:rPr lang="en-US" sz="1000" i="1" dirty="0"/>
              <a:t> </a:t>
            </a:r>
            <a:r>
              <a:rPr lang="en-US" sz="1000" i="1" dirty="0" err="1"/>
              <a:t>Público</a:t>
            </a:r>
            <a:r>
              <a:rPr lang="en-US" sz="1000" dirty="0"/>
              <a:t>. (d) A </a:t>
            </a:r>
            <a:r>
              <a:rPr lang="en-US" sz="1000" dirty="0" err="1"/>
              <a:t>Persistência</a:t>
            </a:r>
            <a:r>
              <a:rPr lang="en-US" sz="1000" dirty="0"/>
              <a:t> da </a:t>
            </a:r>
            <a:r>
              <a:rPr lang="en-US" sz="1000" dirty="0" err="1"/>
              <a:t>Memória</a:t>
            </a:r>
            <a:r>
              <a:rPr lang="en-US" sz="1000" dirty="0"/>
              <a:t> de Salvador </a:t>
            </a:r>
            <a:r>
              <a:rPr lang="en-US" sz="1000" dirty="0" err="1"/>
              <a:t>Dalí</a:t>
            </a:r>
            <a:r>
              <a:rPr lang="en-US" sz="1000" dirty="0"/>
              <a:t>, 1931 /  </a:t>
            </a:r>
            <a:r>
              <a:rPr lang="en-US" sz="1000" dirty="0" err="1"/>
              <a:t>Museu</a:t>
            </a:r>
            <a:r>
              <a:rPr lang="en-US" sz="1000" dirty="0"/>
              <a:t> de Arte </a:t>
            </a:r>
            <a:r>
              <a:rPr lang="en-US" sz="1000" dirty="0" err="1"/>
              <a:t>Moderna</a:t>
            </a:r>
            <a:r>
              <a:rPr lang="en-US" sz="1000" dirty="0"/>
              <a:t>  de NY / http://en.wikipedia.org/wiki/File:The_Persistence_of_Memory.jpg.</a:t>
            </a:r>
          </a:p>
        </p:txBody>
      </p:sp>
      <p:pic>
        <p:nvPicPr>
          <p:cNvPr id="15" name="Picture 15" descr="File:GBallaAr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13" y="2060848"/>
            <a:ext cx="3093551" cy="2132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Ficheiro:Abapor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108" y="2060847"/>
            <a:ext cx="1800374" cy="213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9" descr="File:Duchamp Fountain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31" t="13501" r="8734" b="16309"/>
          <a:stretch>
            <a:fillRect/>
          </a:stretch>
        </p:blipFill>
        <p:spPr bwMode="auto">
          <a:xfrm>
            <a:off x="182708" y="4581128"/>
            <a:ext cx="1941020" cy="2106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1" descr="File:The Persistence of Memor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282" y="4631308"/>
            <a:ext cx="2753998" cy="2028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8192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7" dur="8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8" dur="8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9" dur="8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9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179164" y="764704"/>
            <a:ext cx="6769100" cy="151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3600" b="1">
                <a:solidFill>
                  <a:srgbClr val="FF0000"/>
                </a:solidFill>
                <a:latin typeface="Calibri" pitchFamily="32" charset="0"/>
              </a:rPr>
              <a:t>Semana de 22</a:t>
            </a:r>
          </a:p>
          <a:p>
            <a:pPr eaLnBrk="1" hangingPunct="1">
              <a:buClrTx/>
              <a:buFontTx/>
              <a:buNone/>
            </a:pPr>
            <a:endParaRPr lang="pt-BR" sz="3600" b="1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041" y="1916832"/>
            <a:ext cx="2592759" cy="101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13 a 17 de fevereiro</a:t>
            </a:r>
          </a:p>
          <a:p>
            <a:pPr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686" y="2636912"/>
            <a:ext cx="3456210" cy="101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Teatro Municipal</a:t>
            </a:r>
          </a:p>
          <a:p>
            <a:pPr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07504" y="3429000"/>
            <a:ext cx="4608512" cy="1325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Representantes da pintura, escultura, poesia, literatura e música.</a:t>
            </a:r>
          </a:p>
          <a:p>
            <a:pPr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07106" y="4437112"/>
            <a:ext cx="5761038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Transformar a vanguarda em Modernismo brasileiro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advTm="8192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path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17 0  C 0.025 0  0.034 -0.01867  0.042 -0.02133  C 0.048 -0.02133  0.059 -0.004  0.064 -0.004  C 0.071 -0.004  0.078 -0.00933  0.091 -0.00933  L 0.1 -0.216  L 0.11 0.03333  L 0.122 0  L 0.132 -0.00933  L 0.156 -0.00133  C 0.167 -0.00533  0.176 -0.02267  0.187 -0.02933  C 0.191 -0.03067  0.2 -0.032  0.206 -0.02933  C 0.212 -0.02667  0.217 -0.008  0.219 -0.00667  C 0.222 -0.00133  0.229 -0.00667  0.233 -0.004  L 0.239 0  L 0.25 0">
                                      <p:cBhvr additive="repl">
                                        <p:cTn id="6" dur="2000" fill="hold"/>
                                        <p:tgtEl>
                                          <p:spTgt spid="7169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4" dur="8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5" dur="8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6" dur="8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8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1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1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37" dur="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38" dur="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39" dur="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107504" y="764704"/>
            <a:ext cx="6769100" cy="151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3600" b="1">
                <a:solidFill>
                  <a:srgbClr val="FF0000"/>
                </a:solidFill>
                <a:latin typeface="Calibri" pitchFamily="32" charset="0"/>
              </a:rPr>
              <a:t>Idealizadores</a:t>
            </a:r>
          </a:p>
          <a:p>
            <a:pPr eaLnBrk="1" hangingPunct="1">
              <a:buClrTx/>
              <a:buFontTx/>
              <a:buNone/>
            </a:pPr>
            <a:endParaRPr lang="pt-BR" sz="3600" b="1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-36512" y="1916261"/>
            <a:ext cx="316865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Rubens Borba do Amaral</a:t>
            </a:r>
          </a:p>
          <a:p>
            <a:pPr algn="ctr" eaLnBrk="1" hangingPunct="1">
              <a:buClrTx/>
              <a:buFontTx/>
              <a:buNone/>
            </a:pPr>
            <a:endParaRPr lang="pt-BR" sz="2000" b="1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39750" y="2708424"/>
            <a:ext cx="244792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René Triollier</a:t>
            </a:r>
          </a:p>
          <a:p>
            <a:pPr algn="ctr" eaLnBrk="1" hangingPunct="1">
              <a:buClrTx/>
              <a:buFontTx/>
              <a:buNone/>
            </a:pPr>
            <a:endParaRPr lang="pt-BR" sz="2000" b="1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356100" y="2205186"/>
            <a:ext cx="1944688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Washington Luís</a:t>
            </a:r>
          </a:p>
          <a:p>
            <a:pPr algn="ctr" eaLnBrk="1" hangingPunct="1">
              <a:buClrTx/>
              <a:buFontTx/>
              <a:buNone/>
            </a:pPr>
            <a:endParaRPr lang="pt-BR" sz="2000" b="1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068763" y="3140224"/>
            <a:ext cx="1943100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Presidente de São Paulo</a:t>
            </a:r>
          </a:p>
          <a:p>
            <a:pPr algn="ctr" eaLnBrk="1" hangingPunct="1">
              <a:buClrTx/>
              <a:buFontTx/>
              <a:buNone/>
            </a:pPr>
            <a:endParaRPr lang="pt-BR" sz="2000" b="1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156325" y="3284686"/>
            <a:ext cx="1944688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Candidato pelo PRP </a:t>
            </a: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à Presidência da República</a:t>
            </a:r>
          </a:p>
          <a:p>
            <a:pPr algn="ctr" eaLnBrk="1" hangingPunct="1">
              <a:buClrTx/>
              <a:buFontTx/>
              <a:buNone/>
            </a:pPr>
            <a:endParaRPr lang="pt-BR" sz="2000" b="1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8200" name="AutoShape 8"/>
          <p:cNvSpPr>
            <a:spLocks noChangeArrowheads="1"/>
          </p:cNvSpPr>
          <p:nvPr/>
        </p:nvSpPr>
        <p:spPr bwMode="auto">
          <a:xfrm>
            <a:off x="4860925" y="2852886"/>
            <a:ext cx="215900" cy="576263"/>
          </a:xfrm>
          <a:prstGeom prst="downArrow">
            <a:avLst>
              <a:gd name="adj1" fmla="val 50000"/>
              <a:gd name="adj2" fmla="val 49997"/>
            </a:avLst>
          </a:prstGeom>
          <a:solidFill>
            <a:srgbClr val="77933C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5724525" y="4005411"/>
            <a:ext cx="647700" cy="142875"/>
          </a:xfrm>
          <a:prstGeom prst="rightArrow">
            <a:avLst>
              <a:gd name="adj1" fmla="val 50000"/>
              <a:gd name="adj2" fmla="val 49993"/>
            </a:avLst>
          </a:prstGeom>
          <a:solidFill>
            <a:srgbClr val="77933C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684213" y="3573611"/>
            <a:ext cx="2447925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FF0000"/>
                </a:solidFill>
                <a:latin typeface="Calibri" pitchFamily="32" charset="0"/>
              </a:rPr>
              <a:t>Executores 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-36512" y="4581674"/>
            <a:ext cx="2447925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Mário de Andrade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2339752" y="4581128"/>
            <a:ext cx="2447925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Oswald de Andrade</a:t>
            </a:r>
          </a:p>
        </p:txBody>
      </p:sp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3856186"/>
            <a:ext cx="420687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50" y="3922861"/>
            <a:ext cx="92075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4355976" y="2166442"/>
            <a:ext cx="2447925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FF0000"/>
                </a:solidFill>
                <a:latin typeface="Calibri" pitchFamily="32" charset="0"/>
              </a:rPr>
              <a:t>Apoio </a:t>
            </a:r>
          </a:p>
        </p:txBody>
      </p:sp>
      <p:sp>
        <p:nvSpPr>
          <p:cNvPr id="8208" name="AutoShape 16"/>
          <p:cNvSpPr>
            <a:spLocks noChangeArrowheads="1"/>
          </p:cNvSpPr>
          <p:nvPr/>
        </p:nvSpPr>
        <p:spPr bwMode="auto">
          <a:xfrm>
            <a:off x="1619250" y="2636986"/>
            <a:ext cx="217488" cy="431800"/>
          </a:xfrm>
          <a:prstGeom prst="upDownArrow">
            <a:avLst>
              <a:gd name="adj1" fmla="val 50000"/>
              <a:gd name="adj2" fmla="val 50003"/>
            </a:avLst>
          </a:prstGeom>
          <a:solidFill>
            <a:srgbClr val="4F81BD"/>
          </a:solidFill>
          <a:ln w="25560">
            <a:solidFill>
              <a:srgbClr val="4F622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advTm="8192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4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4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  <p:tav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024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0019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3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28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29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30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31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32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33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34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35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9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5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8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9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60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61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62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63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64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65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66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67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79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0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1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2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3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84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85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86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87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88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89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90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91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4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6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7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8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9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0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5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6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7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8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26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7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8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9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0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131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132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33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134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35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136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37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138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3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4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5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26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1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2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3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4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5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156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157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58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159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60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161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62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163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50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8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9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70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75" dur="8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76" dur="8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77" dur="8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nimBg="1"/>
      <p:bldP spid="8201" grpId="0" animBg="1"/>
      <p:bldP spid="820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179512" y="764704"/>
            <a:ext cx="6769100" cy="151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3600" b="1">
                <a:solidFill>
                  <a:srgbClr val="FF0000"/>
                </a:solidFill>
                <a:latin typeface="Calibri" pitchFamily="32" charset="0"/>
              </a:rPr>
              <a:t>A Semana</a:t>
            </a:r>
          </a:p>
          <a:p>
            <a:pPr eaLnBrk="1" hangingPunct="1">
              <a:buClrTx/>
              <a:buFontTx/>
              <a:buNone/>
            </a:pPr>
            <a:endParaRPr lang="pt-BR" sz="3600" b="1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462" y="1556841"/>
            <a:ext cx="360045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Um dia para cada tipo de arte</a:t>
            </a:r>
          </a:p>
          <a:p>
            <a:pPr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07504" y="2132905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Pintura</a:t>
            </a:r>
          </a:p>
          <a:p>
            <a:pPr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907704" y="2132906"/>
            <a:ext cx="20875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Escultura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491880" y="2132905"/>
            <a:ext cx="1450181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Poesia 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148511" y="2132905"/>
            <a:ext cx="179975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Literatura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7091114" y="2132856"/>
            <a:ext cx="165735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Música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07504" y="2852936"/>
            <a:ext cx="1728787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Anita Malfatti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2411611" y="2548185"/>
            <a:ext cx="1584325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Victor Brecheret</a:t>
            </a:r>
          </a:p>
          <a:p>
            <a:pPr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5435600" y="2564904"/>
            <a:ext cx="1152624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Mário de Andrade</a:t>
            </a:r>
          </a:p>
          <a:p>
            <a:pPr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3780333" y="2548186"/>
            <a:ext cx="1655763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Oswald de Andrade </a:t>
            </a:r>
          </a:p>
          <a:p>
            <a:pPr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7308725" y="2852738"/>
            <a:ext cx="16557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Villa-Lobos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sp>
        <p:nvSpPr>
          <p:cNvPr id="21" name="Retângulo 20"/>
          <p:cNvSpPr/>
          <p:nvPr/>
        </p:nvSpPr>
        <p:spPr>
          <a:xfrm>
            <a:off x="5502746" y="3573016"/>
            <a:ext cx="1733550" cy="23431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2" name="Picture 25" descr="File:Mario de andrade 1928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746" y="3580011"/>
            <a:ext cx="173355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1" descr="File:Victor Brecheret - Graça 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877" r="20024"/>
          <a:stretch>
            <a:fillRect/>
          </a:stretch>
        </p:blipFill>
        <p:spPr bwMode="auto">
          <a:xfrm>
            <a:off x="2477517" y="3573016"/>
            <a:ext cx="10382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aixaDeTexto 1"/>
          <p:cNvSpPr txBox="1">
            <a:spLocks noChangeArrowheads="1"/>
          </p:cNvSpPr>
          <p:nvPr/>
        </p:nvSpPr>
        <p:spPr bwMode="auto">
          <a:xfrm>
            <a:off x="179512" y="6093296"/>
            <a:ext cx="8856984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000" dirty="0"/>
              <a:t>Imagens da esquerda para direita: (a) </a:t>
            </a:r>
            <a:r>
              <a:rPr lang="en-US" sz="1000" dirty="0" err="1"/>
              <a:t>Retrato</a:t>
            </a:r>
            <a:r>
              <a:rPr lang="en-US" sz="1000" dirty="0"/>
              <a:t> de Anita </a:t>
            </a:r>
            <a:r>
              <a:rPr lang="en-US" sz="1000" dirty="0" err="1"/>
              <a:t>Malfatti</a:t>
            </a:r>
            <a:r>
              <a:rPr lang="en-US" sz="1000" dirty="0"/>
              <a:t>, 1930 /</a:t>
            </a:r>
            <a:r>
              <a:rPr lang="en-US" sz="1000" b="1" dirty="0"/>
              <a:t> </a:t>
            </a:r>
            <a:r>
              <a:rPr lang="en-US" sz="1000" dirty="0" err="1"/>
              <a:t>Autor</a:t>
            </a:r>
            <a:r>
              <a:rPr lang="en-US" sz="1000" dirty="0"/>
              <a:t> </a:t>
            </a:r>
            <a:r>
              <a:rPr lang="en-US" sz="1000" dirty="0" err="1"/>
              <a:t>Desconhecido</a:t>
            </a:r>
            <a:r>
              <a:rPr lang="en-US" sz="1000" dirty="0"/>
              <a:t> / </a:t>
            </a:r>
            <a:r>
              <a:rPr lang="en-US" sz="1000" b="1" dirty="0"/>
              <a:t> </a:t>
            </a:r>
            <a:r>
              <a:rPr lang="en-US" sz="1000" i="1" dirty="0" err="1"/>
              <a:t>Domínio</a:t>
            </a:r>
            <a:r>
              <a:rPr lang="en-US" sz="1000" i="1" dirty="0"/>
              <a:t> </a:t>
            </a:r>
            <a:r>
              <a:rPr lang="en-US" sz="1000" i="1" dirty="0" err="1"/>
              <a:t>Público</a:t>
            </a:r>
            <a:r>
              <a:rPr lang="en-US" sz="1000" dirty="0"/>
              <a:t>. </a:t>
            </a:r>
            <a:r>
              <a:rPr lang="pt-BR" sz="1000" dirty="0"/>
              <a:t>(b) </a:t>
            </a:r>
            <a:r>
              <a:rPr lang="pt-BR" sz="1000" i="1" dirty="0"/>
              <a:t>Graça</a:t>
            </a:r>
            <a:r>
              <a:rPr lang="pt-BR" sz="1000" dirty="0"/>
              <a:t>, escultura em bronze feita por Victor </a:t>
            </a:r>
            <a:r>
              <a:rPr lang="en-US" sz="1000" dirty="0" err="1"/>
              <a:t>Brecheret</a:t>
            </a:r>
            <a:r>
              <a:rPr lang="pt-BR" sz="1000" dirty="0"/>
              <a:t> / </a:t>
            </a:r>
            <a:r>
              <a:rPr lang="en-US" sz="1000" dirty="0" err="1"/>
              <a:t>Dornicke</a:t>
            </a:r>
            <a:r>
              <a:rPr lang="en-US" sz="1000" dirty="0"/>
              <a:t> / </a:t>
            </a:r>
            <a:r>
              <a:rPr lang="en-US" sz="1000" i="1" dirty="0"/>
              <a:t>GNU Free Documentation License. </a:t>
            </a:r>
            <a:r>
              <a:rPr lang="en-US" sz="1000" dirty="0"/>
              <a:t>(c) </a:t>
            </a:r>
            <a:r>
              <a:rPr lang="pt-BR" sz="1000" dirty="0"/>
              <a:t>Escritor Brasileiro Oswald de Andrade / </a:t>
            </a:r>
            <a:r>
              <a:rPr lang="en-US" sz="1000" dirty="0" err="1"/>
              <a:t>Auréola</a:t>
            </a:r>
            <a:r>
              <a:rPr lang="en-US" sz="1000" dirty="0"/>
              <a:t> / </a:t>
            </a:r>
            <a:r>
              <a:rPr lang="en-US" sz="1000" i="1" dirty="0" err="1"/>
              <a:t>Domínio</a:t>
            </a:r>
            <a:r>
              <a:rPr lang="en-US" sz="1000" i="1" dirty="0"/>
              <a:t> </a:t>
            </a:r>
            <a:r>
              <a:rPr lang="en-US" sz="1000" i="1" dirty="0" err="1"/>
              <a:t>Público</a:t>
            </a:r>
            <a:r>
              <a:rPr lang="en-US" sz="1000" dirty="0"/>
              <a:t>. (d) </a:t>
            </a:r>
            <a:r>
              <a:rPr lang="en-US" sz="1000" dirty="0" err="1"/>
              <a:t>Mário</a:t>
            </a:r>
            <a:r>
              <a:rPr lang="en-US" sz="1000" dirty="0"/>
              <a:t> de Andrade </a:t>
            </a:r>
            <a:r>
              <a:rPr lang="en-US" sz="1000" dirty="0" err="1"/>
              <a:t>aos</a:t>
            </a:r>
            <a:r>
              <a:rPr lang="en-US" sz="1000" dirty="0"/>
              <a:t> 35 </a:t>
            </a:r>
            <a:r>
              <a:rPr lang="en-US" sz="1000" dirty="0" err="1"/>
              <a:t>aos</a:t>
            </a:r>
            <a:r>
              <a:rPr lang="en-US" sz="1000" dirty="0"/>
              <a:t>, 1928 / Michelle Rizzo / </a:t>
            </a:r>
            <a:r>
              <a:rPr lang="en-US" sz="1000" i="1" dirty="0" err="1"/>
              <a:t>Domínio</a:t>
            </a:r>
            <a:r>
              <a:rPr lang="en-US" sz="1000" i="1" dirty="0"/>
              <a:t> </a:t>
            </a:r>
            <a:r>
              <a:rPr lang="en-US" sz="1000" i="1" dirty="0" err="1"/>
              <a:t>Público</a:t>
            </a:r>
            <a:r>
              <a:rPr lang="en-US" sz="1000" dirty="0"/>
              <a:t>. (e) </a:t>
            </a:r>
            <a:r>
              <a:rPr lang="pt-BR" sz="1000" dirty="0"/>
              <a:t>O compositor brasileiro Heitor </a:t>
            </a:r>
            <a:r>
              <a:rPr lang="pt-BR" sz="1000" dirty="0" err="1"/>
              <a:t>Vila-Lobos</a:t>
            </a:r>
            <a:r>
              <a:rPr lang="pt-BR" sz="1000" dirty="0"/>
              <a:t>, 1922 / Autor Desconhecido / </a:t>
            </a:r>
            <a:r>
              <a:rPr lang="en-US" sz="1000" dirty="0" err="1"/>
              <a:t>Biblioteca</a:t>
            </a:r>
            <a:r>
              <a:rPr lang="en-US" sz="1000" dirty="0"/>
              <a:t> </a:t>
            </a:r>
            <a:r>
              <a:rPr lang="en-US" sz="1000" dirty="0" err="1"/>
              <a:t>Nacional</a:t>
            </a:r>
            <a:r>
              <a:rPr lang="en-US" sz="1000" dirty="0"/>
              <a:t> do </a:t>
            </a:r>
            <a:r>
              <a:rPr lang="en-US" sz="1000" dirty="0" err="1"/>
              <a:t>Brasil</a:t>
            </a:r>
            <a:r>
              <a:rPr lang="en-US" sz="1000" dirty="0"/>
              <a:t> / </a:t>
            </a:r>
            <a:r>
              <a:rPr lang="en-US" sz="1000" i="1" dirty="0" err="1"/>
              <a:t>Domínio</a:t>
            </a:r>
            <a:r>
              <a:rPr lang="en-US" sz="1000" i="1" dirty="0"/>
              <a:t> </a:t>
            </a:r>
            <a:r>
              <a:rPr lang="en-US" sz="1000" i="1" dirty="0" err="1"/>
              <a:t>Público</a:t>
            </a:r>
            <a:r>
              <a:rPr lang="en-US" sz="1000" dirty="0"/>
              <a:t>.</a:t>
            </a:r>
            <a:endParaRPr lang="en-US" sz="1000" i="1" dirty="0"/>
          </a:p>
        </p:txBody>
      </p:sp>
      <p:pic>
        <p:nvPicPr>
          <p:cNvPr id="25" name="Picture 23" descr="File:Oswald de andrade 19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647" y="3573016"/>
            <a:ext cx="13684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7" descr="File:Heitor Vila-Lobos (c. 1922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039" y="3573016"/>
            <a:ext cx="12414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9" descr="File:Anita Malfatti, c. 1930 (Anita Malfatti no Tempo e no Espaço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3016"/>
            <a:ext cx="184467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192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770" decel="100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15" dur="770" decel="100000" fill="hold"/>
                                        <p:tgtEl>
                                          <p:spTgt spid="92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16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17" dur="77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18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19" dur="77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20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5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0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1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7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49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4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5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61" dur="1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62" dur="4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3" dur="4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  <p:tav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4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024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5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0019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0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71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85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6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7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58" presetClass="entr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2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2.5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3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*0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4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5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+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6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01" dur="8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02" dur="8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03" dur="8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179512" y="1124304"/>
            <a:ext cx="5184824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Tarsila </a:t>
            </a:r>
            <a:r>
              <a:rPr lang="pt-BR" sz="3600" b="1" dirty="0">
                <a:solidFill>
                  <a:srgbClr val="FF0000"/>
                </a:solidFill>
                <a:latin typeface="Calibri" pitchFamily="32" charset="0"/>
              </a:rPr>
              <a:t>do </a:t>
            </a: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Amaral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79512" y="1881758"/>
            <a:ext cx="5256213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just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O grande nome do Modernismo brasileiro – estava em Paris e por isso não participou da Semana de 22.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sp>
        <p:nvSpPr>
          <p:cNvPr id="10" name="CaixaDeTexto 1"/>
          <p:cNvSpPr txBox="1">
            <a:spLocks noChangeArrowheads="1"/>
          </p:cNvSpPr>
          <p:nvPr/>
        </p:nvSpPr>
        <p:spPr bwMode="auto">
          <a:xfrm>
            <a:off x="179388" y="5519315"/>
            <a:ext cx="87503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000" dirty="0"/>
              <a:t>Imagens da esquerda para direita: (a) </a:t>
            </a:r>
            <a:r>
              <a:rPr lang="pt-BR" sz="1000" dirty="0" err="1"/>
              <a:t>Abaporu</a:t>
            </a:r>
            <a:r>
              <a:rPr lang="pt-BR" sz="1000" dirty="0"/>
              <a:t>, pintura de óleo sobre tela de Tarsila do Amaral, 1929 / </a:t>
            </a:r>
            <a:r>
              <a:rPr lang="en-US" sz="1000" dirty="0"/>
              <a:t>http://pt.wikipedia.org/wiki/Ficheiro:Abaporu.jpg. (b) </a:t>
            </a:r>
            <a:r>
              <a:rPr lang="pt-BR" sz="1000" dirty="0"/>
              <a:t>Retrato de Tarsila do Amaral, 1925 / Autor Desconhecido / O Estado de São Paulo - Seção de Periódicos da Biblioteca Mário de Andrade / </a:t>
            </a:r>
            <a:r>
              <a:rPr lang="pt-BR" sz="1000" i="1" dirty="0"/>
              <a:t>Domínio Público</a:t>
            </a:r>
            <a:r>
              <a:rPr lang="pt-BR" sz="1000" dirty="0"/>
              <a:t>. (c) Operários, quadro pintado em 1933 pela pintora Tarsila do Amaral / http://www.ceep.org.br/espaco-de-formacao/materiais-de-apoio-ao-docente/93-operarios-tarsila-do-amaral . (d) </a:t>
            </a:r>
            <a:r>
              <a:rPr lang="en-US" sz="1000" i="1" dirty="0"/>
              <a:t>A </a:t>
            </a:r>
            <a:r>
              <a:rPr lang="en-US" sz="1000" i="1" dirty="0" err="1"/>
              <a:t>Negra</a:t>
            </a:r>
            <a:r>
              <a:rPr lang="en-US" sz="1000" i="1" dirty="0"/>
              <a:t>, </a:t>
            </a:r>
            <a:r>
              <a:rPr lang="en-US" sz="1000" dirty="0" err="1"/>
              <a:t>Tarsila</a:t>
            </a:r>
            <a:r>
              <a:rPr lang="en-US" sz="1000" dirty="0"/>
              <a:t> do </a:t>
            </a:r>
            <a:r>
              <a:rPr lang="en-US" sz="1000" dirty="0" err="1"/>
              <a:t>Amaral</a:t>
            </a:r>
            <a:r>
              <a:rPr lang="en-US" sz="1000" dirty="0"/>
              <a:t>, 1923 / http://</a:t>
            </a:r>
            <a:r>
              <a:rPr lang="en-US" sz="1000" dirty="0" smtClean="0"/>
              <a:t>www.macvirtual.usp.br/mac/templates/exposicoes/exposicao_permanente_obras/exposicao_permanente_obras_tarsila.asp</a:t>
            </a:r>
            <a:r>
              <a:rPr lang="en-US" sz="1000" dirty="0"/>
              <a:t>.</a:t>
            </a:r>
          </a:p>
        </p:txBody>
      </p:sp>
      <p:pic>
        <p:nvPicPr>
          <p:cNvPr id="11" name="Picture 17" descr="Ficheiro:Abapor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77051"/>
            <a:ext cx="1819355" cy="2154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 descr="File:Tarsila do Amaral, ca. 19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118" y="3357916"/>
            <a:ext cx="1491105" cy="2174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trabalhadores_tarsil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55" r="45660" b="18246"/>
          <a:stretch>
            <a:fillRect/>
          </a:stretch>
        </p:blipFill>
        <p:spPr bwMode="auto">
          <a:xfrm>
            <a:off x="3921264" y="3348159"/>
            <a:ext cx="3060226" cy="217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4" descr="http://www.macvirtual.usp.br/mac/templates/exposicoes/exposicao_permanente_obras/imagem/a_negr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56992"/>
            <a:ext cx="1742812" cy="2162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192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4" dur="8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5" dur="8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6" dur="8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1" dur="8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2" dur="8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3" dur="8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79512" y="112430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Participantes 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-324544" y="1988840"/>
            <a:ext cx="3168650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Oswald de Andrade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843808" y="2005657"/>
            <a:ext cx="3167063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Mário de Andrade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724972" y="2060278"/>
            <a:ext cx="237490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Victor </a:t>
            </a:r>
            <a:r>
              <a:rPr lang="pt-BR" sz="2000" b="1" dirty="0" err="1">
                <a:solidFill>
                  <a:srgbClr val="102766"/>
                </a:solidFill>
                <a:latin typeface="Calibri" pitchFamily="32" charset="0"/>
              </a:rPr>
              <a:t>Becheret</a:t>
            </a: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-468560" y="2781003"/>
            <a:ext cx="2879725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Plínio Salgado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627486" y="2797746"/>
            <a:ext cx="31686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Anita Malfatti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5507806" y="2780928"/>
            <a:ext cx="3168650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Menotti Del </a:t>
            </a:r>
            <a:r>
              <a:rPr lang="pt-BR" sz="2000" b="1" dirty="0" err="1">
                <a:solidFill>
                  <a:srgbClr val="102766"/>
                </a:solidFill>
                <a:latin typeface="Calibri" pitchFamily="32" charset="0"/>
              </a:rPr>
              <a:t>Pichia</a:t>
            </a: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-180528" y="3500140"/>
            <a:ext cx="3168650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Guilherme de Almeida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2555776" y="3501008"/>
            <a:ext cx="3168650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Sérgio Milliet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5148709" y="3501008"/>
            <a:ext cx="3167063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Villa-Lobos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-396552" y="4292303"/>
            <a:ext cx="31686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Tácito de Almeida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2555776" y="4309913"/>
            <a:ext cx="3167063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Di Cavalcanti</a:t>
            </a: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5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6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8" dur="800" decel="100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9" dur="800" decel="100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" dur="800" decel="100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1" dur="800" decel="100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3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68" dur="800" decel="100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69" dur="800" decel="100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0" dur="800" decel="100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1" dur="800" decel="100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3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58" presetClass="entr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8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2.5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9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*0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0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1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+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8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58" presetClass="entr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7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2.5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*0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9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0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+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1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56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9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9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04" dur="8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05" dur="8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06" dur="8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179164" y="112430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Origem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78569" y="1916832"/>
            <a:ext cx="8497887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just" eaLnBrk="1" hangingPunct="1">
              <a:buClrTx/>
              <a:buFontTx/>
              <a:buNone/>
            </a:pPr>
            <a:r>
              <a:rPr lang="pt-PT" sz="1600" dirty="0">
                <a:solidFill>
                  <a:srgbClr val="000000"/>
                </a:solidFill>
              </a:rPr>
              <a:t>A Semana de Arte Antiga ocorreu em uma época cheia de turbulências políticas, sociais, econômicas e culturais. As novas vanguardas estéticas surgiam e o mundo se espantava com as novas linguagens desprovidas de regras. Alvo de críticas e em parte ignorada, a Semana não foi bem entendida em sua época. A Semana de Arte Moderna se encaixa no contexto da República Velha, controlada pelas oligarquias cafeeiras e pela política café com leite. O capitalismo crescia no Brasil, consolidando a República e a elite paulista, esta totalmente influenciada pelos padrões estéticos europeus mais tradicionais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-324544" y="4149080"/>
            <a:ext cx="31686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Oswald de Andrade</a:t>
            </a:r>
          </a:p>
        </p:txBody>
      </p:sp>
      <p:sp>
        <p:nvSpPr>
          <p:cNvPr id="12292" name="Freeform 4"/>
          <p:cNvSpPr>
            <a:spLocks noChangeArrowheads="1"/>
          </p:cNvSpPr>
          <p:nvPr/>
        </p:nvSpPr>
        <p:spPr bwMode="auto">
          <a:xfrm>
            <a:off x="2699643" y="4364980"/>
            <a:ext cx="1008063" cy="576262"/>
          </a:xfrm>
          <a:custGeom>
            <a:avLst/>
            <a:gdLst>
              <a:gd name="T0" fmla="*/ 133619 w 1008063"/>
              <a:gd name="T1" fmla="*/ 220363 h 576262"/>
              <a:gd name="T2" fmla="*/ 436263 w 1008063"/>
              <a:gd name="T3" fmla="*/ 220363 h 576262"/>
              <a:gd name="T4" fmla="*/ 436263 w 1008063"/>
              <a:gd name="T5" fmla="*/ 76384 h 576262"/>
              <a:gd name="T6" fmla="*/ 571800 w 1008063"/>
              <a:gd name="T7" fmla="*/ 76384 h 576262"/>
              <a:gd name="T8" fmla="*/ 571800 w 1008063"/>
              <a:gd name="T9" fmla="*/ 220363 h 576262"/>
              <a:gd name="T10" fmla="*/ 874444 w 1008063"/>
              <a:gd name="T11" fmla="*/ 220363 h 576262"/>
              <a:gd name="T12" fmla="*/ 874444 w 1008063"/>
              <a:gd name="T13" fmla="*/ 355899 h 576262"/>
              <a:gd name="T14" fmla="*/ 571800 w 1008063"/>
              <a:gd name="T15" fmla="*/ 355899 h 576262"/>
              <a:gd name="T16" fmla="*/ 571800 w 1008063"/>
              <a:gd name="T17" fmla="*/ 499878 h 576262"/>
              <a:gd name="T18" fmla="*/ 436263 w 1008063"/>
              <a:gd name="T19" fmla="*/ 499878 h 576262"/>
              <a:gd name="T20" fmla="*/ 436263 w 1008063"/>
              <a:gd name="T21" fmla="*/ 355899 h 576262"/>
              <a:gd name="T22" fmla="*/ 133619 w 1008063"/>
              <a:gd name="T23" fmla="*/ 355899 h 576262"/>
              <a:gd name="T24" fmla="*/ 133619 w 1008063"/>
              <a:gd name="T25" fmla="*/ 220363 h 57626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008063"/>
              <a:gd name="T40" fmla="*/ 0 h 576262"/>
              <a:gd name="T41" fmla="*/ 1008063 w 1008063"/>
              <a:gd name="T42" fmla="*/ 576262 h 57626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008063" h="576262">
                <a:moveTo>
                  <a:pt x="133619" y="220363"/>
                </a:moveTo>
                <a:lnTo>
                  <a:pt x="436263" y="220363"/>
                </a:lnTo>
                <a:lnTo>
                  <a:pt x="436263" y="76384"/>
                </a:lnTo>
                <a:lnTo>
                  <a:pt x="571800" y="76384"/>
                </a:lnTo>
                <a:lnTo>
                  <a:pt x="571800" y="220363"/>
                </a:lnTo>
                <a:lnTo>
                  <a:pt x="874444" y="220363"/>
                </a:lnTo>
                <a:lnTo>
                  <a:pt x="874444" y="355899"/>
                </a:lnTo>
                <a:lnTo>
                  <a:pt x="571800" y="355899"/>
                </a:lnTo>
                <a:lnTo>
                  <a:pt x="571800" y="499878"/>
                </a:lnTo>
                <a:lnTo>
                  <a:pt x="436263" y="499878"/>
                </a:lnTo>
                <a:lnTo>
                  <a:pt x="436263" y="355899"/>
                </a:lnTo>
                <a:lnTo>
                  <a:pt x="133619" y="355899"/>
                </a:lnTo>
                <a:lnTo>
                  <a:pt x="133619" y="220363"/>
                </a:lnTo>
                <a:close/>
              </a:path>
            </a:pathLst>
          </a:custGeom>
          <a:solidFill>
            <a:srgbClr val="4F81BD"/>
          </a:solidFill>
          <a:ln w="25560">
            <a:solidFill>
              <a:srgbClr val="385D8A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707706" y="4149080"/>
            <a:ext cx="3168650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Mário de Andrade</a:t>
            </a:r>
          </a:p>
          <a:p>
            <a:pPr algn="ctr" eaLnBrk="1" hangingPunct="1">
              <a:buClrTx/>
              <a:buFontTx/>
              <a:buNone/>
            </a:pPr>
            <a:endParaRPr lang="pt-BR" sz="2000" b="1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-252536" y="5085705"/>
            <a:ext cx="63357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Críticas de Monteiro Lobato à Vanguarda Europeia</a:t>
            </a:r>
          </a:p>
          <a:p>
            <a:pPr algn="ctr" eaLnBrk="1" hangingPunct="1">
              <a:buClrTx/>
              <a:buFontTx/>
              <a:buNone/>
            </a:pP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0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1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9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4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5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9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1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50" dur="8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51" dur="8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52" dur="8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Primeira exposição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-612576" y="1556792"/>
            <a:ext cx="3167062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Anita Malfatti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79388" y="2231054"/>
            <a:ext cx="7669213" cy="163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just" eaLnBrk="1" hangingPunct="1">
              <a:buClrTx/>
              <a:buFontTx/>
              <a:buNone/>
            </a:pPr>
            <a:r>
              <a:rPr lang="pt-PT" sz="1600">
                <a:solidFill>
                  <a:srgbClr val="000000"/>
                </a:solidFill>
              </a:rPr>
              <a:t>A jovem pintora volta da Europa trazendo a experiência das novas vanguardas e em 1917 realiza a que foi chamada de primeira exposição modernista brasileira, com influências do cubismo, expressionismo e futurismo. A exposição causa escândalo e é alvo de duras críticas de Monteiro Lobato, o que foi o estopim para que a Semana de Arte Moderna tivesse o sucesso que, com o tempo, ganhou.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advTm="819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9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1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9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30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31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179512" y="112430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Antecedentes 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-180528" y="1844824"/>
            <a:ext cx="14414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1912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-36065" y="3284686"/>
            <a:ext cx="1081087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1913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-36065" y="4508649"/>
            <a:ext cx="1081087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1914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260922" y="2060724"/>
            <a:ext cx="6840538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Oswald de Andrade retorna da Europa, impregnado do Futurismo de Marinetti e afirmando que “estamos atrasados cinquenta anos em cultura, chafurdados ainda em pleno Parnasianismo”.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116460" y="3500586"/>
            <a:ext cx="65532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Para Mário de Andrade é realizada “a primeira exposição de pintura não acadêmica em nosso país”, por Lasar Segall, pintor lituano.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1260922" y="4869011"/>
            <a:ext cx="6551613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Primeira exposição de pintura de Anita Malfatti, que retorna da Europa trazendo influências pós-impressionistas.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770" decel="100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15" dur="770" decel="100000" fill="hold"/>
                                        <p:tgtEl>
                                          <p:spTgt spid="1433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16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17" dur="77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18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19" dur="77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20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900" decel="100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1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3" dur="770" decel="100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34" dur="770" decel="100000" fill="hold"/>
                                        <p:tgtEl>
                                          <p:spTgt spid="1433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35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36" dur="77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37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38" dur="77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39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4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5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" dur="900" decel="100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1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2" dur="770" decel="100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53" dur="770" decel="100000" fill="hold"/>
                                        <p:tgtEl>
                                          <p:spTgt spid="143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54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55" dur="77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56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57" dur="77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58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63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64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5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70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71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72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25117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Antecedentes 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-252536" y="2133749"/>
            <a:ext cx="14414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1917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84089" y="2133749"/>
            <a:ext cx="31686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Oswald de Andrade</a:t>
            </a:r>
          </a:p>
        </p:txBody>
      </p:sp>
      <p:sp>
        <p:nvSpPr>
          <p:cNvPr id="15364" name="Freeform 4"/>
          <p:cNvSpPr>
            <a:spLocks noChangeArrowheads="1"/>
          </p:cNvSpPr>
          <p:nvPr/>
        </p:nvSpPr>
        <p:spPr bwMode="auto">
          <a:xfrm>
            <a:off x="3205039" y="2349649"/>
            <a:ext cx="1008063" cy="576262"/>
          </a:xfrm>
          <a:custGeom>
            <a:avLst/>
            <a:gdLst>
              <a:gd name="T0" fmla="*/ 133619 w 1008063"/>
              <a:gd name="T1" fmla="*/ 220363 h 576262"/>
              <a:gd name="T2" fmla="*/ 436263 w 1008063"/>
              <a:gd name="T3" fmla="*/ 220363 h 576262"/>
              <a:gd name="T4" fmla="*/ 436263 w 1008063"/>
              <a:gd name="T5" fmla="*/ 76384 h 576262"/>
              <a:gd name="T6" fmla="*/ 571800 w 1008063"/>
              <a:gd name="T7" fmla="*/ 76384 h 576262"/>
              <a:gd name="T8" fmla="*/ 571800 w 1008063"/>
              <a:gd name="T9" fmla="*/ 220363 h 576262"/>
              <a:gd name="T10" fmla="*/ 874444 w 1008063"/>
              <a:gd name="T11" fmla="*/ 220363 h 576262"/>
              <a:gd name="T12" fmla="*/ 874444 w 1008063"/>
              <a:gd name="T13" fmla="*/ 355899 h 576262"/>
              <a:gd name="T14" fmla="*/ 571800 w 1008063"/>
              <a:gd name="T15" fmla="*/ 355899 h 576262"/>
              <a:gd name="T16" fmla="*/ 571800 w 1008063"/>
              <a:gd name="T17" fmla="*/ 499878 h 576262"/>
              <a:gd name="T18" fmla="*/ 436263 w 1008063"/>
              <a:gd name="T19" fmla="*/ 499878 h 576262"/>
              <a:gd name="T20" fmla="*/ 436263 w 1008063"/>
              <a:gd name="T21" fmla="*/ 355899 h 576262"/>
              <a:gd name="T22" fmla="*/ 133619 w 1008063"/>
              <a:gd name="T23" fmla="*/ 355899 h 576262"/>
              <a:gd name="T24" fmla="*/ 133619 w 1008063"/>
              <a:gd name="T25" fmla="*/ 220363 h 57626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008063"/>
              <a:gd name="T40" fmla="*/ 0 h 576262"/>
              <a:gd name="T41" fmla="*/ 1008063 w 1008063"/>
              <a:gd name="T42" fmla="*/ 576262 h 57626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008063" h="576262">
                <a:moveTo>
                  <a:pt x="133619" y="220363"/>
                </a:moveTo>
                <a:lnTo>
                  <a:pt x="436263" y="220363"/>
                </a:lnTo>
                <a:lnTo>
                  <a:pt x="436263" y="76384"/>
                </a:lnTo>
                <a:lnTo>
                  <a:pt x="571800" y="76384"/>
                </a:lnTo>
                <a:lnTo>
                  <a:pt x="571800" y="220363"/>
                </a:lnTo>
                <a:lnTo>
                  <a:pt x="874444" y="220363"/>
                </a:lnTo>
                <a:lnTo>
                  <a:pt x="874444" y="355899"/>
                </a:lnTo>
                <a:lnTo>
                  <a:pt x="571800" y="355899"/>
                </a:lnTo>
                <a:lnTo>
                  <a:pt x="571800" y="499878"/>
                </a:lnTo>
                <a:lnTo>
                  <a:pt x="436263" y="499878"/>
                </a:lnTo>
                <a:lnTo>
                  <a:pt x="436263" y="355899"/>
                </a:lnTo>
                <a:lnTo>
                  <a:pt x="133619" y="355899"/>
                </a:lnTo>
                <a:lnTo>
                  <a:pt x="133619" y="220363"/>
                </a:lnTo>
                <a:close/>
              </a:path>
            </a:pathLst>
          </a:custGeom>
          <a:solidFill>
            <a:srgbClr val="4F81BD"/>
          </a:solidFill>
          <a:ln w="25560">
            <a:solidFill>
              <a:srgbClr val="385D8A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492377" y="2133749"/>
            <a:ext cx="3168650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Mário de Andrade</a:t>
            </a:r>
          </a:p>
          <a:p>
            <a:pPr algn="ctr" eaLnBrk="1" hangingPunct="1">
              <a:buClrTx/>
              <a:buFontTx/>
              <a:buNone/>
            </a:pPr>
            <a:endParaRPr lang="pt-BR" sz="2000" b="1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15366" name="Freeform 6"/>
          <p:cNvSpPr>
            <a:spLocks noChangeArrowheads="1"/>
          </p:cNvSpPr>
          <p:nvPr/>
        </p:nvSpPr>
        <p:spPr bwMode="auto">
          <a:xfrm>
            <a:off x="5940302" y="2205186"/>
            <a:ext cx="914400" cy="914400"/>
          </a:xfrm>
          <a:custGeom>
            <a:avLst/>
            <a:gdLst>
              <a:gd name="T0" fmla="*/ 121204 w 914400"/>
              <a:gd name="T1" fmla="*/ 188366 h 914400"/>
              <a:gd name="T2" fmla="*/ 793196 w 914400"/>
              <a:gd name="T3" fmla="*/ 188366 h 914400"/>
              <a:gd name="T4" fmla="*/ 793196 w 914400"/>
              <a:gd name="T5" fmla="*/ 403433 h 914400"/>
              <a:gd name="T6" fmla="*/ 121204 w 914400"/>
              <a:gd name="T7" fmla="*/ 403433 h 914400"/>
              <a:gd name="T8" fmla="*/ 121204 w 914400"/>
              <a:gd name="T9" fmla="*/ 188366 h 914400"/>
              <a:gd name="T10" fmla="*/ 121204 w 914400"/>
              <a:gd name="T11" fmla="*/ 510967 h 914400"/>
              <a:gd name="T12" fmla="*/ 793196 w 914400"/>
              <a:gd name="T13" fmla="*/ 510967 h 914400"/>
              <a:gd name="T14" fmla="*/ 793196 w 914400"/>
              <a:gd name="T15" fmla="*/ 726034 h 914400"/>
              <a:gd name="T16" fmla="*/ 121204 w 914400"/>
              <a:gd name="T17" fmla="*/ 726034 h 914400"/>
              <a:gd name="T18" fmla="*/ 121204 w 914400"/>
              <a:gd name="T19" fmla="*/ 510967 h 9144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14400"/>
              <a:gd name="T31" fmla="*/ 0 h 914400"/>
              <a:gd name="T32" fmla="*/ 914400 w 914400"/>
              <a:gd name="T33" fmla="*/ 914400 h 9144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14400" h="914400">
                <a:moveTo>
                  <a:pt x="121204" y="188366"/>
                </a:moveTo>
                <a:lnTo>
                  <a:pt x="793196" y="188366"/>
                </a:lnTo>
                <a:lnTo>
                  <a:pt x="793196" y="403433"/>
                </a:lnTo>
                <a:lnTo>
                  <a:pt x="121204" y="403433"/>
                </a:lnTo>
                <a:lnTo>
                  <a:pt x="121204" y="188366"/>
                </a:lnTo>
                <a:close/>
                <a:moveTo>
                  <a:pt x="121204" y="510967"/>
                </a:moveTo>
                <a:lnTo>
                  <a:pt x="793196" y="510967"/>
                </a:lnTo>
                <a:lnTo>
                  <a:pt x="793196" y="726034"/>
                </a:lnTo>
                <a:lnTo>
                  <a:pt x="121204" y="726034"/>
                </a:lnTo>
                <a:lnTo>
                  <a:pt x="121204" y="510967"/>
                </a:lnTo>
                <a:close/>
              </a:path>
            </a:pathLst>
          </a:custGeom>
          <a:solidFill>
            <a:srgbClr val="4F81BD"/>
          </a:solidFill>
          <a:ln w="25560">
            <a:solidFill>
              <a:srgbClr val="385D8A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6732464" y="1844824"/>
            <a:ext cx="1728788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Amizade e líderes do Modernismo</a:t>
            </a:r>
          </a:p>
          <a:p>
            <a:pPr algn="ctr" eaLnBrk="1" hangingPunct="1">
              <a:buClrTx/>
              <a:buFontTx/>
              <a:buNone/>
            </a:pPr>
            <a:endParaRPr lang="pt-BR" sz="2000" b="1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755527" y="3141811"/>
            <a:ext cx="7489825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Publicação de </a:t>
            </a:r>
            <a:r>
              <a:rPr lang="pt-PT" i="1">
                <a:solidFill>
                  <a:srgbClr val="953735"/>
                </a:solidFill>
              </a:rPr>
              <a:t>Há uma gota de sangue em cada poema</a:t>
            </a:r>
            <a:r>
              <a:rPr lang="pt-PT">
                <a:solidFill>
                  <a:srgbClr val="000000"/>
                </a:solidFill>
              </a:rPr>
              <a:t>; livro de poemas de Mário de Andrade, que utilizou o pseudônimo </a:t>
            </a:r>
            <a:r>
              <a:rPr lang="pt-PT" i="1">
                <a:solidFill>
                  <a:srgbClr val="000000"/>
                </a:solidFill>
              </a:rPr>
              <a:t>Mário Sobral</a:t>
            </a:r>
            <a:r>
              <a:rPr lang="pt-PT">
                <a:solidFill>
                  <a:srgbClr val="000000"/>
                </a:solidFill>
              </a:rPr>
              <a:t> para assinar essa obra pacifista, protestando contra a Primeira Guerra Mundial.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755527" y="4365774"/>
            <a:ext cx="74168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Publicação de</a:t>
            </a:r>
            <a:r>
              <a:rPr lang="pt-PT" i="1">
                <a:solidFill>
                  <a:srgbClr val="000000"/>
                </a:solidFill>
              </a:rPr>
              <a:t> </a:t>
            </a:r>
            <a:r>
              <a:rPr lang="pt-PT" i="1">
                <a:solidFill>
                  <a:srgbClr val="953735"/>
                </a:solidFill>
              </a:rPr>
              <a:t>Moisés e Juca Mulato</a:t>
            </a:r>
            <a:r>
              <a:rPr lang="pt-PT">
                <a:solidFill>
                  <a:srgbClr val="000000"/>
                </a:solidFill>
              </a:rPr>
              <a:t>, poemas regionalistas de Menotti Del Pichia, que conseguem sucesso junto ao público</a:t>
            </a: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755527" y="5157936"/>
            <a:ext cx="60499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Publicação de </a:t>
            </a:r>
            <a:r>
              <a:rPr lang="pt-PT" i="1">
                <a:solidFill>
                  <a:srgbClr val="953735"/>
                </a:solidFill>
              </a:rPr>
              <a:t>A cinza das horas</a:t>
            </a:r>
            <a:r>
              <a:rPr lang="pt-PT">
                <a:solidFill>
                  <a:srgbClr val="000000"/>
                </a:solidFill>
              </a:rPr>
              <a:t>, de Manuel Bandeira.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8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4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5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8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59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60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61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62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63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64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65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66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1" dur="1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72" dur="4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3" dur="4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  <p:tav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4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024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5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0019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80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1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2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7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8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89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50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4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5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6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01" dur="8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02" dur="8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03" dur="8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Antecedentes 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-252536" y="2077666"/>
            <a:ext cx="14414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1917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187624" y="2397397"/>
            <a:ext cx="748982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O músico francês Darius Milhaud, que vive no Rio de Janeiro e entusiasma-se com maxixe, samba e os chorinhos de Ernesto Nazareth, encontra-se com Villa-Lobos. O então jovem compositor, já impressionado com a descoberta de Stravinski, entra em contato com a moderna música francesa.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188890" y="3777332"/>
            <a:ext cx="7488237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Segunda exposição de Anita Mafaltti, exibindo quadros expressionistas, criticados com dureza por Monteiro Lobato, no artigo </a:t>
            </a:r>
            <a:r>
              <a:rPr lang="pt-PT" i="1">
                <a:solidFill>
                  <a:srgbClr val="000000"/>
                </a:solidFill>
              </a:rPr>
              <a:t>“</a:t>
            </a:r>
            <a:r>
              <a:rPr lang="pt-PT">
                <a:solidFill>
                  <a:srgbClr val="953735"/>
                </a:solidFill>
              </a:rPr>
              <a:t>Paranoia ou mistificação?</a:t>
            </a:r>
            <a:r>
              <a:rPr lang="pt-PT" i="1">
                <a:solidFill>
                  <a:srgbClr val="000000"/>
                </a:solidFill>
              </a:rPr>
              <a:t>”</a:t>
            </a:r>
            <a:r>
              <a:rPr lang="pt-PT">
                <a:solidFill>
                  <a:srgbClr val="000000"/>
                </a:solidFill>
              </a:rPr>
              <a:t>, publicado no jornal </a:t>
            </a:r>
            <a:r>
              <a:rPr lang="pt-PT" i="1">
                <a:solidFill>
                  <a:srgbClr val="000000"/>
                </a:solidFill>
              </a:rPr>
              <a:t>O Estado de S. Paulo</a:t>
            </a:r>
            <a:r>
              <a:rPr lang="pt-PT">
                <a:solidFill>
                  <a:srgbClr val="000000"/>
                </a:solidFill>
              </a:rPr>
              <a:t>. Esse artigo é considerado o </a:t>
            </a:r>
            <a:r>
              <a:rPr lang="pt-PT" b="1">
                <a:solidFill>
                  <a:srgbClr val="000000"/>
                </a:solidFill>
              </a:rPr>
              <a:t>“</a:t>
            </a:r>
            <a:r>
              <a:rPr lang="pt-PT">
                <a:solidFill>
                  <a:srgbClr val="953735"/>
                </a:solidFill>
              </a:rPr>
              <a:t>estopim</a:t>
            </a:r>
            <a:r>
              <a:rPr lang="pt-PT" b="1">
                <a:solidFill>
                  <a:srgbClr val="000000"/>
                </a:solidFill>
              </a:rPr>
              <a:t>”</a:t>
            </a:r>
            <a:r>
              <a:rPr lang="pt-PT">
                <a:solidFill>
                  <a:srgbClr val="000000"/>
                </a:solidFill>
              </a:rPr>
              <a:t> de nosso Modernismo, já que provocou a união dos jovens artistas, levando-os a discutir a necessidade de divulgar coletivamente o movimento.</a:t>
            </a: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 additive="repl"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">
                                      <p:cBhvr additive="repl"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Motion>
                                    <p:animEffect transition="in" filter="fade">
                                      <p:cBhvr additive="repl">
                                        <p:cTn id="16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9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1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36" dur="8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37" dur="8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38" dur="8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179164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Antecedentes 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-181918" y="2132856"/>
            <a:ext cx="14414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1919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899170" y="2425799"/>
            <a:ext cx="748823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Publicação de </a:t>
            </a:r>
            <a:r>
              <a:rPr lang="pt-PT" i="1">
                <a:solidFill>
                  <a:srgbClr val="953735"/>
                </a:solidFill>
              </a:rPr>
              <a:t>Carnaval</a:t>
            </a:r>
            <a:r>
              <a:rPr lang="pt-PT">
                <a:solidFill>
                  <a:srgbClr val="000000"/>
                </a:solidFill>
              </a:rPr>
              <a:t>, de Manuel Bandeira, já com versos livres.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-181918" y="2714724"/>
            <a:ext cx="1441450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 dirty="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1921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826145" y="3075087"/>
            <a:ext cx="7634287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Oswald de Andrade discursa afirmando a chegada da revolução modernista no Brasil, no banquete no Palácio Trianon, em homenagem ao lançamento de </a:t>
            </a:r>
            <a:r>
              <a:rPr lang="pt-PT" i="1">
                <a:solidFill>
                  <a:srgbClr val="953735"/>
                </a:solidFill>
              </a:rPr>
              <a:t>As máscaras</a:t>
            </a:r>
            <a:r>
              <a:rPr lang="pt-PT">
                <a:solidFill>
                  <a:srgbClr val="000000"/>
                </a:solidFill>
              </a:rPr>
              <a:t>, de Menotti Del Picchia.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899170" y="4083149"/>
            <a:ext cx="75612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Exposições de quadros de Vicente do Rego Monteiro, em Recife e no Rio de Janeiro, explorando a temática indígena.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899170" y="4802287"/>
            <a:ext cx="7488237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Mostra de desenhos e caricaturas de Di Cavalcanti, denominada </a:t>
            </a:r>
            <a:r>
              <a:rPr lang="pt-PT" i="1" dirty="0">
                <a:solidFill>
                  <a:srgbClr val="000000"/>
                </a:solidFill>
              </a:rPr>
              <a:t>“</a:t>
            </a:r>
            <a:r>
              <a:rPr lang="pt-PT" dirty="0">
                <a:solidFill>
                  <a:srgbClr val="953735"/>
                </a:solidFill>
              </a:rPr>
              <a:t>Fantoches da Meia-noite</a:t>
            </a:r>
            <a:r>
              <a:rPr lang="pt-PT" i="1" dirty="0">
                <a:solidFill>
                  <a:srgbClr val="000000"/>
                </a:solidFill>
              </a:rPr>
              <a:t>”</a:t>
            </a:r>
            <a:r>
              <a:rPr lang="pt-PT" dirty="0">
                <a:solidFill>
                  <a:srgbClr val="000000"/>
                </a:solidFill>
              </a:rPr>
              <a:t>, na cidade de São Paulo.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 additive="repl"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">
                                      <p:cBhvr additive="repl"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</p:cBhvr>
                                    </p:animMotion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770" decel="100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15" dur="770" decel="100000" fill="hold"/>
                                        <p:tgtEl>
                                          <p:spTgt spid="174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16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17" dur="77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18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19" dur="77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20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770" decel="100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33" dur="770" decel="100000" fill="hold"/>
                                        <p:tgtEl>
                                          <p:spTgt spid="174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34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35" dur="77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36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37" dur="77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38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3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0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52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7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62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63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64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179512" y="112430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Antecedentes 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-180528" y="2121942"/>
            <a:ext cx="14414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pt-BR" sz="2000">
              <a:solidFill>
                <a:srgbClr val="102766"/>
              </a:solidFill>
              <a:latin typeface="Calibri" pitchFamily="32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1921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900560" y="2426022"/>
            <a:ext cx="748823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Oswald de Andrade, Menotti Del Picchia, Cândido Mota Filho e Mário de Andradre divulgam o Modernismo, em revistas e jornais.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900560" y="3091359"/>
            <a:ext cx="748823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Mário de Andradre escreve a série </a:t>
            </a:r>
            <a:r>
              <a:rPr lang="pt-PT" i="1" dirty="0">
                <a:solidFill>
                  <a:srgbClr val="953735"/>
                </a:solidFill>
              </a:rPr>
              <a:t>Os mestres do passado</a:t>
            </a:r>
            <a:r>
              <a:rPr lang="pt-PT" dirty="0">
                <a:solidFill>
                  <a:srgbClr val="000000"/>
                </a:solidFill>
              </a:rPr>
              <a:t>, analisando esteticamente a poesia parnasiana que estava no auge da reputação literária e mostrando a necessidade de superá-la, porque a sua missão já foi cumprida.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899592" y="4293096"/>
            <a:ext cx="748982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Oswald de Andradre publica um artigo sobre os poemas de seu amigo Mário de Andrade, intitulando-o </a:t>
            </a:r>
            <a:r>
              <a:rPr lang="pt-PT" i="1">
                <a:solidFill>
                  <a:srgbClr val="000000"/>
                </a:solidFill>
              </a:rPr>
              <a:t>“</a:t>
            </a:r>
            <a:r>
              <a:rPr lang="pt-PT">
                <a:solidFill>
                  <a:srgbClr val="953735"/>
                </a:solidFill>
              </a:rPr>
              <a:t>O meu poeta futurista</a:t>
            </a:r>
            <a:r>
              <a:rPr lang="pt-PT" i="1">
                <a:solidFill>
                  <a:srgbClr val="000000"/>
                </a:solidFill>
              </a:rPr>
              <a:t>”</a:t>
            </a:r>
            <a:r>
              <a:rPr lang="pt-PT">
                <a:solidFill>
                  <a:srgbClr val="000000"/>
                </a:solidFill>
              </a:rPr>
              <a:t>. A partir de então, apesar da recusa de Mário de Andrade em aceitar a designação, a palavra </a:t>
            </a:r>
            <a:r>
              <a:rPr lang="pt-PT" i="1">
                <a:solidFill>
                  <a:srgbClr val="000000"/>
                </a:solidFill>
              </a:rPr>
              <a:t>“</a:t>
            </a:r>
            <a:r>
              <a:rPr lang="pt-PT">
                <a:solidFill>
                  <a:srgbClr val="953735"/>
                </a:solidFill>
              </a:rPr>
              <a:t>futurismo</a:t>
            </a:r>
            <a:r>
              <a:rPr lang="pt-PT" i="1">
                <a:solidFill>
                  <a:srgbClr val="000000"/>
                </a:solidFill>
              </a:rPr>
              <a:t>”</a:t>
            </a:r>
            <a:r>
              <a:rPr lang="pt-PT">
                <a:solidFill>
                  <a:srgbClr val="000000"/>
                </a:solidFill>
              </a:rPr>
              <a:t> passa a ser utilizada indiscriminadamente para toda e qualquer manifestação de comportamento modernista, em tom na maioria das vezes pejorativo.</a:t>
            </a: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770" decel="100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15" dur="770" decel="100000" fill="hold"/>
                                        <p:tgtEl>
                                          <p:spTgt spid="184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16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17" dur="77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18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19" dur="77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20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0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0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45" dur="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46" dur="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47" dur="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 SEMANA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121667" y="3140968"/>
            <a:ext cx="4378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/>
                </a:solidFill>
              </a:rPr>
              <a:t>http://www.eltheatro.com/SEMANA22.jpg</a:t>
            </a:r>
          </a:p>
        </p:txBody>
      </p:sp>
    </p:spTree>
  </p:cSld>
  <p:clrMapOvr>
    <a:masterClrMapping/>
  </p:clrMapOvr>
  <p:transition spd="med" advTm="8192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4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5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6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 SEMANA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179512" y="4049712"/>
            <a:ext cx="7993062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70C0"/>
                </a:solidFill>
              </a:rPr>
              <a:t>Obs.: </a:t>
            </a:r>
            <a:r>
              <a:rPr lang="pt-PT">
                <a:solidFill>
                  <a:srgbClr val="000000"/>
                </a:solidFill>
              </a:rPr>
              <a:t> A semana nada mais foi que uma ebulição de ideias novas e libertadoras que provocaram tumultos e repúdios por parte de uns e aplausos e comoção por parte de outros.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79512" y="1916832"/>
            <a:ext cx="799147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Segunda-feira, 13 de fevereiro - Casa cheia, abertura oficial do evento. Espalhadas pelo saguão do Teatro Municipal de São Paulo, várias pinturas e esculturas provocam reações de espanto e repúdio por parte do público. O espetáculo tem início com a confusa conferência de Graça Aranha, intitulada "A emoção estética da Arte Moderna". Tudo transcorreu em certa calma neste dia.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900" decel="100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2" dur="8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3" dur="8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4" dur="8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9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30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31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 SEMANA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79389" y="1898228"/>
            <a:ext cx="5256708" cy="4803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Quarta-feira, 15 de fevereiro – Guiomar Novaes era para ser a grande atração da noite. Contra a vontade dos demais artistas modernistas, aproveitou um intervalo do espetáculo para tocar alguns clássicos consagrados, iniciativa aplaudida pelo público. Mas a "atração" dessa noite foi a palestra de Menotti Del Picchia sobre a arte estética, em que apresenta os novos escritores dos novos tempos. Surgem vaias e barulhos diversos (miados, latidos, grunhidos, relinchos…) que se alternam e se confundem com aplausos. Quando Ronald de Carvalho lê o poema </a:t>
            </a:r>
            <a:r>
              <a:rPr lang="pt-PT" i="1" dirty="0">
                <a:solidFill>
                  <a:srgbClr val="953735"/>
                </a:solidFill>
              </a:rPr>
              <a:t>Os Sapos</a:t>
            </a:r>
            <a:r>
              <a:rPr lang="pt-PT" dirty="0">
                <a:solidFill>
                  <a:srgbClr val="953735"/>
                </a:solidFill>
              </a:rPr>
              <a:t>,</a:t>
            </a:r>
            <a:r>
              <a:rPr lang="pt-PT" dirty="0">
                <a:solidFill>
                  <a:srgbClr val="000000"/>
                </a:solidFill>
              </a:rPr>
              <a:t> de Manuel Bandeira (estava com tuberculose), poema criticando abertamente o Parnasianismo e seus adeptos, o público faz coro atrapalhando a leitura do texto. A noite acaba em algazarra. 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5436096" y="6093296"/>
            <a:ext cx="3355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1000">
                <a:solidFill>
                  <a:schemeClr val="tx1"/>
                </a:solidFill>
              </a:rPr>
              <a:t>Imagem: Capa do catálogo da Semana de Arte Moderna,1922 / Autor </a:t>
            </a:r>
            <a:r>
              <a:rPr lang="en-US" sz="1000">
                <a:solidFill>
                  <a:schemeClr val="tx1"/>
                </a:solidFill>
              </a:rPr>
              <a:t>Desconhecido / </a:t>
            </a:r>
            <a:r>
              <a:rPr lang="en-US" sz="1000" i="1">
                <a:solidFill>
                  <a:schemeClr val="tx1"/>
                </a:solidFill>
              </a:rPr>
              <a:t>Domínio Público</a:t>
            </a:r>
          </a:p>
        </p:txBody>
      </p:sp>
      <p:pic>
        <p:nvPicPr>
          <p:cNvPr id="8" name="Picture 6" descr="File:Semana de arte moderna 19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568" y="1988840"/>
            <a:ext cx="3363912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819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9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0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1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 SEMANA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pic>
        <p:nvPicPr>
          <p:cNvPr id="6" name="Picture 6" descr="File:Arte-moderna-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4469652" cy="5012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1"/>
          <p:cNvSpPr txBox="1">
            <a:spLocks noChangeArrowheads="1"/>
          </p:cNvSpPr>
          <p:nvPr/>
        </p:nvSpPr>
        <p:spPr bwMode="auto">
          <a:xfrm rot="16200000">
            <a:off x="2369560" y="4106881"/>
            <a:ext cx="50128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000"/>
              <a:t>Imagem: Cartaz da Semana de Arte Moderna. Brasil, cidade de São Paulo, 1922 / Prefeitura de São Paulo, Brasil / </a:t>
            </a:r>
            <a:r>
              <a:rPr lang="pt-BR" sz="1000" i="1"/>
              <a:t>Domínio Público</a:t>
            </a:r>
            <a:endParaRPr lang="en-US" sz="1000" i="1"/>
          </a:p>
        </p:txBody>
      </p:sp>
    </p:spTree>
  </p:cSld>
  <p:clrMapOvr>
    <a:masterClrMapping/>
  </p:clrMapOvr>
  <p:transition spd="med" advTm="8192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4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5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6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1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A SEMANA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79015" y="1918518"/>
            <a:ext cx="5329089" cy="3141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Sexta-feira, 17 de fevereiro - O dia mais tranquilo da semana, apresentações musicais de Villa-Lobos, com participação de vários músicos. O público, em número reduzido, portava-se com mais respeito, até que o maestro entra de casaca, mas com um pé calçado com um sapato e outro com chinelo; o público interpreta a atitude como futurista e desrespeitosa e vaia o artista impiedosamente. Mais tarde, o maestro explicaria que não se tratava de modismo, e sim, de um calo inflamado… 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pic>
        <p:nvPicPr>
          <p:cNvPr id="7" name="Picture 7" descr="File:Facsimileescravosdejobv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201" y="2004745"/>
            <a:ext cx="2666231" cy="394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ixaDeTexto 1"/>
          <p:cNvSpPr txBox="1">
            <a:spLocks noChangeArrowheads="1"/>
          </p:cNvSpPr>
          <p:nvPr/>
        </p:nvSpPr>
        <p:spPr bwMode="auto">
          <a:xfrm>
            <a:off x="5729742" y="5961474"/>
            <a:ext cx="294671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000" dirty="0" smtClean="0"/>
              <a:t>Imagem</a:t>
            </a:r>
            <a:r>
              <a:rPr lang="pt-BR" sz="1000" dirty="0"/>
              <a:t>: </a:t>
            </a:r>
            <a:r>
              <a:rPr lang="pt-BR" sz="1000" dirty="0" err="1"/>
              <a:t>Fac</a:t>
            </a:r>
            <a:r>
              <a:rPr lang="pt-BR" sz="1000" dirty="0"/>
              <a:t> </a:t>
            </a:r>
            <a:r>
              <a:rPr lang="pt-BR" sz="1000" dirty="0" err="1"/>
              <a:t>simile</a:t>
            </a:r>
            <a:r>
              <a:rPr lang="pt-BR" sz="1000" dirty="0"/>
              <a:t> da partitura original de Villa-Lobos da música Escravos de </a:t>
            </a:r>
            <a:r>
              <a:rPr lang="pt-BR" sz="1000" dirty="0" err="1"/>
              <a:t>Job</a:t>
            </a:r>
            <a:r>
              <a:rPr lang="pt-BR" sz="1000" dirty="0"/>
              <a:t>, disponibilizada pelo Museu Villa-Lobos, </a:t>
            </a:r>
            <a:r>
              <a:rPr lang="en-US" sz="1000" dirty="0"/>
              <a:t>1938 </a:t>
            </a:r>
            <a:r>
              <a:rPr lang="pt-BR" sz="1000" dirty="0"/>
              <a:t>/ </a:t>
            </a:r>
            <a:r>
              <a:rPr lang="en-US" sz="1000" dirty="0" err="1"/>
              <a:t>Amatnecks</a:t>
            </a:r>
            <a:r>
              <a:rPr lang="en-US" sz="1000" dirty="0"/>
              <a:t> / </a:t>
            </a:r>
            <a:r>
              <a:rPr lang="en-US" sz="1000" i="1" dirty="0" err="1"/>
              <a:t>Domínio</a:t>
            </a:r>
            <a:r>
              <a:rPr lang="en-US" sz="1000" i="1" dirty="0"/>
              <a:t> </a:t>
            </a:r>
            <a:r>
              <a:rPr lang="en-US" sz="1000" i="1" dirty="0" err="1"/>
              <a:t>Público</a:t>
            </a:r>
            <a:endParaRPr lang="en-US" sz="1000" i="1" dirty="0"/>
          </a:p>
        </p:txBody>
      </p:sp>
    </p:spTree>
  </p:cSld>
  <p:clrMapOvr>
    <a:masterClrMapping/>
  </p:clrMapOvr>
  <p:transition spd="med" advTm="8192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770" decel="100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15" dur="770" decel="100000" fill="hold"/>
                                        <p:tgtEl>
                                          <p:spTgt spid="235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16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17" dur="77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18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19" dur="77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20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5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6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7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Imagens 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79512" y="2509714"/>
            <a:ext cx="3816424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Sol Poente  </a:t>
            </a:r>
            <a:endParaRPr lang="pt-BR" sz="2000" b="1" dirty="0" smtClean="0">
              <a:solidFill>
                <a:srgbClr val="102766"/>
              </a:solidFill>
              <a:latin typeface="Calibri" pitchFamily="32" charset="0"/>
            </a:endParaRPr>
          </a:p>
          <a:p>
            <a:pPr eaLnBrk="1" hangingPunct="1">
              <a:buClrTx/>
              <a:buFontTx/>
              <a:buNone/>
            </a:pPr>
            <a:r>
              <a:rPr lang="pt-BR" sz="2000" b="1" dirty="0" err="1" smtClean="0">
                <a:solidFill>
                  <a:srgbClr val="102766"/>
                </a:solidFill>
                <a:latin typeface="Calibri" pitchFamily="32" charset="0"/>
              </a:rPr>
              <a:t>Tarcila</a:t>
            </a:r>
            <a:r>
              <a:rPr lang="pt-BR" sz="2000" b="1" dirty="0" smtClean="0">
                <a:solidFill>
                  <a:srgbClr val="102766"/>
                </a:solidFill>
                <a:latin typeface="Calibri" pitchFamily="32" charset="0"/>
              </a:rPr>
              <a:t> do Amaral</a:t>
            </a:r>
            <a:endParaRPr lang="pt-BR" sz="2000" b="1" dirty="0">
              <a:solidFill>
                <a:srgbClr val="102766"/>
              </a:solidFill>
              <a:latin typeface="Calibri" pitchFamily="32" charset="0"/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199210" y="2509713"/>
            <a:ext cx="1439862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Teatro Municipal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6872040" y="2509713"/>
            <a:ext cx="1655762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Samba </a:t>
            </a:r>
          </a:p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Di Cavalcanti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pic>
        <p:nvPicPr>
          <p:cNvPr id="11" name="Picture 11" descr="Sol Poente (1929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28" t="14333" r="3941" b="10156"/>
          <a:stretch>
            <a:fillRect/>
          </a:stretch>
        </p:blipFill>
        <p:spPr bwMode="auto">
          <a:xfrm>
            <a:off x="247103" y="3222904"/>
            <a:ext cx="2751658" cy="2235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179512" y="5506236"/>
            <a:ext cx="871738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sz="1000" dirty="0"/>
              <a:t>Imagens da esquerda para direita: (a) </a:t>
            </a:r>
            <a:r>
              <a:rPr lang="en-US" sz="1000" i="1" dirty="0"/>
              <a:t>Sol </a:t>
            </a:r>
            <a:r>
              <a:rPr lang="en-US" sz="1000" i="1" dirty="0" err="1"/>
              <a:t>Poente</a:t>
            </a:r>
            <a:r>
              <a:rPr lang="en-US" sz="1000" dirty="0"/>
              <a:t>, </a:t>
            </a:r>
            <a:r>
              <a:rPr lang="en-US" sz="1000" dirty="0" err="1"/>
              <a:t>Tarsila</a:t>
            </a:r>
            <a:r>
              <a:rPr lang="en-US" sz="1000" dirty="0"/>
              <a:t> do </a:t>
            </a:r>
            <a:r>
              <a:rPr lang="en-US" sz="1000" dirty="0" err="1"/>
              <a:t>Amaral</a:t>
            </a:r>
            <a:r>
              <a:rPr lang="en-US" sz="1000" dirty="0"/>
              <a:t>, 1929 / http://www.bbc.co.uk/portuguese/especial/539_tarsila/page6.shtml. (b) </a:t>
            </a:r>
            <a:r>
              <a:rPr lang="pt-BR" sz="1000" dirty="0"/>
              <a:t>Fachada do Teatro Municipal da São Paulo, Brasil / </a:t>
            </a:r>
            <a:r>
              <a:rPr lang="en-US" sz="1000" dirty="0" err="1"/>
              <a:t>Ministério</a:t>
            </a:r>
            <a:r>
              <a:rPr lang="en-US" sz="1000" dirty="0"/>
              <a:t> da </a:t>
            </a:r>
            <a:r>
              <a:rPr lang="en-US" sz="1000" dirty="0" err="1"/>
              <a:t>Cultura</a:t>
            </a:r>
            <a:r>
              <a:rPr lang="en-US" sz="1000" dirty="0"/>
              <a:t> / </a:t>
            </a:r>
            <a:r>
              <a:rPr lang="en-US" sz="1000" i="1" dirty="0"/>
              <a:t>Creative Commons Attribution 2.0 Generic</a:t>
            </a:r>
            <a:r>
              <a:rPr lang="en-US" sz="1000" dirty="0"/>
              <a:t>. (c) Samba, </a:t>
            </a:r>
            <a:r>
              <a:rPr lang="en-US" sz="1000" dirty="0" err="1"/>
              <a:t>por</a:t>
            </a:r>
            <a:r>
              <a:rPr lang="en-US" sz="1000" dirty="0"/>
              <a:t> Di </a:t>
            </a:r>
            <a:r>
              <a:rPr lang="en-US" sz="1000" dirty="0" err="1"/>
              <a:t>Cavalcanti</a:t>
            </a:r>
            <a:r>
              <a:rPr lang="en-US" sz="1000" dirty="0"/>
              <a:t>, 1925 / </a:t>
            </a:r>
            <a:r>
              <a:rPr lang="en-US" sz="1000" i="1" dirty="0"/>
              <a:t>Creative Commons Attribution </a:t>
            </a:r>
            <a:r>
              <a:rPr lang="en-US" sz="1000" i="1" dirty="0" err="1"/>
              <a:t>NonCommercial</a:t>
            </a:r>
            <a:r>
              <a:rPr lang="en-US" sz="1000" i="1" dirty="0"/>
              <a:t> </a:t>
            </a:r>
            <a:r>
              <a:rPr lang="en-US" sz="1000" i="1" dirty="0" err="1"/>
              <a:t>NoDerivs</a:t>
            </a:r>
            <a:r>
              <a:rPr lang="en-US" sz="1000" dirty="0"/>
              <a:t>.</a:t>
            </a:r>
          </a:p>
        </p:txBody>
      </p:sp>
      <p:pic>
        <p:nvPicPr>
          <p:cNvPr id="13" name="Picture 13" descr="File:TeatroS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218" y="3212976"/>
            <a:ext cx="3412622" cy="2245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5" descr="Ficheiro:83-Di-Cavalcanti-–Samba--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626" y="3212976"/>
            <a:ext cx="1948854" cy="2245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8192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8" presetClass="entr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80000">
                                          <p:val>
                                            <p:strVal val="90"/>
                                          </p:val>
                                        </p:tav>
                                        <p:tav tm="8000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fltVal val="-1"/>
                                          </p:val>
                                        </p:tav>
                                        <p:tav tm="100000">
                                          <p:val>
                                            <p:fltVal val="0.9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9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40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41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42" dur="8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900113" y="3494088"/>
            <a:ext cx="76819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/>
              <a:t>http://elianaduartedasilva.blogspot.com.br/2011/04/aula-inesquecivel.html</a:t>
            </a:r>
          </a:p>
        </p:txBody>
      </p:sp>
    </p:spTree>
  </p:cSld>
  <p:clrMapOvr>
    <a:masterClrMapping/>
  </p:clrMapOvr>
  <p:transition spd="med" advTm="8192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7" dur="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8" dur="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9" dur="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1"/>
          <p:cNvSpPr txBox="1">
            <a:spLocks noChangeArrowheads="1"/>
          </p:cNvSpPr>
          <p:nvPr/>
        </p:nvSpPr>
        <p:spPr bwMode="auto">
          <a:xfrm>
            <a:off x="179164" y="112430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Derivações </a:t>
            </a:r>
            <a:r>
              <a:rPr lang="pt-BR" sz="3600" b="1" dirty="0">
                <a:solidFill>
                  <a:srgbClr val="FF0000"/>
                </a:solidFill>
                <a:latin typeface="Calibri" pitchFamily="32" charset="0"/>
              </a:rPr>
              <a:t>da Semana de </a:t>
            </a: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22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78965" y="2420938"/>
            <a:ext cx="144145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Movimento Pau-brasil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96453" y="3573463"/>
            <a:ext cx="1439862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Grupo da Anta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 rot="840000">
            <a:off x="2906290" y="3054350"/>
            <a:ext cx="1728788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Movimento antropofágico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844378" y="4508500"/>
            <a:ext cx="1439862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Bolsa Nova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971128" y="4941888"/>
            <a:ext cx="1800225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Tropicalismo 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4571578" y="3860800"/>
            <a:ext cx="1441450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 dirty="0">
                <a:solidFill>
                  <a:srgbClr val="102766"/>
                </a:solidFill>
                <a:latin typeface="Calibri" pitchFamily="32" charset="0"/>
              </a:rPr>
              <a:t>Lira Paulistana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6013028" y="2420938"/>
            <a:ext cx="1439862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Revistas	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6013028" y="2997200"/>
            <a:ext cx="2873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Klaxon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7308428" y="2781300"/>
            <a:ext cx="215900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sz="2000" b="1">
                <a:solidFill>
                  <a:srgbClr val="102766"/>
                </a:solidFill>
                <a:latin typeface="Calibri" pitchFamily="32" charset="0"/>
              </a:rPr>
              <a:t>Antropofagia</a:t>
            </a:r>
          </a:p>
        </p:txBody>
      </p:sp>
      <p:sp>
        <p:nvSpPr>
          <p:cNvPr id="26636" name="Freeform 12"/>
          <p:cNvSpPr>
            <a:spLocks noChangeArrowheads="1"/>
          </p:cNvSpPr>
          <p:nvPr/>
        </p:nvSpPr>
        <p:spPr bwMode="auto">
          <a:xfrm rot="6900000">
            <a:off x="2214934" y="2161382"/>
            <a:ext cx="1022350" cy="1008062"/>
          </a:xfrm>
          <a:custGeom>
            <a:avLst/>
            <a:gdLst>
              <a:gd name="T0" fmla="*/ 0 w 1022350"/>
              <a:gd name="T1" fmla="*/ 756046 h 1008063"/>
              <a:gd name="T2" fmla="*/ 644326 w 1022350"/>
              <a:gd name="T3" fmla="*/ 756046 h 1008063"/>
              <a:gd name="T4" fmla="*/ 644326 w 1022350"/>
              <a:gd name="T5" fmla="*/ 252016 h 1008063"/>
              <a:gd name="T6" fmla="*/ 518319 w 1022350"/>
              <a:gd name="T7" fmla="*/ 252016 h 1008063"/>
              <a:gd name="T8" fmla="*/ 770334 w 1022350"/>
              <a:gd name="T9" fmla="*/ 0 h 1008063"/>
              <a:gd name="T10" fmla="*/ 1022350 w 1022350"/>
              <a:gd name="T11" fmla="*/ 252016 h 1008063"/>
              <a:gd name="T12" fmla="*/ 896342 w 1022350"/>
              <a:gd name="T13" fmla="*/ 252016 h 1008063"/>
              <a:gd name="T14" fmla="*/ 896342 w 1022350"/>
              <a:gd name="T15" fmla="*/ 1008062 h 1008063"/>
              <a:gd name="T16" fmla="*/ 0 w 1022350"/>
              <a:gd name="T17" fmla="*/ 1008062 h 1008063"/>
              <a:gd name="T18" fmla="*/ 0 w 1022350"/>
              <a:gd name="T19" fmla="*/ 756046 h 100806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022350"/>
              <a:gd name="T31" fmla="*/ 0 h 1008063"/>
              <a:gd name="T32" fmla="*/ 1022350 w 1022350"/>
              <a:gd name="T33" fmla="*/ 1008063 h 100806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022350" h="1008063">
                <a:moveTo>
                  <a:pt x="0" y="756047"/>
                </a:moveTo>
                <a:lnTo>
                  <a:pt x="644326" y="756047"/>
                </a:lnTo>
                <a:lnTo>
                  <a:pt x="644326" y="252016"/>
                </a:lnTo>
                <a:lnTo>
                  <a:pt x="518319" y="252016"/>
                </a:lnTo>
                <a:lnTo>
                  <a:pt x="770334" y="0"/>
                </a:lnTo>
                <a:lnTo>
                  <a:pt x="1022350" y="252016"/>
                </a:lnTo>
                <a:lnTo>
                  <a:pt x="896342" y="252016"/>
                </a:lnTo>
                <a:lnTo>
                  <a:pt x="896342" y="1008063"/>
                </a:lnTo>
                <a:lnTo>
                  <a:pt x="0" y="1008063"/>
                </a:lnTo>
                <a:lnTo>
                  <a:pt x="0" y="756047"/>
                </a:lnTo>
                <a:close/>
              </a:path>
            </a:pathLst>
          </a:custGeom>
          <a:solidFill>
            <a:srgbClr val="77933C"/>
          </a:solidFill>
          <a:ln w="25560">
            <a:solidFill>
              <a:srgbClr val="385D8A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6637" name="AutoShape 13"/>
          <p:cNvSpPr>
            <a:spLocks noChangeArrowheads="1"/>
          </p:cNvSpPr>
          <p:nvPr/>
        </p:nvSpPr>
        <p:spPr bwMode="auto">
          <a:xfrm rot="2160000">
            <a:off x="1045740" y="1987550"/>
            <a:ext cx="576263" cy="503238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77933C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6638" name="AutoShape 14"/>
          <p:cNvSpPr>
            <a:spLocks noChangeArrowheads="1"/>
          </p:cNvSpPr>
          <p:nvPr/>
        </p:nvSpPr>
        <p:spPr bwMode="auto">
          <a:xfrm rot="6180000">
            <a:off x="866352" y="2654301"/>
            <a:ext cx="1655763" cy="360362"/>
          </a:xfrm>
          <a:prstGeom prst="rightArrow">
            <a:avLst>
              <a:gd name="adj1" fmla="val 50000"/>
              <a:gd name="adj2" fmla="val 50010"/>
            </a:avLst>
          </a:prstGeom>
          <a:solidFill>
            <a:srgbClr val="77933C"/>
          </a:solidFill>
          <a:ln w="25560">
            <a:solidFill>
              <a:srgbClr val="385D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26639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178" y="3432175"/>
            <a:ext cx="1152525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6640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015" y="3743325"/>
            <a:ext cx="384175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6641" name="Picture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415" y="3773488"/>
            <a:ext cx="7381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6642" name="Freeform 18"/>
          <p:cNvSpPr>
            <a:spLocks noChangeArrowheads="1"/>
          </p:cNvSpPr>
          <p:nvPr/>
        </p:nvSpPr>
        <p:spPr bwMode="auto">
          <a:xfrm>
            <a:off x="6300365" y="2781300"/>
            <a:ext cx="863600" cy="1368425"/>
          </a:xfrm>
          <a:custGeom>
            <a:avLst/>
            <a:gdLst>
              <a:gd name="T0" fmla="*/ 0 w 863600"/>
              <a:gd name="T1" fmla="*/ 1152525 h 1368425"/>
              <a:gd name="T2" fmla="*/ 215900 w 863600"/>
              <a:gd name="T3" fmla="*/ 936625 h 1368425"/>
              <a:gd name="T4" fmla="*/ 215900 w 863600"/>
              <a:gd name="T5" fmla="*/ 1044575 h 1368425"/>
              <a:gd name="T6" fmla="*/ 323850 w 863600"/>
              <a:gd name="T7" fmla="*/ 1044575 h 1368425"/>
              <a:gd name="T8" fmla="*/ 323850 w 863600"/>
              <a:gd name="T9" fmla="*/ 215900 h 1368425"/>
              <a:gd name="T10" fmla="*/ 215900 w 863600"/>
              <a:gd name="T11" fmla="*/ 215900 h 1368425"/>
              <a:gd name="T12" fmla="*/ 431800 w 863600"/>
              <a:gd name="T13" fmla="*/ 0 h 1368425"/>
              <a:gd name="T14" fmla="*/ 647700 w 863600"/>
              <a:gd name="T15" fmla="*/ 215900 h 1368425"/>
              <a:gd name="T16" fmla="*/ 539750 w 863600"/>
              <a:gd name="T17" fmla="*/ 215900 h 1368425"/>
              <a:gd name="T18" fmla="*/ 539750 w 863600"/>
              <a:gd name="T19" fmla="*/ 1044575 h 1368425"/>
              <a:gd name="T20" fmla="*/ 647700 w 863600"/>
              <a:gd name="T21" fmla="*/ 1044575 h 1368425"/>
              <a:gd name="T22" fmla="*/ 647700 w 863600"/>
              <a:gd name="T23" fmla="*/ 936625 h 1368425"/>
              <a:gd name="T24" fmla="*/ 863600 w 863600"/>
              <a:gd name="T25" fmla="*/ 1152525 h 1368425"/>
              <a:gd name="T26" fmla="*/ 647700 w 863600"/>
              <a:gd name="T27" fmla="*/ 1368425 h 1368425"/>
              <a:gd name="T28" fmla="*/ 647700 w 863600"/>
              <a:gd name="T29" fmla="*/ 1260475 h 1368425"/>
              <a:gd name="T30" fmla="*/ 215900 w 863600"/>
              <a:gd name="T31" fmla="*/ 1260475 h 1368425"/>
              <a:gd name="T32" fmla="*/ 215900 w 863600"/>
              <a:gd name="T33" fmla="*/ 1368425 h 1368425"/>
              <a:gd name="T34" fmla="*/ 0 w 863600"/>
              <a:gd name="T35" fmla="*/ 1152525 h 136842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863600"/>
              <a:gd name="T55" fmla="*/ 0 h 1368425"/>
              <a:gd name="T56" fmla="*/ 863600 w 863600"/>
              <a:gd name="T57" fmla="*/ 1368425 h 136842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863600" h="1368425">
                <a:moveTo>
                  <a:pt x="0" y="1152525"/>
                </a:moveTo>
                <a:lnTo>
                  <a:pt x="215900" y="936625"/>
                </a:lnTo>
                <a:lnTo>
                  <a:pt x="215900" y="1044575"/>
                </a:lnTo>
                <a:lnTo>
                  <a:pt x="323850" y="1044575"/>
                </a:lnTo>
                <a:lnTo>
                  <a:pt x="323850" y="215900"/>
                </a:lnTo>
                <a:lnTo>
                  <a:pt x="215900" y="215900"/>
                </a:lnTo>
                <a:lnTo>
                  <a:pt x="431800" y="0"/>
                </a:lnTo>
                <a:lnTo>
                  <a:pt x="647700" y="215900"/>
                </a:lnTo>
                <a:lnTo>
                  <a:pt x="539750" y="215900"/>
                </a:lnTo>
                <a:lnTo>
                  <a:pt x="539750" y="1044575"/>
                </a:lnTo>
                <a:lnTo>
                  <a:pt x="647700" y="1044575"/>
                </a:lnTo>
                <a:lnTo>
                  <a:pt x="647700" y="936625"/>
                </a:lnTo>
                <a:lnTo>
                  <a:pt x="863600" y="1152525"/>
                </a:lnTo>
                <a:lnTo>
                  <a:pt x="647700" y="1368425"/>
                </a:lnTo>
                <a:lnTo>
                  <a:pt x="647700" y="1260475"/>
                </a:lnTo>
                <a:lnTo>
                  <a:pt x="215900" y="1260475"/>
                </a:lnTo>
                <a:lnTo>
                  <a:pt x="215900" y="1368425"/>
                </a:lnTo>
                <a:lnTo>
                  <a:pt x="0" y="1152525"/>
                </a:lnTo>
                <a:close/>
              </a:path>
            </a:pathLst>
          </a:custGeom>
          <a:solidFill>
            <a:srgbClr val="403152"/>
          </a:solidFill>
          <a:ln w="25560">
            <a:solidFill>
              <a:srgbClr val="385D8A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19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20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21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22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23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24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25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26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5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1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46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47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48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49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50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51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52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53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60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66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7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8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9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0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71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72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73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74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75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76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77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78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83" dur="1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4" dur="4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5" dur="4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  <p:tav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6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024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7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0019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2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3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98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99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0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5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6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1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2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7" dur="5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8" dur="500" fill="hold"/>
                                        <p:tgtEl>
                                          <p:spTgt spid="26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39" presetClass="entr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3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/2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4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5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-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6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1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2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3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34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0" dur="18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2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1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2" dur="6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3" dur="33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4" dur="16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repl">
                                        <p:cTn id="145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repl">
                                        <p:cTn id="146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47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repl">
                                        <p:cTn id="148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49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repl">
                                        <p:cTn id="150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repl">
                                        <p:cTn id="151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repl">
                                        <p:cTn id="152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8" presetClass="entr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 additive="repl">
                                        <p:cTn id="1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o>
                                        <p:strVal val="-45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69900">
                                          <p:val>
                                            <p:strVal val="-45"/>
                                          </p:val>
                                        </p:tav>
                                        <p:tav tm="100000">
                                          <p:val>
                                            <p:strVal val="45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  <p:tav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0" dur="156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1" dur="13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66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67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8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73" dur="8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74" dur="8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75" dur="8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6" grpId="0" animBg="1"/>
      <p:bldP spid="26637" grpId="0" animBg="1"/>
      <p:bldP spid="26638" grpId="0" animBg="1"/>
      <p:bldP spid="2664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179164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Discussão 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79513" y="1916832"/>
            <a:ext cx="8136904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Vale ressaltar que a Semana em si não teve grande importância em sua época, foi com o tempo que ganhou valor histórico ao projetar-se ideologicamente ao longo do século. Devido à falta de um ideário comum a todos os seus participantes, ela desdobrou-se em diversos movimentos diferentes, todos eles declarando levar adiante a sua herança.</a:t>
            </a:r>
          </a:p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t-BR" dirty="0">
              <a:solidFill>
                <a:srgbClr val="000000"/>
              </a:solidFill>
            </a:endParaRPr>
          </a:p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Ainda assim, nota-se, até as últimas décadas do século XX, a influência da Semana de 1922, principalmente no Tropicalismo e na geração da Lira Paulistana nos anos 70.</a:t>
            </a: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5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2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3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4" dur="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179512" y="1124744"/>
            <a:ext cx="6769100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sz="3600" b="1" dirty="0" smtClean="0">
                <a:solidFill>
                  <a:srgbClr val="FF0000"/>
                </a:solidFill>
                <a:latin typeface="Calibri" pitchFamily="32" charset="0"/>
              </a:rPr>
              <a:t>Referências Bibliográficas</a:t>
            </a:r>
            <a:endParaRPr lang="pt-BR" sz="3600" b="1" dirty="0">
              <a:solidFill>
                <a:srgbClr val="FF0000"/>
              </a:solidFill>
              <a:latin typeface="Calibri" pitchFamily="32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79512" y="1916832"/>
            <a:ext cx="8569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 dirty="0">
                <a:solidFill>
                  <a:srgbClr val="000000"/>
                </a:solidFill>
              </a:rPr>
              <a:t>http://pt.wikipedia.org/wiki/Wikip%C3%A9dia:P%C3%A1gina_principal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79512" y="2699470"/>
            <a:ext cx="8569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t-PT">
                <a:solidFill>
                  <a:srgbClr val="000000"/>
                </a:solidFill>
              </a:rPr>
              <a:t>http://www.google.com.br/search?q=semana+de+arte+moderna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79388" y="115888"/>
            <a:ext cx="5040312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>
                <a:solidFill>
                  <a:schemeClr val="bg1"/>
                </a:solidFill>
                <a:latin typeface="Arial" charset="0"/>
                <a:ea typeface="SimSun" charset="-122"/>
              </a:defRPr>
            </a:lvl9pPr>
          </a:lstStyle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HISTÓRIA, 3 º Ano do Ensino Médio</a:t>
            </a:r>
          </a:p>
          <a:p>
            <a:pPr algn="just" eaLnBrk="1" hangingPunct="1"/>
            <a:r>
              <a:rPr lang="pt-BR" b="1">
                <a:solidFill>
                  <a:srgbClr val="FFFFFF"/>
                </a:solidFill>
                <a:latin typeface="Calibri" pitchFamily="32" charset="0"/>
                <a:cs typeface="Arial Unicode MS" charset="0"/>
              </a:rPr>
              <a:t>A semana de Arte Moderna</a:t>
            </a:r>
          </a:p>
        </p:txBody>
      </p:sp>
    </p:spTree>
  </p:cSld>
  <p:clrMapOvr>
    <a:masterClrMapping/>
  </p:clrMapOvr>
  <p:transition spd="med" advTm="8192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5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8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9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77,80,-64)"/>
                                          </p:val>
                                        </p:tav>
                                        <p:tav>
                                          <p:val>
                                            <p:strVal val="rgb(-1,0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30" dur="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385763" y="130175"/>
            <a:ext cx="5481637" cy="561975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pt-BR" sz="4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Tabela de Imagens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50825" y="1397000"/>
          <a:ext cx="8642349" cy="4731188"/>
        </p:xfrm>
        <a:graphic>
          <a:graphicData uri="http://schemas.openxmlformats.org/drawingml/2006/table">
            <a:tbl>
              <a:tblPr/>
              <a:tblGrid>
                <a:gridCol w="562952"/>
                <a:gridCol w="3263034"/>
                <a:gridCol w="3664049"/>
                <a:gridCol w="1152314"/>
              </a:tblGrid>
              <a:tr h="432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n° do slide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direito da imagem como está ao lado da foto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link do site onde se consegiu a informação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 do Acesso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4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 e 18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 do catálogo da Semana de Arte Moderna,1922 / Autor Desconhecido / Domínio Público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http://commons.wikimedia.org/wiki/File:Semana_de_arte_moderna_1922.jpg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2025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3a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Giacomo Balla: Abstract Speed + Sound (1913-14) / Guggenheim Collection / http://en.wikipedia.org/wiki/File:GBallaArt.jpg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http://en.wikipedia.org/wiki/File:GBallaArt.jpg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68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3b e 7a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Abaporu, pintura de óleo sobre tela de Tarsila do Amaral, 1929 / http://pt.wikipedia.org/wiki/Ficheiro:Abaporu.jpg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http://pt.wikipedia.org/wiki/Ficheiro:Abaporu.jpg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4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3c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Fonte, por Marcel Duchamp em 1917 / Original picture by Stieglitz / Domínio Público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http://commons.wikimedia.org/wiki/File:Duchamp_Fountaine.jpg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68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3d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 Persistência da Memória de Salvador Dalí, 1931 /  Museu de Arte Moderna  de NY / http://en.wikipedia.org/wiki/File:The_Persistence_of_Memory.jpg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http://en.wikipedia.org/wiki/File:The_Persistence_of_Memory.jpg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9124820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385763" y="130175"/>
            <a:ext cx="5481637" cy="561975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pt-BR" sz="4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Tabela de Imagens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50825" y="1397000"/>
          <a:ext cx="8642349" cy="4310064"/>
        </p:xfrm>
        <a:graphic>
          <a:graphicData uri="http://schemas.openxmlformats.org/drawingml/2006/table">
            <a:tbl>
              <a:tblPr/>
              <a:tblGrid>
                <a:gridCol w="562952"/>
                <a:gridCol w="3263034"/>
                <a:gridCol w="3664049"/>
                <a:gridCol w="1152314"/>
              </a:tblGrid>
              <a:tr h="43207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n° do slide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direito da imagem como está ao lado da foto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link do site onde se consegiu a informação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 do Acesso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98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445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6a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Retrato de Anita Malfatti, 1930 /</a:t>
                      </a:r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Autor Desconhecido / </a:t>
                      </a:r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pt-BR" sz="14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Domínio Público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http://commons.wikimedia.org/wiki/File:Anita_Malfatti,_c._1930_(Anita_Malfatti_no_Tempo_e_no_Espa%C3%A7o).jpg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445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6b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Graça</a:t>
                      </a: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, escultura em bronze feita por Victor Brecheret / Dornicke / </a:t>
                      </a:r>
                      <a:r>
                        <a:rPr lang="pt-BR" sz="14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GNU Free Documentation License 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http://commons.wikimedia.org/wiki/File:Victor_Brecheret_-_Gra%C3%A7a_01.JPG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7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6c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Escritor Brasileiro Oswald de Andrade / Auréola / Domínio Público.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http://commons.wikimedia.org/wiki/File:Oswald_de_andrade_1920.jpg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7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6d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Mário de Andrade aos 35 aos, 1928 / Michelle Rizzo / Domínio Público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http://commons.wikimedia.org/wiki/File:Mario_de_andrade_1928b.png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445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6e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 compositor brasileiro Heitor Vila-Lobos, 1922 / Autor Desconhecido / Biblioteca Nacional do Brasil / Domínio Público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http://commons.wikimedia.org/wiki/File:Heitor_Vila-Lobos_(c._1922).jpg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818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7b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Retrato de Tarsila do Amaral, 1925 / Autor Desconhecido / O Estado de São Paulo - Seção de Periódicos da Biblioteca Mário de Andrade / Domínio Público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http://commons.wikimedia.org/wiki/File:Tarsila_do_Amaral,_ca._1925.jpg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41324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385763" y="130175"/>
            <a:ext cx="5481637" cy="561975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pt-BR" sz="4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Tabela de Imagens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50825" y="1397000"/>
          <a:ext cx="8642349" cy="4731188"/>
        </p:xfrm>
        <a:graphic>
          <a:graphicData uri="http://schemas.openxmlformats.org/drawingml/2006/table">
            <a:tbl>
              <a:tblPr/>
              <a:tblGrid>
                <a:gridCol w="562952"/>
                <a:gridCol w="3263034"/>
                <a:gridCol w="3664049"/>
                <a:gridCol w="1152314"/>
              </a:tblGrid>
              <a:tr h="43200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n° do slide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direito da imagem como está ao lado da foto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link do site onde se consegiu a informação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 do Acesso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2025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7c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Operários, quadro pintado em 1933 pela pintora Tarsila do Amaral / http://www.ceep.org.br/espaco-de-formacao/materiais-de-apoio-ao-docente/93-operarios-tarsila-do-amaral 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http://www.ceep.org.br/espaco-de-formacao/materiais-de-apoio-ao-docente/93-operarios-tarsila-do-amaral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68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7d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 Negra, Tarsila do Amaral, 1923 / http://www.macvirtual.usp.br/mac/templates/exposicoes/exposicao_permanente_obras/exposicao_permanente_obras_tarsila.asp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http://www.macvirtual.usp.br/mac/templates/exposicoes/exposicao_permanente_obras/exposicao_permanente_obras_tarsila.asp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4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Cartaz da Semana de Arte Moderna. Brasil, cidade de São Paulo, 1922 / Prefeitura de São Paulo, Brasil / </a:t>
                      </a:r>
                      <a:r>
                        <a:rPr lang="pt-BR" sz="14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Domínio Público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http://commons.wikimedia.org/wiki/File:Arte-moderna-8.jpg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68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Fac simile da partitura original de Villa-Lobos da música Escravos de Job, disponibilizada pelo Museu Villa-Lobos, 1938 / Amatnecks / Domínio Público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http://commons.wikimedia.org/wiki/File:Facsimileescravosdejobvl.jpg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44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21a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Sol Poente, Tarsila do Amaral, 1929 / http://www.bbc.co.uk/portuguese/especial/539_tarsila/page6.shtml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http://www.bbc.co.uk/portuguese/especial/539_tarsila/page6.shtml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24678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385763" y="130175"/>
            <a:ext cx="5481637" cy="561975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pt-BR" sz="4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Tabela de Imagens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50825" y="1397000"/>
          <a:ext cx="8642349" cy="1941536"/>
        </p:xfrm>
        <a:graphic>
          <a:graphicData uri="http://schemas.openxmlformats.org/drawingml/2006/table">
            <a:tbl>
              <a:tblPr/>
              <a:tblGrid>
                <a:gridCol w="562952"/>
                <a:gridCol w="3263034"/>
                <a:gridCol w="3664049"/>
                <a:gridCol w="1152314"/>
              </a:tblGrid>
              <a:tr h="432039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n° do slide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direito da imagem como está ao lado da foto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link do site onde se consegiu a informação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 do Acesso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81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96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21b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Fachada do Teatro Municipal da São Paulo, Brasil / Ministério da Cultura / </a:t>
                      </a:r>
                      <a:r>
                        <a:rPr lang="pt-BR" sz="14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Creative Commons Attribution 2.0 Generic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http://commons.wikimedia.org/wiki/File:TeatroSP.jpg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396"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21c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Samba, por Di Cavalcanti, 1925 / </a:t>
                      </a:r>
                      <a:r>
                        <a:rPr lang="it-IT" sz="14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Creative Commons Attribution NonCommercial NoDerivs</a:t>
                      </a:r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http://pt.wikipedia.org/wiki/Ficheiro:83-Di-Cavalcanti-%E2%80%93Samba---1.jpg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31/08/2012</a:t>
                      </a:r>
                    </a:p>
                  </a:txBody>
                  <a:tcPr marL="5325" marR="5325" marT="53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97009026"/>
      </p:ext>
    </p:extLst>
  </p:cSld>
  <p:clrMapOvr>
    <a:masterClrMapping/>
  </p:clrMapOvr>
</p:sld>
</file>

<file path=ppt/theme/theme1.xml><?xml version="1.0" encoding="utf-8"?>
<a:theme xmlns:a="http://schemas.openxmlformats.org/drawingml/2006/main" name="46304-361-1339508699090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Calibri"/>
        <a:ea typeface="SimSun"/>
        <a:cs typeface=""/>
      </a:majorFont>
      <a:minorFont>
        <a:latin typeface="Calibri"/>
        <a:ea typeface="SimSun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46304-361-1339508699090</Template>
  <TotalTime>35</TotalTime>
  <Words>2386</Words>
  <Application>Microsoft Office PowerPoint</Application>
  <PresentationFormat>Apresentação na tela (4:3)</PresentationFormat>
  <Paragraphs>396</Paragraphs>
  <Slides>29</Slides>
  <Notes>24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29</vt:i4>
      </vt:variant>
    </vt:vector>
  </HeadingPairs>
  <TitlesOfParts>
    <vt:vector size="31" baseType="lpstr">
      <vt:lpstr>46304-361-1339508699090</vt:lpstr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UFPE</dc:creator>
  <cp:lastModifiedBy>Carol</cp:lastModifiedBy>
  <cp:revision>6</cp:revision>
  <cp:lastPrinted>1601-01-01T00:00:00Z</cp:lastPrinted>
  <dcterms:created xsi:type="dcterms:W3CDTF">2012-10-26T18:42:22Z</dcterms:created>
  <dcterms:modified xsi:type="dcterms:W3CDTF">2012-11-21T14:55:20Z</dcterms:modified>
</cp:coreProperties>
</file>