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06D54-5A6C-4248-8237-34810A584DDA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CD2C-56F5-487D-9354-E8DD720914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06D54-5A6C-4248-8237-34810A584DDA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CD2C-56F5-487D-9354-E8DD720914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06D54-5A6C-4248-8237-34810A584DDA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CD2C-56F5-487D-9354-E8DD720914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06D54-5A6C-4248-8237-34810A584DDA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CD2C-56F5-487D-9354-E8DD720914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676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06D54-5A6C-4248-8237-34810A584DDA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CD2C-56F5-487D-9354-E8DD720914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06D54-5A6C-4248-8237-34810A584DDA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CD2C-56F5-487D-9354-E8DD720914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06D54-5A6C-4248-8237-34810A584DDA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CD2C-56F5-487D-9354-E8DD720914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06D54-5A6C-4248-8237-34810A584DDA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CD2C-56F5-487D-9354-E8DD720914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06D54-5A6C-4248-8237-34810A584DDA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CD2C-56F5-487D-9354-E8DD720914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06D54-5A6C-4248-8237-34810A584DDA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CD2C-56F5-487D-9354-E8DD720914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06D54-5A6C-4248-8237-34810A584DDA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CD2C-56F5-487D-9354-E8DD720914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06D54-5A6C-4248-8237-34810A584DDA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CD2C-56F5-487D-9354-E8DD720914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06D54-5A6C-4248-8237-34810A584DDA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ECD2C-56F5-487D-9354-E8DD7209143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31" name="Imagem 1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26988"/>
            <a:ext cx="12200467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717" y="1794561"/>
            <a:ext cx="11698014" cy="42550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220717" y="1807978"/>
            <a:ext cx="11698014" cy="13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6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US" altLang="pt-BR" sz="6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economia</a:t>
            </a:r>
            <a:r>
              <a:rPr lang="en-US" altLang="pt-BR" sz="6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pt-BR" sz="6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cafeeira</a:t>
            </a:r>
            <a:endParaRPr lang="en-US" altLang="pt-BR" sz="6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20717" y="4773613"/>
            <a:ext cx="778028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4100" b="1" dirty="0">
                <a:solidFill>
                  <a:schemeClr val="bg1"/>
                </a:solidFill>
                <a:latin typeface="Calibri" panose="020F0502020204030204" pitchFamily="34" charset="0"/>
              </a:rPr>
              <a:t>SEGUNDO REINADO</a:t>
            </a:r>
          </a:p>
          <a:p>
            <a:pPr algn="ctr" eaLnBrk="1" hangingPunct="1"/>
            <a:r>
              <a:rPr lang="en-US" altLang="pt-BR" sz="4100" b="1" dirty="0">
                <a:solidFill>
                  <a:schemeClr val="bg1"/>
                </a:solidFill>
                <a:latin typeface="Calibri" panose="020F0502020204030204" pitchFamily="34" charset="0"/>
              </a:rPr>
              <a:t>Economia no </a:t>
            </a:r>
            <a:r>
              <a:rPr lang="en-US" altLang="pt-BR" sz="41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século</a:t>
            </a:r>
            <a:r>
              <a:rPr lang="en-US" altLang="pt-BR" sz="4100" b="1" dirty="0">
                <a:solidFill>
                  <a:schemeClr val="bg1"/>
                </a:solidFill>
                <a:latin typeface="Calibri" panose="020F0502020204030204" pitchFamily="34" charset="0"/>
              </a:rPr>
              <a:t> XIX</a:t>
            </a: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1905000" y="6324601"/>
            <a:ext cx="88392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Origens</a:t>
            </a:r>
            <a:r>
              <a:rPr lang="en-US" altLang="pt-B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e </a:t>
            </a:r>
            <a:r>
              <a:rPr lang="en-US" altLang="pt-BR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expansão</a:t>
            </a:r>
            <a:r>
              <a:rPr lang="en-US" altLang="pt-B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da</a:t>
            </a:r>
            <a:r>
              <a:rPr lang="en-US" altLang="pt-B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cafeeira</a:t>
            </a:r>
            <a:r>
              <a:rPr lang="en-US" altLang="pt-B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/>
            <a:endParaRPr lang="en-US" altLang="pt-BR" dirty="0">
              <a:latin typeface="Calibri" panose="020F0502020204030204" pitchFamily="34" charset="0"/>
            </a:endParaRPr>
          </a:p>
        </p:txBody>
      </p:sp>
      <p:pic>
        <p:nvPicPr>
          <p:cNvPr id="4104" name="Picture 8" descr="Dom%252520Pedro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7536" y="3169920"/>
            <a:ext cx="2645664" cy="27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949611" y="515840"/>
            <a:ext cx="4292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5º Ano</a:t>
            </a:r>
            <a:endParaRPr lang="pt-B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648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597400" cy="1022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cafeeira</a:t>
            </a:r>
            <a:endParaRPr lang="en-US" altLang="pt-BR" sz="41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Origens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e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expansão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da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cafeeira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36483" y="2433253"/>
            <a:ext cx="11776841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altLang="pt-BR" sz="2800" dirty="0"/>
              <a:t> </a:t>
            </a:r>
            <a:r>
              <a:rPr lang="pt-BR" altLang="pt-BR" sz="2400" dirty="0"/>
              <a:t>O curto espaço de tempo em que a produção cafeeira se estabeleceu foi suficiente para encerrar as constantes crises econômicas observadas desde o Primeiro Reinado. Depois de se fixar nos mercados da Europa, o café brasileiro também conquistou o paladar dos norte-americanos, fazendo com que os Estados Unidos se tornassem nosso principal mercado consumidor. Ao longo dessa trajetória de ascensão, o café, nos finais do século XIX, representou mais da metade dos ganhos com exportação.  </a:t>
            </a:r>
            <a:endParaRPr lang="en-US" altLang="pt-BR" sz="2400" dirty="0"/>
          </a:p>
        </p:txBody>
      </p:sp>
      <p:pic>
        <p:nvPicPr>
          <p:cNvPr id="31748" name="Picture 4" descr="cafe_p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6576" y="585216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3030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597400" cy="1022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cafeeira</a:t>
            </a:r>
            <a:endParaRPr lang="en-US" altLang="pt-BR" sz="41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Origens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e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expansão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da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cafeeira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7655" y="2697542"/>
            <a:ext cx="11824137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altLang="pt-BR" sz="2800" dirty="0"/>
              <a:t>  </a:t>
            </a:r>
            <a:r>
              <a:rPr lang="pt-BR" altLang="pt-BR" sz="2400" dirty="0"/>
              <a:t>A adoção da mão-de-obra assalariada, na principal atividade econômica do período, trouxe uma nova dinâmica à nossa economia interna. Ao mesmo tempo, o grande acúmulo de capitais obtido com a venda do café possibilitou o investimento em </a:t>
            </a:r>
            <a:r>
              <a:rPr lang="pt-BR" altLang="pt-BR" sz="2400" dirty="0" smtClean="0"/>
              <a:t>infraestrutura </a:t>
            </a:r>
            <a:r>
              <a:rPr lang="pt-BR" altLang="pt-BR" sz="2400" dirty="0"/>
              <a:t>(estradas, ferrovias...) e o nascimento de novos setores de investimento econômico no comércio e nas indústrias. Nesse sentido, o café contribuiu para o processo de urbanização do Brasil.  </a:t>
            </a:r>
            <a:endParaRPr lang="en-US" altLang="pt-BR" sz="2400" dirty="0"/>
          </a:p>
        </p:txBody>
      </p:sp>
      <p:pic>
        <p:nvPicPr>
          <p:cNvPr id="30724" name="Picture 4" descr="cafe_p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4928" y="621792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7458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mapa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656" y="512064"/>
            <a:ext cx="6224016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48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597400" cy="1022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cafeeira</a:t>
            </a:r>
            <a:endParaRPr lang="en-US" altLang="pt-BR" sz="41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Origens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e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expansão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da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cafeeira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828800" y="3230564"/>
            <a:ext cx="845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altLang="pt-BR" sz="2000"/>
              <a:t>  </a:t>
            </a:r>
            <a:endParaRPr lang="en-US" altLang="pt-BR"/>
          </a:p>
        </p:txBody>
      </p:sp>
      <p:pic>
        <p:nvPicPr>
          <p:cNvPr id="37892" name="Picture 4" descr="cafe_p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4416" y="719328"/>
            <a:ext cx="2231136" cy="13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52247" y="2276426"/>
            <a:ext cx="1180837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altLang="pt-BR" sz="2400" dirty="0"/>
              <a:t>A </a:t>
            </a:r>
            <a:r>
              <a:rPr lang="en-US" altLang="pt-BR" sz="2400" dirty="0" err="1"/>
              <a:t>predominância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desse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produto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economia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nacional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ainda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apresenta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resultados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significativos</a:t>
            </a:r>
            <a:r>
              <a:rPr lang="en-US" altLang="pt-BR" sz="2400" dirty="0"/>
              <a:t> no </a:t>
            </a:r>
            <a:r>
              <a:rPr lang="en-US" altLang="pt-BR" sz="2400" dirty="0" err="1"/>
              <a:t>cenário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econômico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contemporâneo</a:t>
            </a:r>
            <a:r>
              <a:rPr lang="en-US" altLang="pt-BR" sz="2400" dirty="0"/>
              <a:t>. </a:t>
            </a:r>
            <a:r>
              <a:rPr lang="en-US" altLang="pt-BR" sz="2400" dirty="0" err="1"/>
              <a:t>Somente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primeiras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décadas</a:t>
            </a:r>
            <a:r>
              <a:rPr lang="en-US" altLang="pt-BR" sz="2400" dirty="0"/>
              <a:t> do </a:t>
            </a:r>
            <a:r>
              <a:rPr lang="en-US" altLang="pt-BR" sz="2400" dirty="0" err="1"/>
              <a:t>século</a:t>
            </a:r>
            <a:r>
              <a:rPr lang="en-US" altLang="pt-BR" sz="2400" dirty="0"/>
              <a:t> XX </a:t>
            </a:r>
            <a:r>
              <a:rPr lang="en-US" altLang="pt-BR" sz="2400" dirty="0" err="1"/>
              <a:t>que</a:t>
            </a:r>
            <a:r>
              <a:rPr lang="en-US" altLang="pt-BR" sz="2400" dirty="0"/>
              <a:t> o café </a:t>
            </a:r>
            <a:r>
              <a:rPr lang="en-US" altLang="pt-BR" sz="2400" dirty="0" err="1"/>
              <a:t>perdeu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espaço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para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outros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ramos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economia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nacional</a:t>
            </a:r>
            <a:r>
              <a:rPr lang="en-US" altLang="pt-BR" sz="2400" dirty="0"/>
              <a:t>. </a:t>
            </a:r>
            <a:r>
              <a:rPr lang="en-US" altLang="pt-BR" sz="2400" dirty="0" err="1"/>
              <a:t>Mesmo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assinalando</a:t>
            </a:r>
            <a:r>
              <a:rPr lang="en-US" altLang="pt-BR" sz="2400" dirty="0"/>
              <a:t> um </a:t>
            </a:r>
            <a:r>
              <a:rPr lang="en-US" altLang="pt-BR" sz="2400" dirty="0" err="1"/>
              <a:t>período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crescimento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nossa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economia</a:t>
            </a:r>
            <a:r>
              <a:rPr lang="en-US" altLang="pt-BR" sz="2400" dirty="0"/>
              <a:t>, o café </a:t>
            </a:r>
            <a:r>
              <a:rPr lang="en-US" altLang="pt-BR" sz="2400" dirty="0" err="1"/>
              <a:t>concentrou</a:t>
            </a:r>
            <a:r>
              <a:rPr lang="en-US" altLang="pt-BR" sz="2400" dirty="0"/>
              <a:t> um </a:t>
            </a:r>
            <a:r>
              <a:rPr lang="en-US" altLang="pt-BR" sz="2400" dirty="0" err="1"/>
              <a:t>grande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contingente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capitais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preservando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traços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excessivamente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agrários</a:t>
            </a:r>
            <a:r>
              <a:rPr lang="en-US" altLang="pt-BR" sz="2400" dirty="0"/>
              <a:t> e </a:t>
            </a:r>
            <a:r>
              <a:rPr lang="en-US" altLang="pt-BR" sz="2400" dirty="0" err="1"/>
              <a:t>excludentes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economia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nacional</a:t>
            </a:r>
            <a:r>
              <a:rPr lang="en-US" altLang="pt-B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674660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540250" cy="9461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b="1" dirty="0">
                <a:solidFill>
                  <a:srgbClr val="0070C0"/>
                </a:solidFill>
              </a:rPr>
              <a:t>A </a:t>
            </a:r>
            <a:r>
              <a:rPr lang="en-US" altLang="pt-BR" b="1" dirty="0" err="1">
                <a:solidFill>
                  <a:srgbClr val="0070C0"/>
                </a:solidFill>
              </a:rPr>
              <a:t>economia</a:t>
            </a:r>
            <a:r>
              <a:rPr lang="en-US" altLang="pt-BR" b="1" dirty="0">
                <a:solidFill>
                  <a:srgbClr val="0070C0"/>
                </a:solidFill>
              </a:rPr>
              <a:t> </a:t>
            </a:r>
            <a:r>
              <a:rPr lang="en-US" altLang="pt-BR" b="1" dirty="0" err="1">
                <a:solidFill>
                  <a:srgbClr val="0070C0"/>
                </a:solidFill>
              </a:rPr>
              <a:t>cafeeira</a:t>
            </a:r>
            <a:endParaRPr lang="en-US" altLang="pt-BR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pt-BR" i="1" dirty="0" err="1">
                <a:solidFill>
                  <a:srgbClr val="7F7F7F"/>
                </a:solidFill>
              </a:rPr>
              <a:t>Origens</a:t>
            </a:r>
            <a:r>
              <a:rPr lang="en-US" altLang="pt-BR" i="1" dirty="0">
                <a:solidFill>
                  <a:srgbClr val="7F7F7F"/>
                </a:solidFill>
              </a:rPr>
              <a:t> e </a:t>
            </a:r>
            <a:r>
              <a:rPr lang="en-US" altLang="pt-BR" i="1" dirty="0" err="1">
                <a:solidFill>
                  <a:srgbClr val="7F7F7F"/>
                </a:solidFill>
              </a:rPr>
              <a:t>expansão</a:t>
            </a:r>
            <a:r>
              <a:rPr lang="en-US" altLang="pt-BR" i="1" dirty="0">
                <a:solidFill>
                  <a:srgbClr val="7F7F7F"/>
                </a:solidFill>
              </a:rPr>
              <a:t> </a:t>
            </a:r>
            <a:r>
              <a:rPr lang="en-US" altLang="pt-BR" i="1" dirty="0" err="1">
                <a:solidFill>
                  <a:srgbClr val="7F7F7F"/>
                </a:solidFill>
              </a:rPr>
              <a:t>da</a:t>
            </a:r>
            <a:r>
              <a:rPr lang="en-US" altLang="pt-BR" i="1" dirty="0">
                <a:solidFill>
                  <a:srgbClr val="7F7F7F"/>
                </a:solidFill>
              </a:rPr>
              <a:t> </a:t>
            </a:r>
            <a:r>
              <a:rPr lang="en-US" altLang="pt-BR" i="1" dirty="0" err="1">
                <a:solidFill>
                  <a:srgbClr val="7F7F7F"/>
                </a:solidFill>
              </a:rPr>
              <a:t>economia</a:t>
            </a:r>
            <a:r>
              <a:rPr lang="en-US" altLang="pt-BR" i="1" dirty="0">
                <a:solidFill>
                  <a:srgbClr val="7F7F7F"/>
                </a:solidFill>
              </a:rPr>
              <a:t> </a:t>
            </a:r>
            <a:r>
              <a:rPr lang="en-US" altLang="pt-BR" i="1" dirty="0" err="1">
                <a:solidFill>
                  <a:srgbClr val="7F7F7F"/>
                </a:solidFill>
              </a:rPr>
              <a:t>cafeeira</a:t>
            </a:r>
            <a:r>
              <a:rPr lang="en-US" altLang="pt-BR" i="1" dirty="0">
                <a:solidFill>
                  <a:srgbClr val="7F7F7F"/>
                </a:solidFill>
              </a:rPr>
              <a:t>.</a:t>
            </a:r>
          </a:p>
          <a:p>
            <a:pPr eaLnBrk="1" hangingPunct="1"/>
            <a:endParaRPr lang="en-US" altLang="pt-BR" sz="2000" i="1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488731" y="2590801"/>
            <a:ext cx="4230907" cy="1071563"/>
            <a:chOff x="307" y="1678"/>
            <a:chExt cx="1965" cy="675"/>
          </a:xfrm>
        </p:grpSpPr>
        <p:pic>
          <p:nvPicPr>
            <p:cNvPr id="616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" y="1678"/>
              <a:ext cx="1966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167" name="Text Box 9"/>
            <p:cNvSpPr txBox="1">
              <a:spLocks noChangeArrowheads="1"/>
            </p:cNvSpPr>
            <p:nvPr/>
          </p:nvSpPr>
          <p:spPr bwMode="auto">
            <a:xfrm>
              <a:off x="356" y="1705"/>
              <a:ext cx="1872" cy="5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n-GB" altLang="pt-BR" sz="3200" b="1">
                  <a:solidFill>
                    <a:srgbClr val="FFFFFF"/>
                  </a:solidFill>
                  <a:latin typeface="Calibri" panose="020F0502020204030204" pitchFamily="34" charset="0"/>
                </a:rPr>
                <a:t>Produção de café</a:t>
              </a:r>
            </a:p>
          </p:txBody>
        </p:sp>
      </p:grpSp>
      <p:grpSp>
        <p:nvGrpSpPr>
          <p:cNvPr id="6148" name="Group 10"/>
          <p:cNvGrpSpPr>
            <a:grpSpLocks/>
          </p:cNvGrpSpPr>
          <p:nvPr/>
        </p:nvGrpSpPr>
        <p:grpSpPr bwMode="auto">
          <a:xfrm>
            <a:off x="7434264" y="2590801"/>
            <a:ext cx="4184922" cy="1071563"/>
            <a:chOff x="3982" y="1678"/>
            <a:chExt cx="1969" cy="675"/>
          </a:xfrm>
        </p:grpSpPr>
        <p:pic>
          <p:nvPicPr>
            <p:cNvPr id="6164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1678"/>
              <a:ext cx="197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165" name="Text Box 12"/>
            <p:cNvSpPr txBox="1">
              <a:spLocks noChangeArrowheads="1"/>
            </p:cNvSpPr>
            <p:nvPr/>
          </p:nvSpPr>
          <p:spPr bwMode="auto">
            <a:xfrm>
              <a:off x="4032" y="1705"/>
              <a:ext cx="1872" cy="5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n-GB" altLang="pt-BR" sz="28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Modernização</a:t>
              </a:r>
              <a:r>
                <a:rPr lang="en-GB" altLang="pt-BR" sz="28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do </a:t>
              </a:r>
              <a:r>
                <a:rPr lang="en-GB" altLang="pt-BR" sz="28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país</a:t>
              </a:r>
              <a:endParaRPr lang="en-GB" altLang="pt-BR" sz="28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149" name="Line 13"/>
          <p:cNvSpPr>
            <a:spLocks noChangeShapeType="1"/>
          </p:cNvSpPr>
          <p:nvPr/>
        </p:nvSpPr>
        <p:spPr bwMode="auto">
          <a:xfrm>
            <a:off x="4735513" y="3127375"/>
            <a:ext cx="2743200" cy="1588"/>
          </a:xfrm>
          <a:prstGeom prst="line">
            <a:avLst/>
          </a:prstGeom>
          <a:noFill/>
          <a:ln w="7308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4572000" y="3352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GB" altLang="pt-BR" sz="2200" b="1">
                <a:solidFill>
                  <a:srgbClr val="FF0000"/>
                </a:solidFill>
                <a:latin typeface="Calibri" panose="020F0502020204030204" pitchFamily="34" charset="0"/>
              </a:rPr>
              <a:t>LUCROS</a:t>
            </a:r>
          </a:p>
        </p:txBody>
      </p:sp>
      <p:sp>
        <p:nvSpPr>
          <p:cNvPr id="6151" name="Text Box 15"/>
          <p:cNvSpPr txBox="1">
            <a:spLocks noChangeArrowheads="1"/>
          </p:cNvSpPr>
          <p:nvPr/>
        </p:nvSpPr>
        <p:spPr bwMode="auto">
          <a:xfrm>
            <a:off x="2198688" y="4668839"/>
            <a:ext cx="2514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r>
              <a:rPr lang="en-GB" altLang="pt-BR">
                <a:solidFill>
                  <a:srgbClr val="000000"/>
                </a:solidFill>
                <a:latin typeface="Calibri" panose="020F0502020204030204" pitchFamily="34" charset="0"/>
              </a:rPr>
              <a:t>Vale do Paraíba</a:t>
            </a:r>
          </a:p>
        </p:txBody>
      </p: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8001000" y="4773613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altLang="pt-BR">
                <a:solidFill>
                  <a:srgbClr val="000000"/>
                </a:solidFill>
                <a:latin typeface="Calibri" panose="020F0502020204030204" pitchFamily="34" charset="0"/>
              </a:rPr>
              <a:t>Oeste Paulista</a:t>
            </a:r>
          </a:p>
        </p:txBody>
      </p:sp>
      <p:sp>
        <p:nvSpPr>
          <p:cNvPr id="6153" name="Line 17"/>
          <p:cNvSpPr>
            <a:spLocks noChangeShapeType="1"/>
          </p:cNvSpPr>
          <p:nvPr/>
        </p:nvSpPr>
        <p:spPr bwMode="auto">
          <a:xfrm>
            <a:off x="4713289" y="4149726"/>
            <a:ext cx="1587" cy="1577975"/>
          </a:xfrm>
          <a:prstGeom prst="line">
            <a:avLst/>
          </a:prstGeom>
          <a:noFill/>
          <a:ln w="1836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399088" y="4740275"/>
            <a:ext cx="1600200" cy="457200"/>
          </a:xfrm>
          <a:prstGeom prst="roundRect">
            <a:avLst>
              <a:gd name="adj" fmla="val 347"/>
            </a:avLst>
          </a:prstGeom>
          <a:gradFill rotWithShape="0">
            <a:gsLst>
              <a:gs pos="0">
                <a:srgbClr val="FF5D14"/>
              </a:gs>
              <a:gs pos="100000">
                <a:srgbClr val="881A00"/>
              </a:gs>
            </a:gsLst>
            <a:lin ang="16200000" scaled="1"/>
          </a:gradFill>
          <a:ln w="9360">
            <a:solidFill>
              <a:srgbClr val="EB641B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35036"/>
              </a:srgbClr>
            </a:outerShdw>
          </a:effectLst>
        </p:spPr>
        <p:txBody>
          <a:bodyPr lIns="90000" tIns="45000" rIns="90000" bIns="45000"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GB" altLang="pt-BR" sz="2800" b="1">
                <a:solidFill>
                  <a:srgbClr val="FFFFFF"/>
                </a:solidFill>
                <a:latin typeface="Calibri" panose="020F0502020204030204" pitchFamily="34" charset="0"/>
              </a:rPr>
              <a:t>Café</a:t>
            </a:r>
          </a:p>
        </p:txBody>
      </p:sp>
      <p:sp>
        <p:nvSpPr>
          <p:cNvPr id="6155" name="Line 19"/>
          <p:cNvSpPr>
            <a:spLocks noChangeShapeType="1"/>
          </p:cNvSpPr>
          <p:nvPr/>
        </p:nvSpPr>
        <p:spPr bwMode="auto">
          <a:xfrm>
            <a:off x="4941888" y="4968875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6" name="Line 20"/>
          <p:cNvSpPr>
            <a:spLocks noChangeShapeType="1"/>
          </p:cNvSpPr>
          <p:nvPr/>
        </p:nvSpPr>
        <p:spPr bwMode="auto">
          <a:xfrm>
            <a:off x="6999288" y="4968875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7" name="Line 21"/>
          <p:cNvSpPr>
            <a:spLocks noChangeShapeType="1"/>
          </p:cNvSpPr>
          <p:nvPr/>
        </p:nvSpPr>
        <p:spPr bwMode="auto">
          <a:xfrm>
            <a:off x="4978400" y="4511675"/>
            <a:ext cx="4206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8" name="Line 22"/>
          <p:cNvSpPr>
            <a:spLocks noChangeShapeType="1"/>
          </p:cNvSpPr>
          <p:nvPr/>
        </p:nvSpPr>
        <p:spPr bwMode="auto">
          <a:xfrm flipV="1">
            <a:off x="6999288" y="4505325"/>
            <a:ext cx="457200" cy="2413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9" name="Line 23"/>
          <p:cNvSpPr>
            <a:spLocks noChangeShapeType="1"/>
          </p:cNvSpPr>
          <p:nvPr/>
        </p:nvSpPr>
        <p:spPr bwMode="auto">
          <a:xfrm>
            <a:off x="6999288" y="5197475"/>
            <a:ext cx="457200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0" name="Line 24"/>
          <p:cNvSpPr>
            <a:spLocks noChangeShapeType="1"/>
          </p:cNvSpPr>
          <p:nvPr/>
        </p:nvSpPr>
        <p:spPr bwMode="auto">
          <a:xfrm flipV="1">
            <a:off x="4941888" y="5227638"/>
            <a:ext cx="457200" cy="2413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1" name="Line 25"/>
          <p:cNvSpPr>
            <a:spLocks noChangeShapeType="1"/>
          </p:cNvSpPr>
          <p:nvPr/>
        </p:nvSpPr>
        <p:spPr bwMode="auto">
          <a:xfrm>
            <a:off x="7694614" y="4149726"/>
            <a:ext cx="1587" cy="1577975"/>
          </a:xfrm>
          <a:prstGeom prst="line">
            <a:avLst/>
          </a:prstGeom>
          <a:noFill/>
          <a:ln w="1836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92771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3917950" cy="1022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100" b="1">
                <a:solidFill>
                  <a:srgbClr val="0070C0"/>
                </a:solidFill>
                <a:latin typeface="Calibri" panose="020F0502020204030204" pitchFamily="34" charset="0"/>
              </a:rPr>
              <a:t>Produção de café</a:t>
            </a:r>
          </a:p>
          <a:p>
            <a:pPr eaLnBrk="1" hangingPunct="1"/>
            <a:r>
              <a:rPr lang="en-US" altLang="pt-BR" sz="2000" i="1">
                <a:solidFill>
                  <a:srgbClr val="7F7F7F"/>
                </a:solidFill>
                <a:latin typeface="Calibri" panose="020F0502020204030204" pitchFamily="34" charset="0"/>
              </a:rPr>
              <a:t>Principais áreas de cultivo.</a:t>
            </a:r>
          </a:p>
        </p:txBody>
      </p:sp>
      <p:graphicFrame>
        <p:nvGraphicFramePr>
          <p:cNvPr id="721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6651026"/>
              </p:ext>
            </p:extLst>
          </p:nvPr>
        </p:nvGraphicFramePr>
        <p:xfrm>
          <a:off x="536027" y="1631950"/>
          <a:ext cx="10610194" cy="4419600"/>
        </p:xfrm>
        <a:graphic>
          <a:graphicData uri="http://schemas.openxmlformats.org/drawingml/2006/table">
            <a:tbl>
              <a:tblPr/>
              <a:tblGrid>
                <a:gridCol w="5305097"/>
                <a:gridCol w="5305097"/>
              </a:tblGrid>
              <a:tr h="552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Vale do </a:t>
                      </a:r>
                      <a:r>
                        <a:rPr kumimoji="0" lang="en-US" altLang="pt-BR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Paraíba</a:t>
                      </a:r>
                      <a:endParaRPr kumimoji="0" lang="en-US" alt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Oeste</a:t>
                      </a:r>
                      <a:r>
                        <a:rPr kumimoji="0" lang="en-US" altLang="pt-B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pt-BR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Paulista</a:t>
                      </a:r>
                      <a:endParaRPr kumimoji="0" lang="en-US" alt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Predomínio até 1850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Predomínio pós-1850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Modelo típico das plantations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Modelo de produção empresarial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Técnicas de produção rudimentares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Técnicas de produção modernas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Monarquistas e escravocratas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Repulicanos e abolicionistas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Dificuldades no escoamento do café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Implementação de ferrovias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Menor produtividade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Maior produtividade e qualidade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Mão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obra 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escrava</a:t>
                      </a:r>
                      <a:endParaRPr kumimoji="0" lang="en-US" alt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Mão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obra 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assalariada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imigrantes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91850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597400" cy="1022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cafeeira</a:t>
            </a:r>
            <a:endParaRPr lang="en-US" altLang="pt-BR" sz="41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Origens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e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expansão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da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cafeeira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1752601"/>
            <a:ext cx="300038" cy="777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</a:pPr>
            <a:endParaRPr lang="pt-BR" altLang="pt-BR" sz="3000">
              <a:latin typeface="Calibri" panose="020F0502020204030204" pitchFamily="34" charset="0"/>
            </a:endParaRPr>
          </a:p>
        </p:txBody>
      </p:sp>
      <p:pic>
        <p:nvPicPr>
          <p:cNvPr id="8201" name="Picture 9" descr="cafe_do_brasil_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13560"/>
            <a:ext cx="7046976" cy="393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18308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329857" y="142828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</a:t>
            </a:r>
            <a:r>
              <a:rPr lang="en-US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cafeeira</a:t>
            </a:r>
            <a:r>
              <a:rPr lang="en-US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9857" y="336011"/>
            <a:ext cx="5214942" cy="67151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t-BR" b="1" dirty="0" smtClean="0"/>
          </a:p>
          <a:p>
            <a:pPr algn="just">
              <a:buNone/>
            </a:pPr>
            <a:r>
              <a:rPr lang="pt-BR" dirty="0" smtClean="0"/>
              <a:t> </a:t>
            </a:r>
            <a:endParaRPr lang="pt-BR" b="1" i="1" dirty="0" smtClean="0"/>
          </a:p>
          <a:p>
            <a:pPr algn="just"/>
            <a:r>
              <a:rPr lang="pt-BR" dirty="0" smtClean="0"/>
              <a:t>Principal produto </a:t>
            </a:r>
          </a:p>
          <a:p>
            <a:pPr algn="just"/>
            <a:r>
              <a:rPr lang="pt-BR" dirty="0" smtClean="0"/>
              <a:t>Mercado externo (EUA/EUROPA)/Alto valor</a:t>
            </a:r>
          </a:p>
          <a:p>
            <a:pPr algn="just"/>
            <a:r>
              <a:rPr lang="pt-BR" dirty="0" smtClean="0"/>
              <a:t> Solo (“terra roxa”) e clima favoráveis.</a:t>
            </a:r>
          </a:p>
          <a:p>
            <a:pPr algn="just"/>
            <a:r>
              <a:rPr lang="pt-BR" dirty="0" smtClean="0"/>
              <a:t> Região Sudeste.</a:t>
            </a:r>
          </a:p>
          <a:p>
            <a:pPr algn="just"/>
            <a:r>
              <a:rPr lang="pt-BR" dirty="0" smtClean="0"/>
              <a:t> Desenvolvimento dos transportes (estradas de ferro, portos).</a:t>
            </a:r>
          </a:p>
          <a:p>
            <a:pPr algn="just"/>
            <a:r>
              <a:rPr lang="pt-BR" dirty="0" smtClean="0"/>
              <a:t> Desenvolvimento de comunicações (telégrafo, telefone).</a:t>
            </a:r>
          </a:p>
          <a:p>
            <a:pPr algn="just"/>
            <a:r>
              <a:rPr lang="pt-BR" dirty="0" smtClean="0"/>
              <a:t>Desenvolvimento de atividades urbanas paralelas (comércio, bancos, indústrias)</a:t>
            </a:r>
          </a:p>
          <a:p>
            <a:pPr algn="just"/>
            <a:endParaRPr lang="pt-BR" b="1" dirty="0" smtClean="0"/>
          </a:p>
          <a:p>
            <a:pPr algn="just">
              <a:buNone/>
            </a:pPr>
            <a:r>
              <a:rPr lang="pt-BR" b="1" dirty="0" smtClean="0"/>
              <a:t>	Vale do Paraíba (RJ – SP): 1ª zona de cultivo. Início no final do </a:t>
            </a:r>
            <a:r>
              <a:rPr lang="pt-BR" b="1" dirty="0" err="1" smtClean="0"/>
              <a:t>séculoXVIII</a:t>
            </a:r>
            <a:r>
              <a:rPr lang="pt-BR" b="1" dirty="0" smtClean="0"/>
              <a:t>.</a:t>
            </a:r>
          </a:p>
          <a:p>
            <a:pPr lvl="1" algn="just"/>
            <a:r>
              <a:rPr lang="pt-BR" dirty="0" smtClean="0"/>
              <a:t>Latifúndio escravista tradicional, sem inovações técnicas. Principalmente até aproximadamente 1860-70.</a:t>
            </a:r>
          </a:p>
          <a:p>
            <a:pPr algn="just">
              <a:buNone/>
            </a:pPr>
            <a:r>
              <a:rPr lang="pt-BR" b="1" dirty="0" smtClean="0"/>
              <a:t>	Oeste paulista: 2ª zona de cultivo. Início aproximadamente a partir de 1850.</a:t>
            </a:r>
          </a:p>
          <a:p>
            <a:pPr lvl="1" algn="just"/>
            <a:r>
              <a:rPr lang="pt-BR" dirty="0" smtClean="0"/>
              <a:t>Tecnologicamente mais avançado. Introdução do trabalho de imigrantes paralelamente ao escravismo. “Terra Roxa”.</a:t>
            </a: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  <p:pic>
        <p:nvPicPr>
          <p:cNvPr id="4" name="Espaço Reservado para Conteúdo 3" descr="DSC061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1814" y="829056"/>
            <a:ext cx="3988394" cy="475488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891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7230" y="560832"/>
            <a:ext cx="4786314" cy="629716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t-BR" i="1" dirty="0" smtClean="0"/>
              <a:t>Açúcar: decadência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Concorrência externa.</a:t>
            </a:r>
          </a:p>
          <a:p>
            <a:pPr algn="just"/>
            <a:r>
              <a:rPr lang="pt-BR" dirty="0" smtClean="0"/>
              <a:t> Açúcar de beterraba (Europa).</a:t>
            </a:r>
          </a:p>
          <a:p>
            <a:pPr algn="just"/>
            <a:r>
              <a:rPr lang="pt-BR" dirty="0" smtClean="0"/>
              <a:t> Queda no preço.</a:t>
            </a:r>
          </a:p>
          <a:p>
            <a:pPr algn="just">
              <a:buNone/>
            </a:pPr>
            <a:r>
              <a:rPr lang="pt-BR" dirty="0" smtClean="0"/>
              <a:t>	</a:t>
            </a:r>
          </a:p>
          <a:p>
            <a:pPr algn="just">
              <a:buNone/>
            </a:pPr>
            <a:r>
              <a:rPr lang="pt-BR" i="1" dirty="0" smtClean="0"/>
              <a:t>Outros produtos:</a:t>
            </a:r>
          </a:p>
          <a:p>
            <a:pPr algn="just">
              <a:buNone/>
            </a:pPr>
            <a:r>
              <a:rPr lang="pt-BR" dirty="0" smtClean="0"/>
              <a:t> </a:t>
            </a:r>
          </a:p>
          <a:p>
            <a:pPr algn="just"/>
            <a:r>
              <a:rPr lang="pt-BR" b="1" dirty="0" smtClean="0"/>
              <a:t>Algodão(Maranhão): importante entre 1861 e 1865 (18%)   </a:t>
            </a:r>
          </a:p>
          <a:p>
            <a:pPr lvl="1" algn="just"/>
            <a:r>
              <a:rPr lang="pt-BR" dirty="0" smtClean="0"/>
              <a:t>Guerra de Secessão (EUA)</a:t>
            </a:r>
          </a:p>
          <a:p>
            <a:pPr algn="just"/>
            <a:r>
              <a:rPr lang="pt-BR" b="1" dirty="0" smtClean="0"/>
              <a:t>Borracha (Amazonas e Pará): importante a partir de 1880 (8%)</a:t>
            </a:r>
          </a:p>
          <a:p>
            <a:pPr lvl="1" algn="just"/>
            <a:r>
              <a:rPr lang="pt-BR" dirty="0" smtClean="0"/>
              <a:t>II Revolução Industrial – automóveis.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Couros e peles (6 – 8%)</a:t>
            </a:r>
          </a:p>
          <a:p>
            <a:pPr algn="just">
              <a:buNone/>
            </a:pPr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Fumo (2 – 3%)</a:t>
            </a:r>
          </a:p>
          <a:p>
            <a:endParaRPr lang="pt-BR" dirty="0"/>
          </a:p>
        </p:txBody>
      </p:sp>
      <p:pic>
        <p:nvPicPr>
          <p:cNvPr id="5" name="Espaço Reservado para Conteúdo 3" descr="lei-dos-sexagenar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5191" y="1255776"/>
            <a:ext cx="3742810" cy="4572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98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800px-Senhora_escravos_18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0872" y="1853247"/>
            <a:ext cx="8006920" cy="4212701"/>
          </a:xfrm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847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ANd9GcROQ8cLSjzjvOMYr9jXUTVhWGEmS_vXA4-jvYLAJSSJr31z4D_4Y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304" y="1011936"/>
            <a:ext cx="5815584" cy="43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9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913959" y="33241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Imigração</a:t>
            </a:r>
            <a:endParaRPr lang="en-US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5407" y="428604"/>
            <a:ext cx="5357850" cy="55007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u="sng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Superação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crise</a:t>
            </a:r>
            <a:r>
              <a:rPr lang="en-US" dirty="0" smtClean="0"/>
              <a:t> do </a:t>
            </a:r>
            <a:r>
              <a:rPr lang="en-US" dirty="0" err="1" smtClean="0"/>
              <a:t>escravismo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Mito do </a:t>
            </a:r>
            <a:r>
              <a:rPr lang="en-US" dirty="0" err="1" smtClean="0"/>
              <a:t>embranquecimento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Necessidade</a:t>
            </a:r>
            <a:r>
              <a:rPr lang="en-US" dirty="0" smtClean="0"/>
              <a:t> de </a:t>
            </a:r>
            <a:r>
              <a:rPr lang="en-US" dirty="0" err="1" smtClean="0"/>
              <a:t>mão</a:t>
            </a:r>
            <a:r>
              <a:rPr lang="en-US" dirty="0" smtClean="0"/>
              <a:t>-de-</a:t>
            </a:r>
            <a:r>
              <a:rPr lang="en-US" dirty="0" err="1" smtClean="0"/>
              <a:t>obra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Crise</a:t>
            </a:r>
            <a:r>
              <a:rPr lang="en-US" dirty="0" smtClean="0"/>
              <a:t> </a:t>
            </a:r>
            <a:r>
              <a:rPr lang="en-US" dirty="0" err="1" smtClean="0"/>
              <a:t>economica</a:t>
            </a:r>
            <a:r>
              <a:rPr lang="en-US" dirty="0" smtClean="0"/>
              <a:t> e social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europeus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u="sng" dirty="0" smtClean="0"/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Imagem 3" descr="escravo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3257" y="1706880"/>
            <a:ext cx="3513803" cy="4722492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5921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6483" y="428604"/>
            <a:ext cx="6936827" cy="642939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err="1"/>
              <a:t>Oposição</a:t>
            </a:r>
            <a:r>
              <a:rPr lang="en-US" dirty="0"/>
              <a:t> </a:t>
            </a:r>
            <a:r>
              <a:rPr lang="en-US" dirty="0" err="1"/>
              <a:t>inglesa</a:t>
            </a:r>
            <a:r>
              <a:rPr lang="en-US" dirty="0"/>
              <a:t> (Bill Aberdeen – 1845)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Lei </a:t>
            </a:r>
            <a:r>
              <a:rPr lang="en-US" dirty="0" err="1"/>
              <a:t>Eusébio</a:t>
            </a:r>
            <a:r>
              <a:rPr lang="en-US" dirty="0"/>
              <a:t> de </a:t>
            </a:r>
            <a:r>
              <a:rPr lang="en-US" dirty="0" err="1"/>
              <a:t>Queirós</a:t>
            </a:r>
            <a:r>
              <a:rPr lang="en-US" dirty="0"/>
              <a:t> (1850):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err="1"/>
              <a:t>Fim</a:t>
            </a:r>
            <a:r>
              <a:rPr lang="en-US" sz="1800" dirty="0"/>
              <a:t> do </a:t>
            </a:r>
            <a:r>
              <a:rPr lang="en-US" sz="1800" dirty="0" err="1"/>
              <a:t>tráfico</a:t>
            </a:r>
            <a:r>
              <a:rPr lang="en-US" sz="1800" dirty="0"/>
              <a:t> de </a:t>
            </a:r>
            <a:r>
              <a:rPr lang="en-US" sz="1800" dirty="0" err="1"/>
              <a:t>escravos</a:t>
            </a:r>
            <a:endParaRPr lang="en-US" sz="1800" dirty="0"/>
          </a:p>
          <a:p>
            <a:pPr lvl="2">
              <a:buFont typeface="Wingdings" pitchFamily="2" charset="2"/>
              <a:buChar char="ü"/>
            </a:pPr>
            <a:r>
              <a:rPr lang="en-US" sz="1800" dirty="0" err="1"/>
              <a:t>Tráfico</a:t>
            </a:r>
            <a:r>
              <a:rPr lang="en-US" sz="1800" dirty="0"/>
              <a:t> interprovincial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err="1"/>
              <a:t>Aumento</a:t>
            </a:r>
            <a:r>
              <a:rPr lang="en-US" sz="1800" dirty="0"/>
              <a:t> do valor de </a:t>
            </a:r>
            <a:r>
              <a:rPr lang="en-US" sz="1800" dirty="0" err="1"/>
              <a:t>escravos</a:t>
            </a:r>
            <a:endParaRPr lang="en-US" sz="1800" dirty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Movimeto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abolicionista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err="1">
                <a:solidFill>
                  <a:schemeClr val="tx1"/>
                </a:solidFill>
              </a:rPr>
              <a:t>intelectuais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camadas</a:t>
            </a:r>
            <a:r>
              <a:rPr lang="en-US" sz="1800" dirty="0"/>
              <a:t> </a:t>
            </a:r>
            <a:r>
              <a:rPr lang="en-US" sz="1800" dirty="0" err="1">
                <a:solidFill>
                  <a:schemeClr val="tx1"/>
                </a:solidFill>
              </a:rPr>
              <a:t>médias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urbanas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setores</a:t>
            </a:r>
            <a:r>
              <a:rPr lang="en-US" sz="1800" dirty="0">
                <a:solidFill>
                  <a:schemeClr val="tx1"/>
                </a:solidFill>
              </a:rPr>
              <a:t> do </a:t>
            </a:r>
            <a:r>
              <a:rPr lang="en-US" sz="1800" dirty="0" err="1">
                <a:solidFill>
                  <a:schemeClr val="tx1"/>
                </a:solidFill>
              </a:rPr>
              <a:t>exército</a:t>
            </a:r>
            <a:endParaRPr lang="en-US" sz="1800" dirty="0"/>
          </a:p>
          <a:p>
            <a:pPr lvl="1">
              <a:buFont typeface="Wingdings" pitchFamily="2" charset="2"/>
              <a:buChar char="§"/>
            </a:pPr>
            <a:r>
              <a:rPr lang="en-US" sz="1800" dirty="0" err="1"/>
              <a:t>Prolongamento</a:t>
            </a:r>
            <a:r>
              <a:rPr lang="en-US" sz="1800" dirty="0"/>
              <a:t> </a:t>
            </a:r>
            <a:r>
              <a:rPr lang="en-US" sz="1800" dirty="0" err="1"/>
              <a:t>da</a:t>
            </a:r>
            <a:r>
              <a:rPr lang="en-US" sz="1800" dirty="0"/>
              <a:t> </a:t>
            </a:r>
            <a:r>
              <a:rPr lang="en-US" sz="1800" dirty="0" err="1"/>
              <a:t>escravidão</a:t>
            </a:r>
            <a:r>
              <a:rPr lang="en-US" sz="1800" dirty="0"/>
              <a:t>: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/>
              <a:t>Lei do </a:t>
            </a:r>
            <a:r>
              <a:rPr lang="en-US" sz="1800" dirty="0" err="1"/>
              <a:t>Ventre</a:t>
            </a:r>
            <a:r>
              <a:rPr lang="en-US" sz="1800" dirty="0"/>
              <a:t> </a:t>
            </a:r>
            <a:r>
              <a:rPr lang="en-US" sz="1800" dirty="0" err="1"/>
              <a:t>Livre</a:t>
            </a:r>
            <a:r>
              <a:rPr lang="en-US" sz="1800" dirty="0"/>
              <a:t> (1871)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/>
              <a:t>Lei do </a:t>
            </a:r>
            <a:r>
              <a:rPr lang="en-US" sz="1800" dirty="0" err="1"/>
              <a:t>Sexagenário</a:t>
            </a:r>
            <a:r>
              <a:rPr lang="en-US" sz="1800" dirty="0"/>
              <a:t> (1885)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err="1"/>
              <a:t>Radicalização</a:t>
            </a:r>
            <a:r>
              <a:rPr lang="en-US" sz="1800" dirty="0"/>
              <a:t> do </a:t>
            </a:r>
            <a:r>
              <a:rPr lang="en-US" sz="1800" dirty="0" err="1"/>
              <a:t>movimento</a:t>
            </a:r>
            <a:r>
              <a:rPr lang="en-US" sz="1800" dirty="0"/>
              <a:t> </a:t>
            </a:r>
            <a:r>
              <a:rPr lang="en-US" sz="1800" dirty="0" err="1"/>
              <a:t>abolicionista</a:t>
            </a:r>
            <a:r>
              <a:rPr lang="en-US" sz="1800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Lei </a:t>
            </a:r>
            <a:r>
              <a:rPr lang="en-US" sz="1800" dirty="0" err="1"/>
              <a:t>Áurea</a:t>
            </a:r>
            <a:r>
              <a:rPr lang="en-US" sz="1800" dirty="0"/>
              <a:t> (1888):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err="1"/>
              <a:t>Fim</a:t>
            </a:r>
            <a:r>
              <a:rPr lang="en-US" sz="1800" dirty="0"/>
              <a:t> </a:t>
            </a:r>
            <a:r>
              <a:rPr lang="en-US" sz="1800" dirty="0" err="1"/>
              <a:t>da</a:t>
            </a:r>
            <a:r>
              <a:rPr lang="en-US" sz="1800" dirty="0"/>
              <a:t> </a:t>
            </a:r>
            <a:r>
              <a:rPr lang="en-US" sz="1800" dirty="0" err="1"/>
              <a:t>escravidão</a:t>
            </a:r>
            <a:r>
              <a:rPr lang="en-US" sz="1800" dirty="0"/>
              <a:t> </a:t>
            </a:r>
            <a:r>
              <a:rPr lang="en-US" sz="1800" dirty="0" err="1"/>
              <a:t>sem</a:t>
            </a:r>
            <a:r>
              <a:rPr lang="en-US" sz="1800" dirty="0"/>
              <a:t> </a:t>
            </a:r>
            <a:r>
              <a:rPr lang="en-US" sz="1800" dirty="0" err="1"/>
              <a:t>idenização</a:t>
            </a:r>
            <a:endParaRPr lang="en-US" sz="1800" dirty="0"/>
          </a:p>
          <a:p>
            <a:pPr lvl="2">
              <a:buFont typeface="Wingdings" pitchFamily="2" charset="2"/>
              <a:buChar char="ü"/>
            </a:pPr>
            <a:r>
              <a:rPr lang="en-US" sz="1800" dirty="0" err="1"/>
              <a:t>Marginalização</a:t>
            </a:r>
            <a:r>
              <a:rPr lang="en-US" sz="1800" dirty="0"/>
              <a:t> dos </a:t>
            </a:r>
            <a:r>
              <a:rPr lang="en-US" sz="1800" dirty="0" err="1"/>
              <a:t>negros</a:t>
            </a:r>
            <a:endParaRPr lang="en-US" sz="1800" dirty="0"/>
          </a:p>
          <a:p>
            <a:pPr lvl="2">
              <a:buFont typeface="Wingdings" pitchFamily="2" charset="2"/>
              <a:buChar char="ü"/>
            </a:pPr>
            <a:r>
              <a:rPr lang="en-US" sz="1800" dirty="0" err="1"/>
              <a:t>Crise</a:t>
            </a:r>
            <a:r>
              <a:rPr lang="en-US" sz="1800" dirty="0"/>
              <a:t> </a:t>
            </a:r>
            <a:r>
              <a:rPr lang="en-US" sz="1800" dirty="0" err="1"/>
              <a:t>política</a:t>
            </a:r>
            <a:r>
              <a:rPr lang="en-US" sz="1800" dirty="0"/>
              <a:t> no </a:t>
            </a:r>
            <a:r>
              <a:rPr lang="en-US" sz="1800" dirty="0" err="1"/>
              <a:t>império</a:t>
            </a:r>
            <a:endParaRPr lang="pt-BR" sz="1800" dirty="0"/>
          </a:p>
          <a:p>
            <a:pPr lvl="1" algn="just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1809720" y="524256"/>
            <a:ext cx="8229600" cy="618744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Crise</a:t>
            </a:r>
            <a:r>
              <a:rPr lang="en-US" sz="36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 </a:t>
            </a:r>
            <a:r>
              <a:rPr lang="en-US" sz="3600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escravismo</a:t>
            </a:r>
            <a:endParaRPr lang="en-US" sz="36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6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Espaço Reservado para Conteúdo 3" descr="ganh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3688" y="573024"/>
            <a:ext cx="4286248" cy="51762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300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4952" y="0"/>
            <a:ext cx="7817578" cy="664371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3500" b="1" dirty="0"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en-US" sz="3500" b="1" dirty="0" err="1">
                <a:solidFill>
                  <a:schemeClr val="accent3"/>
                </a:solidFill>
              </a:rPr>
              <a:t>Crise</a:t>
            </a:r>
            <a:r>
              <a:rPr lang="en-US" sz="3500" b="1" dirty="0">
                <a:solidFill>
                  <a:schemeClr val="accent3"/>
                </a:solidFill>
              </a:rPr>
              <a:t> </a:t>
            </a:r>
            <a:r>
              <a:rPr lang="en-US" sz="3500" b="1" dirty="0" err="1">
                <a:solidFill>
                  <a:schemeClr val="accent3"/>
                </a:solidFill>
              </a:rPr>
              <a:t>geral</a:t>
            </a:r>
            <a:r>
              <a:rPr lang="en-US" sz="3500" b="1" dirty="0">
                <a:solidFill>
                  <a:schemeClr val="accent3"/>
                </a:solidFill>
              </a:rPr>
              <a:t> do </a:t>
            </a:r>
            <a:r>
              <a:rPr lang="en-US" sz="3500" b="1" dirty="0" err="1">
                <a:solidFill>
                  <a:schemeClr val="accent3"/>
                </a:solidFill>
              </a:rPr>
              <a:t>Império</a:t>
            </a:r>
            <a:r>
              <a:rPr lang="en-US" sz="3500" b="1" dirty="0">
                <a:solidFill>
                  <a:schemeClr val="accent3"/>
                </a:solidFill>
              </a:rPr>
              <a:t> (a </a:t>
            </a:r>
            <a:r>
              <a:rPr lang="en-US" sz="3500" b="1" dirty="0" err="1">
                <a:solidFill>
                  <a:schemeClr val="accent3"/>
                </a:solidFill>
              </a:rPr>
              <a:t>partir</a:t>
            </a:r>
            <a:r>
              <a:rPr lang="en-US" sz="3500" b="1" dirty="0">
                <a:solidFill>
                  <a:schemeClr val="accent3"/>
                </a:solidFill>
              </a:rPr>
              <a:t> de 1870)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u="sng" dirty="0" err="1" smtClean="0"/>
              <a:t>Questão</a:t>
            </a:r>
            <a:r>
              <a:rPr lang="en-US" u="sng" dirty="0" smtClean="0"/>
              <a:t> </a:t>
            </a:r>
            <a:r>
              <a:rPr lang="en-US" u="sng" dirty="0" err="1" smtClean="0"/>
              <a:t>religiosa</a:t>
            </a: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Igreja</a:t>
            </a:r>
            <a:r>
              <a:rPr lang="en-US" dirty="0" smtClean="0"/>
              <a:t> </a:t>
            </a:r>
            <a:r>
              <a:rPr lang="en-US" dirty="0" err="1" smtClean="0"/>
              <a:t>atrelada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Estado (</a:t>
            </a:r>
            <a:r>
              <a:rPr lang="en-US" dirty="0" err="1" smtClean="0"/>
              <a:t>Constituição</a:t>
            </a:r>
            <a:r>
              <a:rPr lang="en-US" dirty="0" smtClean="0"/>
              <a:t> de 1824)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err="1" smtClean="0"/>
              <a:t>Padroado</a:t>
            </a:r>
            <a:r>
              <a:rPr lang="en-US" dirty="0" smtClean="0"/>
              <a:t> e </a:t>
            </a:r>
            <a:r>
              <a:rPr lang="en-US" dirty="0" err="1" smtClean="0"/>
              <a:t>Beneplácito</a:t>
            </a:r>
            <a:endParaRPr lang="en-US" dirty="0" smtClean="0"/>
          </a:p>
          <a:p>
            <a:pPr lvl="2">
              <a:buFontTx/>
              <a:buChar char="-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1864 – </a:t>
            </a:r>
            <a:r>
              <a:rPr lang="en-US" b="1" dirty="0" smtClean="0"/>
              <a:t>Bulla Syllabus </a:t>
            </a:r>
            <a:r>
              <a:rPr lang="en-US" dirty="0" smtClean="0"/>
              <a:t>(Papa </a:t>
            </a:r>
            <a:r>
              <a:rPr lang="en-US" dirty="0" err="1" smtClean="0"/>
              <a:t>Pio</a:t>
            </a:r>
            <a:r>
              <a:rPr lang="en-US" dirty="0" smtClean="0"/>
              <a:t> IX): </a:t>
            </a:r>
            <a:r>
              <a:rPr lang="en-US" dirty="0" err="1" smtClean="0"/>
              <a:t>maçons</a:t>
            </a:r>
            <a:r>
              <a:rPr lang="en-US" dirty="0" smtClean="0"/>
              <a:t> </a:t>
            </a:r>
            <a:r>
              <a:rPr lang="en-US" dirty="0" err="1" smtClean="0"/>
              <a:t>expulsos</a:t>
            </a:r>
            <a:r>
              <a:rPr lang="en-US" dirty="0" smtClean="0"/>
              <a:t> dos </a:t>
            </a:r>
            <a:r>
              <a:rPr lang="en-US" dirty="0" err="1" smtClean="0"/>
              <a:t>quadros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igreja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D. Pedro </a:t>
            </a:r>
            <a:r>
              <a:rPr lang="en-US" dirty="0" err="1" smtClean="0"/>
              <a:t>proíbe</a:t>
            </a:r>
            <a:r>
              <a:rPr lang="en-US" dirty="0" smtClean="0"/>
              <a:t> 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determinação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r>
              <a:rPr lang="en-US" dirty="0" smtClean="0"/>
              <a:t>: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err="1" smtClean="0"/>
              <a:t>Bispos</a:t>
            </a:r>
            <a:r>
              <a:rPr lang="en-US" dirty="0" smtClean="0"/>
              <a:t> de </a:t>
            </a:r>
            <a:r>
              <a:rPr lang="en-US" dirty="0" err="1" smtClean="0"/>
              <a:t>Olinda</a:t>
            </a:r>
            <a:r>
              <a:rPr lang="en-US" dirty="0" smtClean="0"/>
              <a:t> e </a:t>
            </a:r>
            <a:r>
              <a:rPr lang="en-US" dirty="0" err="1" smtClean="0"/>
              <a:t>Belém</a:t>
            </a:r>
            <a:r>
              <a:rPr lang="en-US" dirty="0" smtClean="0"/>
              <a:t> </a:t>
            </a:r>
            <a:r>
              <a:rPr lang="en-US" dirty="0" err="1" smtClean="0"/>
              <a:t>descuprem</a:t>
            </a:r>
            <a:r>
              <a:rPr lang="en-US" dirty="0" smtClean="0"/>
              <a:t> e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presos</a:t>
            </a:r>
            <a:endParaRPr lang="en-US" dirty="0" smtClean="0"/>
          </a:p>
          <a:p>
            <a:pPr lvl="2">
              <a:buFont typeface="Wingdings" pitchFamily="2" charset="2"/>
              <a:buChar char="ü"/>
            </a:pPr>
            <a:r>
              <a:rPr lang="en-US" dirty="0" err="1" smtClean="0"/>
              <a:t>Igreja</a:t>
            </a:r>
            <a:r>
              <a:rPr lang="en-US" dirty="0" smtClean="0"/>
              <a:t> </a:t>
            </a:r>
            <a:r>
              <a:rPr lang="en-US" dirty="0" err="1" smtClean="0"/>
              <a:t>deixa</a:t>
            </a:r>
            <a:r>
              <a:rPr lang="en-US" dirty="0" smtClean="0"/>
              <a:t> de </a:t>
            </a:r>
            <a:r>
              <a:rPr lang="en-US" dirty="0" err="1" smtClean="0"/>
              <a:t>prestar</a:t>
            </a:r>
            <a:r>
              <a:rPr lang="en-US" dirty="0" smtClean="0"/>
              <a:t> </a:t>
            </a:r>
            <a:r>
              <a:rPr lang="en-US" dirty="0" err="1" smtClean="0"/>
              <a:t>apoio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Imperador</a:t>
            </a:r>
            <a:endParaRPr lang="en-US" dirty="0" smtClean="0"/>
          </a:p>
          <a:p>
            <a:pPr lvl="2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Imagem 3" descr="dom-pedro-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2530" y="606342"/>
            <a:ext cx="3899426" cy="51435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11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7655" y="1000108"/>
            <a:ext cx="6509849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600" dirty="0"/>
          </a:p>
          <a:p>
            <a:pPr algn="just">
              <a:buFont typeface="Wingdings" pitchFamily="2" charset="2"/>
              <a:buChar char="q"/>
            </a:pPr>
            <a:r>
              <a:rPr lang="en-US" sz="2400" dirty="0" err="1"/>
              <a:t>Exército</a:t>
            </a:r>
            <a:r>
              <a:rPr lang="en-US" sz="2400" dirty="0"/>
              <a:t> </a:t>
            </a:r>
            <a:r>
              <a:rPr lang="en-US" sz="2400" dirty="0" err="1"/>
              <a:t>desprestigiado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governo</a:t>
            </a:r>
            <a:r>
              <a:rPr lang="en-US" sz="2400" dirty="0"/>
              <a:t>: </a:t>
            </a:r>
            <a:r>
              <a:rPr lang="en-US" sz="2400" dirty="0" err="1"/>
              <a:t>baixos</a:t>
            </a:r>
            <a:r>
              <a:rPr lang="en-US" sz="2400" dirty="0"/>
              <a:t> </a:t>
            </a:r>
            <a:r>
              <a:rPr lang="en-US" sz="2400" dirty="0" err="1"/>
              <a:t>salários</a:t>
            </a:r>
            <a:r>
              <a:rPr lang="en-US" sz="2400" dirty="0"/>
              <a:t>, </a:t>
            </a:r>
            <a:r>
              <a:rPr lang="en-US" sz="2400" dirty="0" err="1"/>
              <a:t>pouca</a:t>
            </a:r>
            <a:r>
              <a:rPr lang="en-US" sz="2400" dirty="0"/>
              <a:t> </a:t>
            </a:r>
            <a:r>
              <a:rPr lang="en-US" sz="2400" dirty="0" err="1"/>
              <a:t>aparelhagem</a:t>
            </a:r>
            <a:r>
              <a:rPr lang="en-US" sz="2400" dirty="0"/>
              <a:t> e </a:t>
            </a:r>
            <a:r>
              <a:rPr lang="en-US" sz="2400" dirty="0" err="1"/>
              <a:t>investimentos</a:t>
            </a:r>
            <a:r>
              <a:rPr lang="en-US" sz="2400" dirty="0"/>
              <a:t>.</a:t>
            </a:r>
          </a:p>
          <a:p>
            <a:pPr lvl="2"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err="1"/>
              <a:t>Exército</a:t>
            </a:r>
            <a:r>
              <a:rPr lang="en-US" sz="2400" dirty="0"/>
              <a:t> </a:t>
            </a:r>
            <a:r>
              <a:rPr lang="en-US" sz="2400" dirty="0" err="1"/>
              <a:t>fortalecido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corporação</a:t>
            </a:r>
            <a:r>
              <a:rPr lang="en-US" sz="2400" dirty="0"/>
              <a:t> </a:t>
            </a:r>
            <a:r>
              <a:rPr lang="en-US" sz="2400" dirty="0" err="1"/>
              <a:t>após</a:t>
            </a:r>
            <a:r>
              <a:rPr lang="en-US" sz="2400" dirty="0"/>
              <a:t> </a:t>
            </a:r>
            <a:r>
              <a:rPr lang="en-US" sz="2400" b="1" dirty="0"/>
              <a:t>Guerra do </a:t>
            </a:r>
            <a:r>
              <a:rPr lang="en-US" sz="2400" b="1" dirty="0" err="1"/>
              <a:t>Paraguai</a:t>
            </a:r>
            <a:endParaRPr lang="en-US" sz="2400" b="1" dirty="0"/>
          </a:p>
          <a:p>
            <a:pPr lvl="2"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err="1"/>
              <a:t>Punições</a:t>
            </a:r>
            <a:r>
              <a:rPr lang="en-US" sz="2400" dirty="0"/>
              <a:t> do </a:t>
            </a:r>
            <a:r>
              <a:rPr lang="en-US" sz="2400" dirty="0" err="1"/>
              <a:t>governo</a:t>
            </a:r>
            <a:r>
              <a:rPr lang="en-US" sz="2400" dirty="0"/>
              <a:t> a </a:t>
            </a:r>
            <a:r>
              <a:rPr lang="en-US" sz="2400" dirty="0" err="1"/>
              <a:t>oficiais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manifestavam</a:t>
            </a:r>
            <a:r>
              <a:rPr lang="en-US" sz="2400" dirty="0"/>
              <a:t>-se </a:t>
            </a:r>
            <a:r>
              <a:rPr lang="en-US" sz="2400" dirty="0" err="1"/>
              <a:t>publicamente</a:t>
            </a:r>
            <a:endParaRPr lang="en-US" sz="2400" dirty="0"/>
          </a:p>
          <a:p>
            <a:pPr lvl="2" algn="just">
              <a:buFont typeface="Wingdings" pitchFamily="2" charset="2"/>
              <a:buChar char="ü"/>
            </a:pPr>
            <a:r>
              <a:rPr lang="en-US" sz="2000" dirty="0" err="1"/>
              <a:t>Sena</a:t>
            </a:r>
            <a:r>
              <a:rPr lang="en-US" sz="2000" dirty="0"/>
              <a:t> </a:t>
            </a:r>
            <a:r>
              <a:rPr lang="en-US" sz="2000" dirty="0" err="1"/>
              <a:t>Madureira</a:t>
            </a:r>
            <a:r>
              <a:rPr lang="en-US" sz="2000" dirty="0"/>
              <a:t>, Cunha Matos</a:t>
            </a:r>
          </a:p>
          <a:p>
            <a:pPr lvl="2"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err="1"/>
              <a:t>Penetração</a:t>
            </a:r>
            <a:r>
              <a:rPr lang="en-US" sz="2400" dirty="0"/>
              <a:t> de </a:t>
            </a:r>
            <a:r>
              <a:rPr lang="en-US" sz="2400" dirty="0" err="1" smtClean="0"/>
              <a:t>ideias</a:t>
            </a:r>
            <a:r>
              <a:rPr lang="en-US" sz="2400" dirty="0" smtClean="0"/>
              <a:t> </a:t>
            </a:r>
            <a:r>
              <a:rPr lang="en-US" sz="2400" dirty="0" err="1"/>
              <a:t>abolicionistas</a:t>
            </a:r>
            <a:r>
              <a:rPr lang="en-US" sz="2400" dirty="0"/>
              <a:t> e </a:t>
            </a:r>
            <a:r>
              <a:rPr lang="en-US" sz="2400" dirty="0" err="1"/>
              <a:t>republicanas</a:t>
            </a:r>
            <a:r>
              <a:rPr lang="en-US" sz="2400" dirty="0"/>
              <a:t> </a:t>
            </a:r>
            <a:r>
              <a:rPr lang="en-US" sz="2400" dirty="0" err="1"/>
              <a:t>positivistas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quadros</a:t>
            </a:r>
            <a:r>
              <a:rPr lang="en-US" sz="2400" dirty="0"/>
              <a:t> do </a:t>
            </a:r>
            <a:r>
              <a:rPr lang="en-US" sz="2400" dirty="0" err="1"/>
              <a:t>exército</a:t>
            </a:r>
            <a:r>
              <a:rPr lang="en-US" sz="2400" dirty="0"/>
              <a:t> </a:t>
            </a:r>
            <a:r>
              <a:rPr lang="en-US" sz="2400" dirty="0" err="1"/>
              <a:t>associam</a:t>
            </a:r>
            <a:r>
              <a:rPr lang="en-US" sz="2400" dirty="0"/>
              <a:t> o </a:t>
            </a:r>
            <a:r>
              <a:rPr lang="en-US" sz="2400" dirty="0" err="1"/>
              <a:t>Império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atraso</a:t>
            </a:r>
            <a:r>
              <a:rPr lang="en-US" sz="2400" dirty="0"/>
              <a:t> </a:t>
            </a:r>
            <a:r>
              <a:rPr lang="en-US" sz="2400" dirty="0" err="1"/>
              <a:t>institucional</a:t>
            </a:r>
            <a:r>
              <a:rPr lang="en-US" sz="2400" dirty="0"/>
              <a:t> e </a:t>
            </a:r>
            <a:r>
              <a:rPr lang="en-US" sz="2400" dirty="0" err="1"/>
              <a:t>tecnológico</a:t>
            </a:r>
            <a:r>
              <a:rPr lang="en-US" sz="2400" dirty="0"/>
              <a:t> do </a:t>
            </a:r>
            <a:r>
              <a:rPr lang="en-US" sz="2400" dirty="0" err="1"/>
              <a:t>país</a:t>
            </a:r>
            <a:r>
              <a:rPr lang="en-US" sz="2400" dirty="0"/>
              <a:t>.</a:t>
            </a:r>
          </a:p>
          <a:p>
            <a:endParaRPr lang="pt-BR" dirty="0"/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1952596" y="-28577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i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Questão Militar</a:t>
            </a:r>
            <a:endParaRPr lang="en-US" sz="36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Espaço Reservado para Conteúdo 3" descr="Alberto_Henschel_-_Dom_Pedro_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1558" y="428604"/>
            <a:ext cx="3906443" cy="60722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654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ventre-liv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0738" y="585216"/>
            <a:ext cx="5134028" cy="5205984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9522" y="1143000"/>
            <a:ext cx="5715040" cy="5143536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– Abolição da Escravidão (1888) retira do governo imperial sua última base de  sustentação: aristocracia tradicional.</a:t>
            </a:r>
          </a:p>
          <a:p>
            <a:pPr lvl="1" algn="just"/>
            <a:r>
              <a:rPr lang="pt-BR" dirty="0" smtClean="0"/>
              <a:t>Império é atacado por todos os setores, sendo associado ao atraso e decadência.</a:t>
            </a:r>
            <a:endParaRPr lang="pt-BR" dirty="0"/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1261241" y="362606"/>
            <a:ext cx="8920955" cy="10394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Questão</a:t>
            </a:r>
            <a:r>
              <a:rPr lang="en-US" sz="36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Abolicionista</a:t>
            </a:r>
            <a:endParaRPr lang="en-US" sz="36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9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issa_17_maio_1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26563"/>
            <a:ext cx="9144000" cy="4073236"/>
          </a:xfrm>
          <a:ln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816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0972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Questão</a:t>
            </a:r>
            <a:r>
              <a:rPr lang="en-US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Republicana</a:t>
            </a:r>
            <a:endParaRPr lang="en-US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3779" y="1143000"/>
            <a:ext cx="11698014" cy="5462606"/>
          </a:xfrm>
        </p:spPr>
        <p:txBody>
          <a:bodyPr>
            <a:noAutofit/>
          </a:bodyPr>
          <a:lstStyle/>
          <a:p>
            <a:pPr>
              <a:spcAft>
                <a:spcPts val="200"/>
              </a:spcAft>
            </a:pPr>
            <a:r>
              <a:rPr lang="pt-BR" sz="2400" b="1" dirty="0" smtClean="0"/>
              <a:t>1870: Manifesto Republicano (Rio de Janeiro) – dissidência radical do Partido Liberal.</a:t>
            </a:r>
          </a:p>
          <a:p>
            <a:pPr>
              <a:spcAft>
                <a:spcPts val="200"/>
              </a:spcAft>
            </a:pPr>
            <a:r>
              <a:rPr lang="pt-BR" sz="2400" b="1" dirty="0" smtClean="0"/>
              <a:t>1873: Fundação do PRP (Partido Republicano Paulista), vinculado a importantes cafeicultores do Estado.</a:t>
            </a:r>
          </a:p>
          <a:p>
            <a:pPr>
              <a:spcAft>
                <a:spcPts val="200"/>
              </a:spcAft>
            </a:pPr>
            <a:r>
              <a:rPr lang="pt-BR" sz="2400" dirty="0" smtClean="0"/>
              <a:t>Descompasso entre poderio econômico dos cafeicultores do Oeste Paulista e sua pequena </a:t>
            </a:r>
            <a:r>
              <a:rPr lang="pt-BR" sz="2800" dirty="0" smtClean="0"/>
              <a:t>participação</a:t>
            </a:r>
            <a:r>
              <a:rPr lang="pt-BR" sz="2400" dirty="0" smtClean="0"/>
              <a:t> política.</a:t>
            </a:r>
          </a:p>
          <a:p>
            <a:pPr>
              <a:spcAft>
                <a:spcPts val="200"/>
              </a:spcAft>
            </a:pPr>
            <a:r>
              <a:rPr lang="pt-BR" sz="2400" dirty="0" smtClean="0"/>
              <a:t>Abolicionismo em contradição com o escravismo defendido por velhas elites aristocráticas cariocas.</a:t>
            </a:r>
          </a:p>
          <a:p>
            <a:pPr>
              <a:spcAft>
                <a:spcPts val="200"/>
              </a:spcAft>
            </a:pPr>
            <a:r>
              <a:rPr lang="pt-BR" sz="2400" dirty="0" smtClean="0"/>
              <a:t>Ideia do Federalismo – maior autonomia estadual</a:t>
            </a:r>
          </a:p>
          <a:p>
            <a:pPr>
              <a:spcAft>
                <a:spcPts val="200"/>
              </a:spcAft>
            </a:pPr>
            <a:r>
              <a:rPr lang="pt-BR" sz="2400" dirty="0" smtClean="0"/>
              <a:t>Apoio de classes médias urbanas, também pouco representadas pelo governo imperial</a:t>
            </a:r>
            <a:endParaRPr lang="en-US" sz="2400" u="sng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3154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expulsaodosfazendeiros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125821"/>
            <a:ext cx="5791200" cy="3474720"/>
          </a:xfrm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52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717" y="1214422"/>
            <a:ext cx="117137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	1888 – D. Pedro II tenta implementar reformas políticas inspiradas no republicanismo através de Visconde de Ouro Preto:</a:t>
            </a:r>
          </a:p>
          <a:p>
            <a:pPr lvl="1"/>
            <a:r>
              <a:rPr lang="pt-BR" dirty="0" smtClean="0"/>
              <a:t>Autonomia provincial, liberdade de culto e ensino, senado temporário, facilidades de crédito...</a:t>
            </a:r>
          </a:p>
          <a:p>
            <a:pPr lvl="1"/>
            <a:r>
              <a:rPr lang="pt-BR" dirty="0" smtClean="0"/>
              <a:t>Reformas negadas pelo parlamento que é dissolvido pelo imperador.</a:t>
            </a:r>
          </a:p>
          <a:p>
            <a:pPr lvl="1"/>
            <a:r>
              <a:rPr lang="pt-BR" dirty="0" smtClean="0"/>
              <a:t>Republicanos espalham boatos de supostas prisões de líderes militares.</a:t>
            </a:r>
          </a:p>
          <a:p>
            <a:endParaRPr lang="pt-BR" dirty="0" smtClean="0"/>
          </a:p>
          <a:p>
            <a:pPr algn="ctr">
              <a:buNone/>
            </a:pPr>
            <a:r>
              <a:rPr lang="pt-BR" dirty="0" smtClean="0"/>
              <a:t>	</a:t>
            </a:r>
            <a:r>
              <a:rPr lang="pt-BR" b="1" dirty="0" smtClean="0"/>
              <a:t>Marechal Deodoro da Fonseca lidera rebelião que depõe D. Pedro II.</a:t>
            </a:r>
            <a:endParaRPr lang="pt-BR" dirty="0"/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2024034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Proclamação</a:t>
            </a:r>
            <a:r>
              <a:rPr lang="en-US" sz="36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</a:t>
            </a:r>
            <a:r>
              <a:rPr lang="en-US" sz="36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República</a:t>
            </a:r>
            <a:endParaRPr lang="en-US" sz="36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7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597400" cy="1022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cafeeira</a:t>
            </a:r>
            <a:endParaRPr lang="en-US" altLang="pt-BR" sz="41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Origens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e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expansão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da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cafeeira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04952" y="2828837"/>
            <a:ext cx="117610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altLang="pt-BR" sz="2400" dirty="0"/>
              <a:t>A </a:t>
            </a:r>
            <a:r>
              <a:rPr lang="en-US" altLang="pt-BR" sz="2400" dirty="0" err="1"/>
              <a:t>história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economia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durante</a:t>
            </a:r>
            <a:r>
              <a:rPr lang="en-US" altLang="pt-BR" sz="2400" dirty="0"/>
              <a:t> o Segundo </a:t>
            </a:r>
            <a:r>
              <a:rPr lang="en-US" altLang="pt-BR" sz="2400" dirty="0" err="1"/>
              <a:t>Reinado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perpassa</a:t>
            </a:r>
            <a:r>
              <a:rPr lang="en-US" altLang="pt-BR" sz="2400" dirty="0"/>
              <a:t> inevitavelmente </a:t>
            </a:r>
            <a:r>
              <a:rPr lang="en-US" altLang="pt-BR" sz="2400" dirty="0" err="1"/>
              <a:t>pelo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processo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expansão</a:t>
            </a:r>
            <a:r>
              <a:rPr lang="en-US" altLang="pt-BR" sz="2400" dirty="0"/>
              <a:t> de um novo </a:t>
            </a:r>
            <a:r>
              <a:rPr lang="en-US" altLang="pt-BR" sz="2400" dirty="0" err="1"/>
              <a:t>gênero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agrícola</a:t>
            </a:r>
            <a:r>
              <a:rPr lang="en-US" altLang="pt-BR" sz="2400" dirty="0"/>
              <a:t>: o café. </a:t>
            </a:r>
            <a:r>
              <a:rPr lang="en-US" altLang="pt-BR" sz="2400" dirty="0" err="1"/>
              <a:t>Desde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meados</a:t>
            </a:r>
            <a:r>
              <a:rPr lang="en-US" altLang="pt-BR" sz="2400" dirty="0"/>
              <a:t> do </a:t>
            </a:r>
            <a:r>
              <a:rPr lang="en-US" altLang="pt-BR" sz="2400" dirty="0" err="1"/>
              <a:t>século</a:t>
            </a:r>
            <a:r>
              <a:rPr lang="en-US" altLang="pt-BR" sz="2400" dirty="0"/>
              <a:t> XVIII </a:t>
            </a:r>
            <a:r>
              <a:rPr lang="en-US" altLang="pt-BR" sz="2400" dirty="0" err="1"/>
              <a:t>esse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produto</a:t>
            </a:r>
            <a:r>
              <a:rPr lang="en-US" altLang="pt-BR" sz="2400" dirty="0"/>
              <a:t> era </a:t>
            </a:r>
            <a:r>
              <a:rPr lang="en-US" altLang="pt-BR" sz="2400" dirty="0" err="1"/>
              <a:t>considerado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especiaria</a:t>
            </a:r>
            <a:r>
              <a:rPr lang="en-US" altLang="pt-BR" sz="2400" dirty="0"/>
              <a:t> entre </a:t>
            </a:r>
            <a:r>
              <a:rPr lang="en-US" altLang="pt-BR" sz="2400" dirty="0" err="1"/>
              <a:t>os</a:t>
            </a:r>
            <a:r>
              <a:rPr lang="en-US" altLang="pt-BR" sz="2400" dirty="0"/>
              <a:t> </a:t>
            </a:r>
            <a:r>
              <a:rPr lang="en-US" altLang="pt-BR" sz="2400" dirty="0" err="1"/>
              <a:t>consumidore</a:t>
            </a:r>
            <a:r>
              <a:rPr lang="en-US" altLang="pt-BR" sz="2400" dirty="0"/>
              <a:t> </a:t>
            </a:r>
            <a:r>
              <a:rPr lang="en-US" altLang="pt-BR" sz="2400" dirty="0" err="1"/>
              <a:t>europeus</a:t>
            </a:r>
            <a:r>
              <a:rPr lang="en-US" altLang="pt-BR" sz="2400" dirty="0"/>
              <a:t>.  </a:t>
            </a:r>
          </a:p>
        </p:txBody>
      </p:sp>
      <p:pic>
        <p:nvPicPr>
          <p:cNvPr id="5128" name="Picture 8" descr="cafe_p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4672" y="743712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0595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597400" cy="1022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cafeeira</a:t>
            </a:r>
            <a:endParaRPr lang="en-US" altLang="pt-BR" sz="41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Origens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e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expansão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da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cafeeira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2248" y="1926103"/>
            <a:ext cx="1169801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altLang="pt-BR" sz="2400" dirty="0"/>
              <a:t> </a:t>
            </a:r>
            <a:r>
              <a:rPr lang="pt-BR" altLang="pt-BR" sz="2400" dirty="0"/>
              <a:t>Ao longo desse período, o seu consumo ganhou proporções cada vez mais consideráveis. De acordo com alguns estudiosos, essa planta chegou ao Brasil pela Guiana Francesa nas mãos do tenente-coronel Francisco de Melo Palheta</a:t>
            </a:r>
            <a:r>
              <a:rPr lang="pt-BR" altLang="pt-BR" sz="2400" dirty="0" smtClean="0"/>
              <a:t>.</a:t>
            </a:r>
          </a:p>
          <a:p>
            <a:pPr algn="just" eaLnBrk="0" hangingPunct="0"/>
            <a:r>
              <a:rPr lang="pt-BR" altLang="pt-BR" sz="2400" dirty="0"/>
              <a:t> </a:t>
            </a:r>
            <a:br>
              <a:rPr lang="pt-BR" altLang="pt-BR" sz="2400" dirty="0"/>
            </a:br>
            <a:endParaRPr lang="en-US" altLang="pt-BR" sz="2400" dirty="0"/>
          </a:p>
        </p:txBody>
      </p:sp>
      <p:pic>
        <p:nvPicPr>
          <p:cNvPr id="28676" name="Picture 4" descr="cafe_p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9760" y="585216"/>
            <a:ext cx="2157984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Francisco+Palh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11153"/>
            <a:ext cx="3124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7027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597400" cy="1022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cafeeira</a:t>
            </a:r>
            <a:endParaRPr lang="en-US" altLang="pt-BR" sz="41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Origens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e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expansão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da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cafeeira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89185" y="2575186"/>
            <a:ext cx="1174531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pt-BR" altLang="pt-BR" sz="2400" dirty="0"/>
              <a:t>Na segunda metade do século XVIII, por volta de 1760, foram registrados os primeiros relatos noticiando a formação de plantações na cidade do Rio de Janeiro. Na região da Baixada Fluminense as melhores condições de plantio foram encontradas ao longo de uma série de pântanos e brejos ali encontrados. No final desse mesmo século, as regiões cariocas da Tijuca, do Corcovado e do morro da Gávea estavam completamente tomadas pelas plantações de café.  </a:t>
            </a:r>
            <a:endParaRPr lang="en-US" altLang="pt-BR" sz="2400" dirty="0"/>
          </a:p>
        </p:txBody>
      </p:sp>
      <p:pic>
        <p:nvPicPr>
          <p:cNvPr id="35844" name="Picture 4" descr="cafe_p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3168" y="67056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940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597400" cy="1022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cafeeira</a:t>
            </a:r>
            <a:endParaRPr lang="en-US" altLang="pt-BR" sz="41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Origens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e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expansão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da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cafeeira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36483" y="2015871"/>
            <a:ext cx="1168224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pt-BR" altLang="pt-BR" sz="2400" dirty="0"/>
              <a:t>O pioneirismo das plantações cariocas alcançou toda a região do Vale do Paraíba, sendo o principal espaço de produção até a década de 1870. Reproduzindo a mesma dinâmica produtiva do período colonial, essas plantações foram sustentadas por meio de latifúndios monocultores dominados pela mão-de-obra escrava. As propriedades contavam com uma pequena roça de gêneros alimentícios destinados ao consumo interno, sendo as demais terras inteiramente voltadas para a produção do café</a:t>
            </a:r>
            <a:r>
              <a:rPr lang="pt-BR" altLang="pt-BR" sz="2400" dirty="0" smtClean="0"/>
              <a:t>.</a:t>
            </a:r>
          </a:p>
          <a:p>
            <a:pPr algn="just" eaLnBrk="0" hangingPunct="0"/>
            <a:r>
              <a:rPr lang="pt-BR" altLang="pt-BR" sz="2400" dirty="0"/>
              <a:t> </a:t>
            </a:r>
            <a:br>
              <a:rPr lang="pt-BR" altLang="pt-BR" sz="2400" dirty="0"/>
            </a:br>
            <a:endParaRPr lang="en-US" altLang="pt-BR" sz="2400" dirty="0"/>
          </a:p>
        </p:txBody>
      </p:sp>
      <p:pic>
        <p:nvPicPr>
          <p:cNvPr id="34820" name="Picture 4" descr="cafe_p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0320" y="1075944"/>
            <a:ext cx="1560576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8096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Economia%20Cafeeira%20-%20BR%20ES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3056" y="622242"/>
            <a:ext cx="3819144" cy="26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image_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29056"/>
            <a:ext cx="4524248" cy="24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45" name="AutoShape 9" descr="2Q==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47" name="AutoShape 11" descr="2Q==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39949" name="Picture 13" descr="ca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1447" y="3276600"/>
            <a:ext cx="3880753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51" name="Picture 15" descr="cafe22355%5B1%5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8440" y="3281934"/>
            <a:ext cx="4099560" cy="307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53" name="Picture 17" descr="cafe_do_brasil_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112" y="3639312"/>
            <a:ext cx="3503676" cy="231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17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597400" cy="1022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cafeeira</a:t>
            </a:r>
            <a:endParaRPr lang="en-US" altLang="pt-BR" sz="41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Origens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e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expansão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da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cafeeira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83779" y="2632930"/>
            <a:ext cx="116349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pt-BR" altLang="pt-BR" sz="2400" dirty="0"/>
              <a:t>A produção fluminense, dependente de uma exploração sistemática das terras, logo começaria a sentir seus primeiros sinais de crise. Ao mesmo tempo, a proibição do tráfico de escravos, em 1850, inviabilizou os moldes produtivos que inauguraram a produção cafeeira do Brasil. No entanto, nesse meio tempo, a região do Oeste Paulista ofereceu condições para que a produção do café continuasse a crescer significativamente.  </a:t>
            </a:r>
            <a:endParaRPr lang="en-US" altLang="pt-BR" sz="2400" dirty="0"/>
          </a:p>
        </p:txBody>
      </p:sp>
      <p:pic>
        <p:nvPicPr>
          <p:cNvPr id="33796" name="Picture 4" descr="cafe_p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6592" y="646176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4309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597400" cy="1022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41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cafeeira</a:t>
            </a:r>
            <a:endParaRPr lang="en-US" altLang="pt-BR" sz="41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Origens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e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expansão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da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economia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2000" i="1" dirty="0" err="1">
                <a:solidFill>
                  <a:srgbClr val="7F7F7F"/>
                </a:solidFill>
                <a:latin typeface="Calibri" panose="020F0502020204030204" pitchFamily="34" charset="0"/>
              </a:rPr>
              <a:t>cafeeira</a:t>
            </a:r>
            <a:r>
              <a:rPr lang="en-US" altLang="pt-BR" sz="2000" i="1" dirty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99545" y="2454340"/>
            <a:ext cx="1168224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altLang="pt-BR" sz="2800" dirty="0"/>
              <a:t>  </a:t>
            </a:r>
            <a:r>
              <a:rPr lang="pt-BR" altLang="pt-BR" sz="2400" dirty="0"/>
              <a:t>Os cafeicultores paulistas deram uma outra dinâmica à produção do café incorporando diferentes parcelas da economia capitalista. A mentalidade fortemente empresarial desses fazendeiros introduziu novas tecnologias e formas de plantio favoráveis a uma nova expansão cafeeira. Muitos deles investiam no mercado de ações, dedicavam-se a atividades comerciais urbanas e na indústria. Para suprir a falta de escravos atraíram mão-de-obra de imigrantes europeus e recorriam a empréstimos bancários para financiar as futuras plantações.  </a:t>
            </a:r>
            <a:endParaRPr lang="en-US" altLang="pt-BR" sz="2400" dirty="0"/>
          </a:p>
        </p:txBody>
      </p:sp>
      <p:pic>
        <p:nvPicPr>
          <p:cNvPr id="32772" name="Picture 4" descr="cafe_p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7552" y="536448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0632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padrao aplicativ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padrao aplicativo</Template>
  <TotalTime>36</TotalTime>
  <Words>1037</Words>
  <Application>Microsoft Office PowerPoint</Application>
  <PresentationFormat>Personalizar</PresentationFormat>
  <Paragraphs>161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slide padrao aplicativo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 economia cafeeira; </vt:lpstr>
      <vt:lpstr>Slide 18</vt:lpstr>
      <vt:lpstr>Slide 19</vt:lpstr>
      <vt:lpstr>Imigração</vt:lpstr>
      <vt:lpstr>Slide 21</vt:lpstr>
      <vt:lpstr>Slide 22</vt:lpstr>
      <vt:lpstr>Slide 23</vt:lpstr>
      <vt:lpstr>Slide 24</vt:lpstr>
      <vt:lpstr>Slide 25</vt:lpstr>
      <vt:lpstr>Questão Republicana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Will</dc:creator>
  <cp:lastModifiedBy>User</cp:lastModifiedBy>
  <cp:revision>6</cp:revision>
  <dcterms:created xsi:type="dcterms:W3CDTF">2014-06-25T23:26:44Z</dcterms:created>
  <dcterms:modified xsi:type="dcterms:W3CDTF">2018-04-05T15:59:54Z</dcterms:modified>
</cp:coreProperties>
</file>