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handoutMasterIdLst>
    <p:handoutMasterId r:id="rId80"/>
  </p:handoutMasterIdLst>
  <p:sldIdLst>
    <p:sldId id="256" r:id="rId2"/>
    <p:sldId id="257" r:id="rId3"/>
    <p:sldId id="33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  <p:sldId id="273" r:id="rId19"/>
    <p:sldId id="275" r:id="rId20"/>
    <p:sldId id="278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1" r:id="rId32"/>
    <p:sldId id="317" r:id="rId33"/>
    <p:sldId id="318" r:id="rId34"/>
    <p:sldId id="319" r:id="rId35"/>
    <p:sldId id="316" r:id="rId36"/>
    <p:sldId id="292" r:id="rId37"/>
    <p:sldId id="293" r:id="rId38"/>
    <p:sldId id="294" r:id="rId39"/>
    <p:sldId id="295" r:id="rId40"/>
    <p:sldId id="296" r:id="rId41"/>
    <p:sldId id="332" r:id="rId42"/>
    <p:sldId id="333" r:id="rId43"/>
    <p:sldId id="297" r:id="rId44"/>
    <p:sldId id="320" r:id="rId45"/>
    <p:sldId id="321" r:id="rId46"/>
    <p:sldId id="322" r:id="rId47"/>
    <p:sldId id="323" r:id="rId48"/>
    <p:sldId id="288" r:id="rId49"/>
    <p:sldId id="298" r:id="rId50"/>
    <p:sldId id="299" r:id="rId51"/>
    <p:sldId id="302" r:id="rId52"/>
    <p:sldId id="303" r:id="rId53"/>
    <p:sldId id="305" r:id="rId54"/>
    <p:sldId id="334" r:id="rId55"/>
    <p:sldId id="300" r:id="rId56"/>
    <p:sldId id="324" r:id="rId57"/>
    <p:sldId id="325" r:id="rId58"/>
    <p:sldId id="326" r:id="rId59"/>
    <p:sldId id="327" r:id="rId60"/>
    <p:sldId id="289" r:id="rId61"/>
    <p:sldId id="301" r:id="rId62"/>
    <p:sldId id="306" r:id="rId63"/>
    <p:sldId id="307" r:id="rId64"/>
    <p:sldId id="308" r:id="rId65"/>
    <p:sldId id="309" r:id="rId66"/>
    <p:sldId id="335" r:id="rId67"/>
    <p:sldId id="336" r:id="rId68"/>
    <p:sldId id="310" r:id="rId69"/>
    <p:sldId id="328" r:id="rId70"/>
    <p:sldId id="329" r:id="rId71"/>
    <p:sldId id="330" r:id="rId72"/>
    <p:sldId id="290" r:id="rId73"/>
    <p:sldId id="311" r:id="rId74"/>
    <p:sldId id="312" r:id="rId75"/>
    <p:sldId id="313" r:id="rId76"/>
    <p:sldId id="314" r:id="rId77"/>
    <p:sldId id="315" r:id="rId78"/>
    <p:sldId id="337" r:id="rId7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99CC"/>
    <a:srgbClr val="0000CC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53.xml"/><Relationship Id="rId3" Type="http://schemas.openxmlformats.org/officeDocument/2006/relationships/slide" Target="slides/slide44.xml"/><Relationship Id="rId7" Type="http://schemas.openxmlformats.org/officeDocument/2006/relationships/slide" Target="slides/slide52.xml"/><Relationship Id="rId2" Type="http://schemas.openxmlformats.org/officeDocument/2006/relationships/slide" Target="slides/slide30.xml"/><Relationship Id="rId1" Type="http://schemas.openxmlformats.org/officeDocument/2006/relationships/slide" Target="slides/slide23.xml"/><Relationship Id="rId6" Type="http://schemas.openxmlformats.org/officeDocument/2006/relationships/slide" Target="slides/slide51.xml"/><Relationship Id="rId5" Type="http://schemas.openxmlformats.org/officeDocument/2006/relationships/slide" Target="slides/slide47.xml"/><Relationship Id="rId4" Type="http://schemas.openxmlformats.org/officeDocument/2006/relationships/slide" Target="slides/slide46.xml"/><Relationship Id="rId9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 Unicode MS" pitchFamily="34" charset="-128"/>
              </a:defRPr>
            </a:lvl1pPr>
          </a:lstStyle>
          <a:p>
            <a:endParaRPr lang="es-MX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Unicode MS" pitchFamily="34" charset="-128"/>
              </a:defRPr>
            </a:lvl1pPr>
          </a:lstStyle>
          <a:p>
            <a:endParaRPr lang="es-MX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 Unicode MS" pitchFamily="34" charset="-128"/>
              </a:defRPr>
            </a:lvl1pPr>
          </a:lstStyle>
          <a:p>
            <a:endParaRPr lang="es-MX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Unicode MS" pitchFamily="34" charset="-128"/>
              </a:defRPr>
            </a:lvl1pPr>
          </a:lstStyle>
          <a:p>
            <a:fld id="{15DF183D-A7DF-404A-97E1-5CD3173AA99F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66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6628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26629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0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1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2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3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4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5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6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7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8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39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0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1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2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3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4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5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6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7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8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49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0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1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2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3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4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5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6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657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26658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26659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6660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26661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26662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517DBE-4B23-4B81-A595-862DEB64002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C0F39-8955-4DC2-83EF-F6B41128204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C71AE-2E46-430F-AFA9-E02F17AE03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75074-423E-454C-B2E4-883C59F5F17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C1DB5-D779-44D0-9607-AF5891569DC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3AD3D-AE1F-44C4-9F79-E3C7CE9B264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4FE98-0218-46E3-AA95-C860B063275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F340D-0317-4835-87B5-F86C804C86F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464AF-5E02-46EB-9646-22E76963B9E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717DE-C04F-4550-9A25-05780BE42E9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2D037-1B61-41FB-9E6B-69D6625AE39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FFCC">
                <a:gamma/>
                <a:tint val="23922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5604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25605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06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07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08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09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0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1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2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3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4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5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6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7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8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19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0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1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2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3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4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5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6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7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8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29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30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31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32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633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25634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5635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25636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25637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F7846D-CEEF-4849-A372-8F7B1BC6733C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563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e.deusto.es/guia/test0.htm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133600"/>
            <a:ext cx="7772400" cy="2286000"/>
          </a:xfrm>
        </p:spPr>
        <p:txBody>
          <a:bodyPr/>
          <a:lstStyle/>
          <a:p>
            <a:pPr algn="ctr"/>
            <a:r>
              <a:rPr lang="es-E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Elementos de Andragogía</a:t>
            </a:r>
            <a:br>
              <a:rPr lang="es-E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</a:br>
            <a:endParaRPr lang="es-MX" sz="66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292725" y="5734050"/>
            <a:ext cx="302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b="1">
                <a:solidFill>
                  <a:srgbClr val="0000CC"/>
                </a:solidFill>
                <a:latin typeface="Arial" charset="0"/>
              </a:rPr>
              <a:t>Pablo Lozano</a:t>
            </a:r>
            <a:endParaRPr lang="es-MX" b="1">
              <a:solidFill>
                <a:srgbClr val="0000CC"/>
              </a:solidFill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71550" y="333375"/>
            <a:ext cx="7772400" cy="935038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" charset="0"/>
              </a:rPr>
              <a:t>CARACTERISTICAS</a:t>
            </a:r>
            <a:endParaRPr lang="es-MX" sz="40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33796" name="Text Box 1028"/>
          <p:cNvSpPr txBox="1">
            <a:spLocks noChangeArrowheads="1"/>
          </p:cNvSpPr>
          <p:nvPr/>
        </p:nvSpPr>
        <p:spPr bwMode="auto">
          <a:xfrm>
            <a:off x="1331913" y="1773238"/>
            <a:ext cx="69119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Autónomo económica y socialmente.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Capaz de tomar decisiones y autodirigirse.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Responsable cívica y económicamente.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Cumple una función productiva.</a:t>
            </a:r>
            <a:endParaRPr lang="es-MX" sz="34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3797" name="Line 1029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064500" cy="792162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" charset="0"/>
              </a:rPr>
              <a:t>ADULTO JOVEN</a:t>
            </a:r>
            <a:endParaRPr lang="es-MX" sz="40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1628775"/>
            <a:ext cx="7978775" cy="451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Altamente contestatario y conflictivo.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Cuestiona la sociedad, la ciencia y la tecnología.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Rechaza las actitudes paternalistas.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Busca la calidad de la vida humana.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Exige respeto para crecer como persona.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Exige que se le acepte como crítico, racional y creativo.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91513" cy="1184275"/>
          </a:xfrm>
        </p:spPr>
        <p:txBody>
          <a:bodyPr/>
          <a:lstStyle/>
          <a:p>
            <a:pPr algn="r"/>
            <a:r>
              <a:rPr lang="es-ES" sz="3800" b="1">
                <a:solidFill>
                  <a:srgbClr val="0000CC"/>
                </a:solidFill>
                <a:latin typeface="Arial Unicode MS" pitchFamily="34" charset="-128"/>
              </a:rPr>
              <a:t>ESTUDIANTE UNIVERSITARIO</a:t>
            </a:r>
            <a:endParaRPr lang="es-MX" sz="38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914400" y="1700213"/>
            <a:ext cx="8229600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77825" indent="-377825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latin typeface="Arial Unicode MS" pitchFamily="34" charset="-128"/>
              </a:rPr>
              <a:t>	</a:t>
            </a:r>
            <a:r>
              <a:rPr lang="es-ES" sz="3200" b="1">
                <a:latin typeface="Arial Unicode MS" pitchFamily="34" charset="-128"/>
              </a:rPr>
              <a:t>Por ser un adulto:</a:t>
            </a:r>
          </a:p>
          <a:p>
            <a:pPr marL="377825" indent="-377825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latin typeface="Arial Unicode MS" pitchFamily="34" charset="-128"/>
              </a:rPr>
              <a:t>Rechaza la rigidez e inflexibilidad pedagógicas.</a:t>
            </a:r>
          </a:p>
          <a:p>
            <a:pPr marL="377825" indent="-377825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latin typeface="Arial Unicode MS" pitchFamily="34" charset="-128"/>
              </a:rPr>
              <a:t>Rechaza que frenen su proceso de autorrealización.</a:t>
            </a:r>
          </a:p>
          <a:p>
            <a:pPr marL="377825" indent="-377825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latin typeface="Arial Unicode MS" pitchFamily="34" charset="-128"/>
              </a:rPr>
              <a:t>Rechaza que frenen sus aspiraciones naturales.</a:t>
            </a:r>
          </a:p>
          <a:p>
            <a:pPr marL="377825" indent="-377825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latin typeface="Arial Unicode MS" pitchFamily="34" charset="-128"/>
              </a:rPr>
              <a:t>Continúa en proceso de crecimiento.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8062913" cy="720725"/>
          </a:xfrm>
        </p:spPr>
        <p:txBody>
          <a:bodyPr/>
          <a:lstStyle/>
          <a:p>
            <a:pPr algn="r"/>
            <a:r>
              <a:rPr lang="es-ES" sz="3800" b="1">
                <a:solidFill>
                  <a:srgbClr val="0000CC"/>
                </a:solidFill>
                <a:latin typeface="Arial Unicode MS" pitchFamily="34" charset="-128"/>
              </a:rPr>
              <a:t>BASES APRENDIZAJE ADULTO</a:t>
            </a:r>
            <a:endParaRPr lang="es-MX" sz="38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708275"/>
            <a:ext cx="1905000" cy="1731963"/>
          </a:xfrm>
        </p:spPr>
        <p:txBody>
          <a:bodyPr/>
          <a:lstStyle/>
          <a:p>
            <a:pPr marL="0" indent="34925" algn="ctr">
              <a:buFont typeface="Wingdings" pitchFamily="2" charset="2"/>
              <a:buNone/>
            </a:pPr>
            <a:r>
              <a:rPr lang="es-ES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Aprender a conocer</a:t>
            </a:r>
            <a:endParaRPr lang="es-MX" b="1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195513" y="1844675"/>
            <a:ext cx="6481762" cy="4724400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s-MX" sz="3200" b="1">
                <a:latin typeface="Arial Unicode MS" pitchFamily="34" charset="-128"/>
              </a:rPr>
              <a:t>Desarrollar habilidades, destrezas, hábitos, actitudes y valores que permitan adquirir las herramientas de la comprensión para entender el mundo, vivir con dignidad y comunicarse con los demás, así como valorar las bondades del conocimiento y la investigación.</a:t>
            </a:r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458200" cy="1008063"/>
          </a:xfrm>
        </p:spPr>
        <p:txBody>
          <a:bodyPr/>
          <a:lstStyle/>
          <a:p>
            <a:pPr algn="ctr"/>
            <a:r>
              <a:rPr lang="es-ES" sz="3800" b="1">
                <a:solidFill>
                  <a:srgbClr val="0000CC"/>
                </a:solidFill>
                <a:latin typeface="Arial Unicode MS" pitchFamily="34" charset="-128"/>
              </a:rPr>
              <a:t>BASES APRENDIZAJE ADULTO</a:t>
            </a:r>
            <a:endParaRPr lang="es-MX" sz="38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708275"/>
            <a:ext cx="1727200" cy="1889125"/>
          </a:xfrm>
        </p:spPr>
        <p:txBody>
          <a:bodyPr/>
          <a:lstStyle/>
          <a:p>
            <a:pPr marL="0" indent="34925" algn="ctr">
              <a:buFont typeface="Wingdings" pitchFamily="2" charset="2"/>
              <a:buNone/>
            </a:pPr>
            <a:r>
              <a:rPr lang="es-ES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Aprender a aprender</a:t>
            </a:r>
            <a:endParaRPr lang="es-MX" sz="3200">
              <a:latin typeface="Arial Unicode MS" pitchFamily="34" charset="-128"/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124075" y="1628775"/>
            <a:ext cx="6624638" cy="5081588"/>
          </a:xfrm>
        </p:spPr>
        <p:txBody>
          <a:bodyPr/>
          <a:lstStyle/>
          <a:p>
            <a:r>
              <a:rPr lang="es-MX" sz="3200" b="1">
                <a:latin typeface="Arial Unicode MS" pitchFamily="34" charset="-128"/>
              </a:rPr>
              <a:t>Desarrollar habilidades, destrezas, actitudes y valores para adquirir o crear métodos y técnicas de aprendizaje que le permitan seleccionar y procesar</a:t>
            </a:r>
            <a:r>
              <a:rPr lang="es-ES" sz="3200" b="1">
                <a:latin typeface="Arial Unicode MS" pitchFamily="34" charset="-128"/>
              </a:rPr>
              <a:t> la</a:t>
            </a:r>
            <a:r>
              <a:rPr lang="es-MX" sz="3200" b="1">
                <a:latin typeface="Arial Unicode MS" pitchFamily="34" charset="-128"/>
              </a:rPr>
              <a:t> información con eficiencia,</a:t>
            </a:r>
            <a:r>
              <a:rPr lang="es-ES" sz="3200" b="1">
                <a:latin typeface="Arial Unicode MS" pitchFamily="34" charset="-128"/>
              </a:rPr>
              <a:t> </a:t>
            </a:r>
            <a:r>
              <a:rPr lang="es-MX" sz="3200" b="1">
                <a:latin typeface="Arial Unicode MS" pitchFamily="34" charset="-128"/>
              </a:rPr>
              <a:t>comprender la estructura y el significado del conocimiento</a:t>
            </a:r>
            <a:r>
              <a:rPr lang="es-ES" sz="3200" b="1">
                <a:latin typeface="Arial Unicode MS" pitchFamily="34" charset="-128"/>
              </a:rPr>
              <a:t>,</a:t>
            </a:r>
            <a:r>
              <a:rPr lang="es-MX" sz="3200" b="1">
                <a:latin typeface="Arial Unicode MS" pitchFamily="34" charset="-128"/>
              </a:rPr>
              <a:t> a fin de poderlo discutir, negociar y aplicar.</a:t>
            </a: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989888" cy="1447800"/>
          </a:xfrm>
        </p:spPr>
        <p:txBody>
          <a:bodyPr/>
          <a:lstStyle/>
          <a:p>
            <a:pPr algn="r"/>
            <a:r>
              <a:rPr lang="es-ES" sz="3800" b="1">
                <a:solidFill>
                  <a:srgbClr val="0000CC"/>
                </a:solidFill>
                <a:latin typeface="Arial Unicode MS" pitchFamily="34" charset="-128"/>
              </a:rPr>
              <a:t>BASES APRENDIZAJE ADULTO</a:t>
            </a:r>
            <a:endParaRPr lang="es-MX" sz="38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3068638"/>
            <a:ext cx="1944687" cy="1081087"/>
          </a:xfrm>
        </p:spPr>
        <p:txBody>
          <a:bodyPr/>
          <a:lstStyle/>
          <a:p>
            <a:pPr marL="0" indent="34925" algn="ctr">
              <a:lnSpc>
                <a:spcPct val="80000"/>
              </a:lnSpc>
              <a:buFont typeface="Wingdings" pitchFamily="2" charset="2"/>
              <a:buNone/>
            </a:pPr>
            <a:r>
              <a:rPr lang="es-ES" sz="32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Aprender a hacer</a:t>
            </a:r>
            <a:endParaRPr lang="es-MX" sz="3200" b="1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339975" y="1484313"/>
            <a:ext cx="6265863" cy="53736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25000"/>
              </a:spcBef>
            </a:pPr>
            <a:r>
              <a:rPr lang="es-MX" sz="3200" b="1">
                <a:latin typeface="Arial Unicode MS" pitchFamily="34" charset="-128"/>
              </a:rPr>
              <a:t>Desarrollar su capacidad de innovar, crear estrategias, medios y herramientas que le permitan combinar los teoría y práctica con el comportamiento sociocultural.</a:t>
            </a:r>
          </a:p>
          <a:p>
            <a:pPr>
              <a:lnSpc>
                <a:spcPct val="95000"/>
              </a:lnSpc>
              <a:spcBef>
                <a:spcPct val="25000"/>
              </a:spcBef>
            </a:pPr>
            <a:r>
              <a:rPr lang="es-MX" sz="3200" b="1">
                <a:latin typeface="Arial Unicode MS" pitchFamily="34" charset="-128"/>
              </a:rPr>
              <a:t>Desarrollar la aptitud para trabajar en equipo, la capacidad de iniciativa y de asumir riesgos.</a:t>
            </a:r>
            <a:r>
              <a:rPr lang="es-MX" sz="3200">
                <a:latin typeface="Arial Unicode MS" pitchFamily="34" charset="-128"/>
              </a:rPr>
              <a:t> </a:t>
            </a:r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458200" cy="1187450"/>
          </a:xfrm>
        </p:spPr>
        <p:txBody>
          <a:bodyPr/>
          <a:lstStyle/>
          <a:p>
            <a:pPr algn="ctr"/>
            <a:r>
              <a:rPr lang="es-ES" sz="3800" b="1">
                <a:solidFill>
                  <a:srgbClr val="0000CC"/>
                </a:solidFill>
                <a:latin typeface="Arial Unicode MS" pitchFamily="34" charset="-128"/>
              </a:rPr>
              <a:t>BASES APRENDIZAJE ADULTO</a:t>
            </a:r>
            <a:endParaRPr lang="es-MX" sz="38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708275"/>
            <a:ext cx="2087563" cy="990600"/>
          </a:xfrm>
        </p:spPr>
        <p:txBody>
          <a:bodyPr/>
          <a:lstStyle/>
          <a:p>
            <a:pPr marL="0" indent="34925" algn="ctr">
              <a:lnSpc>
                <a:spcPct val="90000"/>
              </a:lnSpc>
              <a:buFont typeface="Wingdings" pitchFamily="2" charset="2"/>
              <a:buNone/>
            </a:pPr>
            <a:r>
              <a:rPr lang="es-ES" sz="3200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Aprender a ser</a:t>
            </a:r>
            <a:endParaRPr lang="es-MX" sz="3200">
              <a:solidFill>
                <a:srgbClr val="0066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667000" y="1905000"/>
            <a:ext cx="6081713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3600" b="1">
                <a:latin typeface="Arial Unicode MS" pitchFamily="34" charset="-128"/>
              </a:rPr>
              <a:t>Desarrollar la integridad física, intelectual, social, afectiva y ética</a:t>
            </a:r>
            <a:r>
              <a:rPr lang="es-ES" sz="3600" b="1">
                <a:latin typeface="Arial Unicode MS" pitchFamily="34" charset="-128"/>
              </a:rPr>
              <a:t>, </a:t>
            </a:r>
            <a:r>
              <a:rPr lang="es-MX" sz="3600" b="1">
                <a:latin typeface="Arial Unicode MS" pitchFamily="34" charset="-128"/>
              </a:rPr>
              <a:t>en su calidad de adulto, de trabajador, de miembro de familia, de estudiante, de ciudadano . </a:t>
            </a:r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258888" y="2205038"/>
            <a:ext cx="71628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5400" b="1">
                <a:solidFill>
                  <a:srgbClr val="0000CC"/>
                </a:solidFill>
                <a:latin typeface="Arial Unicode MS" pitchFamily="34" charset="-128"/>
              </a:rPr>
              <a:t>El APRENDIZAJE HUMANO</a:t>
            </a:r>
            <a:endParaRPr lang="es-MX" sz="5400" b="1">
              <a:solidFill>
                <a:schemeClr val="tx2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989888" cy="1447800"/>
          </a:xfrm>
        </p:spPr>
        <p:txBody>
          <a:bodyPr/>
          <a:lstStyle/>
          <a:p>
            <a:pPr algn="r"/>
            <a:r>
              <a:rPr lang="es-MX" sz="4000" b="1">
                <a:solidFill>
                  <a:srgbClr val="0000CC"/>
                </a:solidFill>
                <a:latin typeface="Arial Unicode MS" pitchFamily="34" charset="-128"/>
              </a:rPr>
              <a:t>DEFINICION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116013" y="1557338"/>
            <a:ext cx="7343775" cy="4751387"/>
          </a:xfrm>
        </p:spPr>
        <p:txBody>
          <a:bodyPr/>
          <a:lstStyle/>
          <a:p>
            <a:pPr marL="360363" indent="-360363"/>
            <a:r>
              <a:rPr lang="es-ES" sz="3200" b="1">
                <a:latin typeface="Arial Unicode MS" pitchFamily="34" charset="-128"/>
              </a:rPr>
              <a:t>Es</a:t>
            </a:r>
            <a:r>
              <a:rPr lang="es-MX" sz="3200" b="1">
                <a:latin typeface="Arial Unicode MS" pitchFamily="34" charset="-128"/>
              </a:rPr>
              <a:t> más </a:t>
            </a:r>
            <a:r>
              <a:rPr lang="es-ES" sz="3200" b="1">
                <a:latin typeface="Arial Unicode MS" pitchFamily="34" charset="-128"/>
              </a:rPr>
              <a:t>que</a:t>
            </a:r>
            <a:r>
              <a:rPr lang="es-MX" sz="3200" b="1">
                <a:latin typeface="Arial Unicode MS" pitchFamily="34" charset="-128"/>
              </a:rPr>
              <a:t> un simple cambio de conducta</a:t>
            </a:r>
            <a:r>
              <a:rPr lang="es-ES" sz="3200" b="1">
                <a:latin typeface="Arial Unicode MS" pitchFamily="34" charset="-128"/>
              </a:rPr>
              <a:t>;</a:t>
            </a:r>
            <a:r>
              <a:rPr lang="es-MX" sz="3200" b="1">
                <a:latin typeface="Arial Unicode MS" pitchFamily="34" charset="-128"/>
              </a:rPr>
              <a:t> conduce a un cambio en el significado de la experiencia.</a:t>
            </a:r>
            <a:r>
              <a:rPr lang="es-ES" sz="3200" b="1">
                <a:latin typeface="Arial Unicode MS" pitchFamily="34" charset="-128"/>
              </a:rPr>
              <a:t> </a:t>
            </a:r>
          </a:p>
          <a:p>
            <a:pPr marL="360363" indent="-360363"/>
            <a:r>
              <a:rPr lang="es-MX" sz="3200" b="1">
                <a:latin typeface="Arial Unicode MS" pitchFamily="34" charset="-128"/>
              </a:rPr>
              <a:t>La experiencia humana no sólo implica </a:t>
            </a:r>
            <a:r>
              <a:rPr lang="es-ES" sz="3200" b="1">
                <a:latin typeface="Arial Unicode MS" pitchFamily="34" charset="-128"/>
              </a:rPr>
              <a:t>al </a:t>
            </a:r>
            <a:r>
              <a:rPr lang="es-MX" sz="3200" b="1">
                <a:latin typeface="Arial Unicode MS" pitchFamily="34" charset="-128"/>
              </a:rPr>
              <a:t>pensamiento, sino también </a:t>
            </a:r>
            <a:r>
              <a:rPr lang="es-ES" sz="3200" b="1">
                <a:latin typeface="Arial Unicode MS" pitchFamily="34" charset="-128"/>
              </a:rPr>
              <a:t>a la </a:t>
            </a:r>
            <a:r>
              <a:rPr lang="es-MX" sz="3200" b="1">
                <a:latin typeface="Arial Unicode MS" pitchFamily="34" charset="-128"/>
              </a:rPr>
              <a:t>afectividad y únicamente al considerarlas en conjunto se capacita al individuo para enriquecer el significado de su experiencia.</a:t>
            </a:r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713"/>
            <a:ext cx="8458200" cy="1295400"/>
          </a:xfrm>
        </p:spPr>
        <p:txBody>
          <a:bodyPr/>
          <a:lstStyle/>
          <a:p>
            <a:pPr algn="ctr"/>
            <a:r>
              <a:rPr lang="es-ES">
                <a:solidFill>
                  <a:srgbClr val="0000CC"/>
                </a:solidFill>
                <a:latin typeface="Arial Unicode MS" pitchFamily="34" charset="-128"/>
              </a:rPr>
              <a:t>¿</a:t>
            </a:r>
            <a:r>
              <a:rPr lang="es-ES" b="1">
                <a:solidFill>
                  <a:srgbClr val="0000CC"/>
                </a:solidFill>
                <a:latin typeface="Arial Unicode MS" pitchFamily="34" charset="-128"/>
              </a:rPr>
              <a:t>De qué depende el </a:t>
            </a:r>
            <a:r>
              <a:rPr lang="es-ES" b="1" i="1">
                <a:solidFill>
                  <a:srgbClr val="0000CC"/>
                </a:solidFill>
                <a:latin typeface="Arial Unicode MS" pitchFamily="34" charset="-128"/>
              </a:rPr>
              <a:t>aprendizaje</a:t>
            </a:r>
            <a:r>
              <a:rPr lang="es-ES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971800"/>
            <a:ext cx="7537450" cy="1897063"/>
          </a:xfrm>
        </p:spPr>
        <p:txBody>
          <a:bodyPr/>
          <a:lstStyle/>
          <a:p>
            <a:pPr marL="450850" indent="-450850"/>
            <a:r>
              <a:rPr lang="es-ES" sz="3600" b="1">
                <a:latin typeface="Arial Unicode MS" pitchFamily="34" charset="-128"/>
              </a:rPr>
              <a:t>Depende de la relación entre la estructura cognitiva previa del alumno y la nueva información.</a:t>
            </a:r>
            <a:endParaRPr lang="es-MX" sz="36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476250"/>
            <a:ext cx="6381750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Historia</a:t>
            </a:r>
            <a:endParaRPr lang="es-MX" sz="40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773238"/>
            <a:ext cx="1447800" cy="647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" sz="3200">
                <a:latin typeface="Arial" charset="0"/>
              </a:rPr>
              <a:t>1883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47813" y="1700213"/>
            <a:ext cx="6853237" cy="1873250"/>
          </a:xfrm>
        </p:spPr>
        <p:txBody>
          <a:bodyPr/>
          <a:lstStyle/>
          <a:p>
            <a:r>
              <a:rPr lang="es-ES" sz="3200" b="1">
                <a:latin typeface="Arial" charset="0"/>
              </a:rPr>
              <a:t>Alexander Kapp utiliza por primera vez el término. Alude al método de enseñanza de Platón</a:t>
            </a:r>
            <a:r>
              <a:rPr lang="es-ES" sz="3200" b="1">
                <a:effectLst/>
                <a:latin typeface="Arial" charset="0"/>
              </a:rPr>
              <a:t>.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23850" y="4005263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S. XX</a:t>
            </a:r>
            <a:endParaRPr lang="es-MX">
              <a:latin typeface="Arial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547813" y="3789363"/>
            <a:ext cx="7056437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Eugen Rosenback, lo usa para referirse a elementos curriculares propios de la educación de adultos.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620713"/>
            <a:ext cx="6480175" cy="12954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¿Qué es la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estructura cognitiva</a:t>
            </a:r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16013" y="2636838"/>
            <a:ext cx="7056437" cy="3455987"/>
          </a:xfrm>
        </p:spPr>
        <p:txBody>
          <a:bodyPr/>
          <a:lstStyle/>
          <a:p>
            <a:pPr marL="541338" indent="-541338"/>
            <a:r>
              <a:rPr lang="es-ES" sz="3600" b="1">
                <a:latin typeface="Arial Unicode MS" pitchFamily="34" charset="-128"/>
              </a:rPr>
              <a:t>Es el conjunto de conceptos e ideas que un individuo posee sobre un determinado campo de conocimientos, así como la forma en la que los tiene organizados.</a:t>
            </a:r>
            <a:endParaRPr lang="es-MX" sz="36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8458200" cy="1295400"/>
          </a:xfrm>
        </p:spPr>
        <p:txBody>
          <a:bodyPr/>
          <a:lstStyle/>
          <a:p>
            <a:pPr algn="ctr"/>
            <a:r>
              <a:rPr lang="es-ES" b="1">
                <a:solidFill>
                  <a:srgbClr val="0000CC"/>
                </a:solidFill>
                <a:latin typeface="Arial Unicode MS" pitchFamily="34" charset="-128"/>
              </a:rPr>
              <a:t>¿Cómo se logra el</a:t>
            </a:r>
            <a:br>
              <a:rPr lang="es-ES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b="1" i="1">
                <a:solidFill>
                  <a:srgbClr val="0000CC"/>
                </a:solidFill>
                <a:latin typeface="Arial Unicode MS" pitchFamily="34" charset="-128"/>
              </a:rPr>
              <a:t>aprendizaje significativo</a:t>
            </a:r>
            <a:r>
              <a:rPr lang="es-ES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476375" y="2708275"/>
            <a:ext cx="6769100" cy="3384550"/>
          </a:xfrm>
        </p:spPr>
        <p:txBody>
          <a:bodyPr/>
          <a:lstStyle/>
          <a:p>
            <a:pPr marL="541338" indent="-541338">
              <a:lnSpc>
                <a:spcPct val="90000"/>
              </a:lnSpc>
            </a:pPr>
            <a:r>
              <a:rPr lang="es-ES" sz="3600" b="1">
                <a:latin typeface="Arial Unicode MS" pitchFamily="34" charset="-128"/>
              </a:rPr>
              <a:t>Relacionando en forma no arbitraria y sustancial (no al pie de la letra) el nuevo conocimiento, con los conocimientos previos del alumno.</a:t>
            </a:r>
            <a:r>
              <a:rPr lang="es-ES" sz="3600">
                <a:latin typeface="Arial Unicode MS" pitchFamily="34" charset="-128"/>
              </a:rPr>
              <a:t> </a:t>
            </a:r>
            <a:endParaRPr lang="es-MX" sz="3600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9812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¿Cómo conocer la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estructura cognitiva </a:t>
            </a:r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 los alumnos?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420938"/>
            <a:ext cx="7392988" cy="3887787"/>
          </a:xfrm>
        </p:spPr>
        <p:txBody>
          <a:bodyPr/>
          <a:lstStyle/>
          <a:p>
            <a:pPr marL="541338" indent="-541338">
              <a:lnSpc>
                <a:spcPct val="95000"/>
              </a:lnSpc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</a:rPr>
              <a:t>A través de sus aprendizajes previos.</a:t>
            </a:r>
          </a:p>
          <a:p>
            <a:pPr marL="541338" indent="-541338">
              <a:lnSpc>
                <a:spcPct val="95000"/>
              </a:lnSpc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</a:rPr>
              <a:t>A través de la forma en que tienen organizados sus aprendizajes previos.</a:t>
            </a:r>
          </a:p>
          <a:p>
            <a:pPr marL="541338" indent="-541338">
              <a:lnSpc>
                <a:spcPct val="95000"/>
              </a:lnSpc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</a:rPr>
              <a:t>Pero sobre todo, a través de sus estilos de aprendizaje.</a:t>
            </a:r>
            <a:endParaRPr lang="es-MX" sz="32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971800"/>
            <a:ext cx="8077200" cy="914400"/>
          </a:xfrm>
        </p:spPr>
        <p:txBody>
          <a:bodyPr/>
          <a:lstStyle/>
          <a:p>
            <a:pPr marL="98425" indent="0" algn="ctr" eaLnBrk="0" hangingPunct="0">
              <a:buFont typeface="Wingdings" pitchFamily="2" charset="2"/>
              <a:buNone/>
            </a:pPr>
            <a:r>
              <a:rPr lang="es-E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Estilos de Aprendizaje</a:t>
            </a:r>
            <a:endParaRPr lang="es-MX" sz="48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9812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¿Qué es un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estilo de aprendizaje</a:t>
            </a:r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492375"/>
            <a:ext cx="7608888" cy="3603625"/>
          </a:xfrm>
        </p:spPr>
        <p:txBody>
          <a:bodyPr/>
          <a:lstStyle/>
          <a:p>
            <a:pPr marL="631825" indent="-533400"/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Un estilo de aprendizaje es una descripción de las actitudes y comportamientos que determinan la forma preferida de aprendizaje de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l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os</a:t>
            </a:r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alumnos</a:t>
            </a:r>
            <a:r>
              <a:rPr lang="es-MX" sz="3200">
                <a:latin typeface="Arial Unicode MS" pitchFamily="34" charset="-128"/>
                <a:cs typeface="Times New Roman" pitchFamily="18" charset="0"/>
              </a:rPr>
              <a:t>.</a:t>
            </a:r>
            <a:r>
              <a:rPr lang="es-MX" sz="3200">
                <a:latin typeface="Arial Unicode MS" pitchFamily="34" charset="-128"/>
              </a:rPr>
              <a:t> </a:t>
            </a:r>
            <a:endParaRPr lang="es-ES" sz="3200">
              <a:latin typeface="Arial Unicode MS" pitchFamily="34" charset="-128"/>
            </a:endParaRPr>
          </a:p>
          <a:p>
            <a:pPr marL="631825" indent="-533400" algn="r">
              <a:buFont typeface="Wingdings" pitchFamily="2" charset="2"/>
              <a:buNone/>
            </a:pPr>
            <a:r>
              <a:rPr lang="es-MX">
                <a:latin typeface="Arial Unicode MS" pitchFamily="34" charset="-128"/>
              </a:rPr>
              <a:t>Honey y Mumford (1992)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9812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¿Cómo conocer 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estilo de aprendizaje </a:t>
            </a:r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 cada alumno?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636838"/>
            <a:ext cx="7826375" cy="2544762"/>
          </a:xfrm>
        </p:spPr>
        <p:txBody>
          <a:bodyPr/>
          <a:lstStyle/>
          <a:p>
            <a:pPr marL="98425" indent="0">
              <a:buFont typeface="Wingdings" pitchFamily="2" charset="2"/>
              <a:buNone/>
            </a:pPr>
            <a:r>
              <a:rPr lang="es-ES" sz="3200">
                <a:latin typeface="Arial Unicode MS" pitchFamily="34" charset="-128"/>
                <a:cs typeface="Times New Roman" pitchFamily="18" charset="0"/>
              </a:rPr>
              <a:t>A través de la aplicación del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CHAEA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,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C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uestionario de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H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oney y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A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lonso sobre los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E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stilos de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A</a:t>
            </a:r>
            <a:r>
              <a:rPr lang="es-ES" sz="3200" i="1">
                <a:latin typeface="Arial Unicode MS" pitchFamily="34" charset="-128"/>
                <a:cs typeface="Times New Roman" pitchFamily="18" charset="0"/>
              </a:rPr>
              <a:t>prendizaje.</a:t>
            </a:r>
          </a:p>
          <a:p>
            <a:pPr marL="98425" indent="0">
              <a:buFont typeface="Wingdings" pitchFamily="2" charset="2"/>
              <a:buNone/>
            </a:pPr>
            <a:r>
              <a:rPr lang="es-ES" sz="3200">
                <a:latin typeface="Arial Unicode MS" pitchFamily="34" charset="-128"/>
                <a:hlinkClick r:id="rId2"/>
              </a:rPr>
              <a:t>http://www.ice.deusto.es/guia/test0.htm</a:t>
            </a:r>
            <a:r>
              <a:rPr lang="es-ES" sz="3200">
                <a:latin typeface="Arial Unicode MS" pitchFamily="34" charset="-128"/>
              </a:rPr>
              <a:t> </a:t>
            </a:r>
            <a:endParaRPr lang="es-MX" sz="3200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981200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¿En qué consiste 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CHAEA</a:t>
            </a:r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4000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514600"/>
            <a:ext cx="7608888" cy="1600200"/>
          </a:xfrm>
        </p:spPr>
        <p:txBody>
          <a:bodyPr/>
          <a:lstStyle/>
          <a:p>
            <a:pPr marL="98425" indent="0">
              <a:buFont typeface="Wingdings" pitchFamily="2" charset="2"/>
              <a:buNone/>
            </a:pPr>
            <a:r>
              <a:rPr lang="es-ES" sz="3600" b="1">
                <a:latin typeface="Arial Unicode MS" pitchFamily="34" charset="-128"/>
                <a:cs typeface="Times New Roman" pitchFamily="18" charset="0"/>
              </a:rPr>
              <a:t>Es un cuestionario de 80 ítems que establece cuál es el </a:t>
            </a:r>
            <a:r>
              <a:rPr lang="es-ES" sz="3600" b="1" i="1">
                <a:latin typeface="Arial Unicode MS" pitchFamily="34" charset="-128"/>
                <a:cs typeface="Times New Roman" pitchFamily="18" charset="0"/>
              </a:rPr>
              <a:t>Estilo de Aprendizaje</a:t>
            </a:r>
            <a:r>
              <a:rPr lang="es-ES" sz="3600" b="1">
                <a:latin typeface="Arial Unicode MS" pitchFamily="34" charset="-128"/>
                <a:cs typeface="Times New Roman" pitchFamily="18" charset="0"/>
              </a:rPr>
              <a:t> de quien lo contesta.</a:t>
            </a:r>
            <a:endParaRPr lang="es-MX" sz="36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063" y="138113"/>
            <a:ext cx="8915400" cy="668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458200" cy="1981200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¿Qué ventajas tiene el aplicar 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CHAEA</a:t>
            </a:r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4000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514600"/>
            <a:ext cx="8077200" cy="3962400"/>
          </a:xfrm>
        </p:spPr>
        <p:txBody>
          <a:bodyPr/>
          <a:lstStyle/>
          <a:p>
            <a:pPr marL="574675" indent="-476250">
              <a:lnSpc>
                <a:spcPct val="90000"/>
              </a:lnSpc>
            </a:pPr>
            <a:r>
              <a:rPr lang="es-ES" sz="3600" b="1">
                <a:latin typeface="Arial Unicode MS" pitchFamily="34" charset="-128"/>
                <a:cs typeface="Times New Roman" pitchFamily="18" charset="0"/>
              </a:rPr>
              <a:t>Requiere que el alumno lo responda seleccionando entre si está o no de acuerdo con las afirmaciones que presenta.</a:t>
            </a:r>
          </a:p>
          <a:p>
            <a:pPr marL="574675" indent="-476250">
              <a:lnSpc>
                <a:spcPct val="90000"/>
              </a:lnSpc>
            </a:pPr>
            <a:r>
              <a:rPr lang="es-ES" sz="3600" b="1">
                <a:latin typeface="Arial Unicode MS" pitchFamily="34" charset="-128"/>
              </a:rPr>
              <a:t>Se califica a través de la Internet.</a:t>
            </a:r>
          </a:p>
          <a:p>
            <a:pPr marL="574675" indent="-476250">
              <a:lnSpc>
                <a:spcPct val="90000"/>
              </a:lnSpc>
            </a:pPr>
            <a:r>
              <a:rPr lang="es-ES" sz="3600" b="1">
                <a:latin typeface="Arial Unicode MS" pitchFamily="34" charset="-128"/>
              </a:rPr>
              <a:t>Es internacionalmente conocido y usado.</a:t>
            </a:r>
            <a:endParaRPr lang="es-MX" sz="36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18450" cy="1981200"/>
          </a:xfrm>
        </p:spPr>
        <p:txBody>
          <a:bodyPr/>
          <a:lstStyle/>
          <a:p>
            <a:pPr algn="ctr"/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¿Cuáles son los </a:t>
            </a:r>
            <a:r>
              <a:rPr lang="es-ES" sz="4000" i="1">
                <a:solidFill>
                  <a:srgbClr val="0000CC"/>
                </a:solidFill>
                <a:latin typeface="Arial Unicode MS" pitchFamily="34" charset="-128"/>
              </a:rPr>
              <a:t>Estilos de Aprendizaje</a:t>
            </a:r>
            <a:r>
              <a:rPr lang="es-ES" sz="4000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4000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258888" y="2636838"/>
            <a:ext cx="4572000" cy="2667000"/>
          </a:xfrm>
        </p:spPr>
        <p:txBody>
          <a:bodyPr/>
          <a:lstStyle/>
          <a:p>
            <a:pPr marL="574675" indent="-476250"/>
            <a:r>
              <a:rPr lang="es-ES" sz="3600" b="1">
                <a:latin typeface="Arial Unicode MS" pitchFamily="34" charset="-128"/>
                <a:cs typeface="Times New Roman" pitchFamily="18" charset="0"/>
              </a:rPr>
              <a:t>El activo.</a:t>
            </a:r>
          </a:p>
          <a:p>
            <a:pPr marL="574675" indent="-476250"/>
            <a:r>
              <a:rPr lang="es-ES" sz="3600" b="1">
                <a:latin typeface="Arial Unicode MS" pitchFamily="34" charset="-128"/>
              </a:rPr>
              <a:t>El reflexivo.</a:t>
            </a:r>
          </a:p>
          <a:p>
            <a:pPr marL="574675" indent="-476250"/>
            <a:r>
              <a:rPr lang="es-ES" sz="3600" b="1">
                <a:latin typeface="Arial Unicode MS" pitchFamily="34" charset="-128"/>
              </a:rPr>
              <a:t>El teórico.</a:t>
            </a:r>
          </a:p>
          <a:p>
            <a:pPr marL="574675" indent="-476250"/>
            <a:r>
              <a:rPr lang="es-ES" sz="3600" b="1">
                <a:latin typeface="Arial Unicode MS" pitchFamily="34" charset="-128"/>
              </a:rPr>
              <a:t>El pragmático.</a:t>
            </a:r>
            <a:endParaRPr lang="es-MX" sz="3600" b="1">
              <a:latin typeface="Arial Unicode MS" pitchFamily="34" charset="-128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148263" y="5589588"/>
            <a:ext cx="338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MX" b="1">
                <a:latin typeface="Arial Unicode MS" pitchFamily="34" charset="-128"/>
              </a:rPr>
              <a:t>Honey y Alonso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476250"/>
            <a:ext cx="6381750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Historia</a:t>
            </a:r>
            <a:endParaRPr lang="es-MX" sz="40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773238"/>
            <a:ext cx="1447800" cy="647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" sz="3200">
                <a:latin typeface="Arial" charset="0"/>
              </a:rPr>
              <a:t>1960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700213"/>
            <a:ext cx="6985000" cy="1728787"/>
          </a:xfrm>
        </p:spPr>
        <p:txBody>
          <a:bodyPr/>
          <a:lstStyle/>
          <a:p>
            <a:r>
              <a:rPr lang="es-ES" sz="3200" b="1">
                <a:latin typeface="Arial" charset="0"/>
              </a:rPr>
              <a:t>Se refiere a todo el currículum relacionado con la Educación de los Adultos.</a:t>
            </a:r>
          </a:p>
        </p:txBody>
      </p:sp>
      <p:sp>
        <p:nvSpPr>
          <p:cNvPr id="109575" name="Line 7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109576" name="Text Box 8"/>
          <p:cNvSpPr txBox="1">
            <a:spLocks noChangeArrowheads="1"/>
          </p:cNvSpPr>
          <p:nvPr/>
        </p:nvSpPr>
        <p:spPr bwMode="auto">
          <a:xfrm>
            <a:off x="395288" y="3860800"/>
            <a:ext cx="12969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1983</a:t>
            </a:r>
            <a:endParaRPr lang="es-MX" sz="32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09577" name="Text Box 9"/>
          <p:cNvSpPr txBox="1">
            <a:spLocks noChangeArrowheads="1"/>
          </p:cNvSpPr>
          <p:nvPr/>
        </p:nvSpPr>
        <p:spPr bwMode="auto">
          <a:xfrm>
            <a:off x="1547813" y="3789363"/>
            <a:ext cx="720090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9875" indent="-269875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Nottingham inicia sistematización de la andragogía como disciplina.</a:t>
            </a:r>
          </a:p>
          <a:p>
            <a:pPr marL="269875" indent="-269875">
              <a:spcBef>
                <a:spcPct val="50000"/>
              </a:spcBef>
            </a:pPr>
            <a:endParaRPr lang="es-MX" sz="3200" b="1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3" y="2667000"/>
            <a:ext cx="8458200" cy="1524000"/>
          </a:xfrm>
        </p:spPr>
        <p:txBody>
          <a:bodyPr/>
          <a:lstStyle/>
          <a:p>
            <a:pPr algn="ctr"/>
            <a:r>
              <a:rPr lang="es-ES" sz="7200">
                <a:solidFill>
                  <a:srgbClr val="0000CC"/>
                </a:solidFill>
                <a:latin typeface="Arial Unicode MS" pitchFamily="34" charset="-128"/>
              </a:rPr>
              <a:t>El alumno</a:t>
            </a:r>
            <a:r>
              <a:rPr lang="es-ES" sz="7200" i="1">
                <a:solidFill>
                  <a:srgbClr val="0000CC"/>
                </a:solidFill>
                <a:latin typeface="Arial Unicode MS" pitchFamily="34" charset="-128"/>
              </a:rPr>
              <a:t> Activo</a:t>
            </a:r>
            <a:endParaRPr lang="es-MX" sz="7200">
              <a:solidFill>
                <a:srgbClr val="0000CC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Descripción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828800"/>
            <a:ext cx="8077200" cy="3886200"/>
          </a:xfrm>
        </p:spPr>
        <p:txBody>
          <a:bodyPr/>
          <a:lstStyle/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Mente abierta, no escépticos, acometen con entusiasmo nuevas tareas.</a:t>
            </a:r>
          </a:p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Gente del aquí y ahora que les encanta vivir nuevas experiencias.</a:t>
            </a:r>
          </a:p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Días llenos de actividad.</a:t>
            </a:r>
          </a:p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Piensan que al menos una vez hay que intentarlo todo.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Descripción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628775"/>
            <a:ext cx="8202613" cy="5229225"/>
          </a:xfrm>
        </p:spPr>
        <p:txBody>
          <a:bodyPr/>
          <a:lstStyle/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Apenas desciende la excitación de una actividad, buscan una nueva.</a:t>
            </a:r>
          </a:p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Crecen ante los desafíos de nuevas experiencias, y se aburren con los largos plazos.</a:t>
            </a:r>
          </a:p>
          <a:p>
            <a:pPr marL="574675" indent="-476250">
              <a:spcBef>
                <a:spcPct val="25000"/>
              </a:spcBef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Son personas muy de grupo que se involucran en los asuntos de los demás y centran a su alrededor todas las actividades.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Principales características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895600" y="2209800"/>
            <a:ext cx="3810000" cy="297180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Animador.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Improvisador.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Descubridor.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Arriesgado.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Espontáneo.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Otras características del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258888" y="1844675"/>
            <a:ext cx="7345362" cy="47529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Creativo, novedoso, aventurero, renovador, inventor, vital, vividor de la experiencia, generador de ideas, lanzado, protagonista, chocante, innovador, conversador, líder, voluntarioso, divertido, participativo, competitivo, deseoso de aprender, solucionador de problemas, cambiante.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Características del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Estilo de Aprendizaje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828800"/>
            <a:ext cx="8077200" cy="487680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Los alumnos con predominancia en el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Estilo Activo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 se implican plenamente y sin prejuicios en nuevas experiencias.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Se crecen ante los desafíos y suelen aburrirse con los largos plazos.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Son personas muy de grupo y pueden centrar a su alrededor todas las actividades</a:t>
            </a:r>
            <a:r>
              <a:rPr lang="es-ES" sz="3200" b="1">
                <a:latin typeface="Arial Unicode MS" pitchFamily="34" charset="-128"/>
              </a:rPr>
              <a:t>.</a:t>
            </a:r>
            <a:endParaRPr lang="es-MX" sz="3200" b="1"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Características del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Estilo de Aprendizaje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981200"/>
            <a:ext cx="8077200" cy="487680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Los alumnos activos se involucran totalmente y sin prejuicios en las experiencias nuevas.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Se dejan llevar por los acontecimientos y disfrutan el momento presente.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Suelen ser entusiastas ante lo nuevo y tienden a actuar primero y pensar después en las consecuencias.</a:t>
            </a:r>
            <a:r>
              <a:rPr lang="es-ES" sz="3200">
                <a:latin typeface="Arial Unicode MS" pitchFamily="34" charset="-128"/>
                <a:cs typeface="Times New Roman" pitchFamily="18" charset="0"/>
              </a:rPr>
              <a:t> </a:t>
            </a:r>
            <a:endParaRPr lang="es-MX" sz="3200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Características del</a:t>
            </a:r>
            <a:b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</a:b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Estilo de Aprendizaje Activo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4213" y="2060575"/>
            <a:ext cx="8077200" cy="424815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Llenan sus días de actividades y tan pronto disminuye el encanto de una de ellas se lanzan a la siguiente.</a:t>
            </a:r>
          </a:p>
          <a:p>
            <a:pPr marL="574675" indent="-476250">
              <a:buFont typeface="Wingdings" pitchFamily="2" charset="2"/>
              <a:buNone/>
            </a:pPr>
            <a:endParaRPr lang="es-ES" sz="3200" b="1">
              <a:latin typeface="Arial Unicode MS" pitchFamily="34" charset="-128"/>
              <a:cs typeface="Times New Roman" pitchFamily="18" charset="0"/>
            </a:endParaRP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Les aburre ocuparse de planes a largo plazo y consolidar los proyectos, les gusta trabajar rodeados de gente, pero siendo el centro de las actividades.</a:t>
            </a:r>
            <a:r>
              <a:rPr lang="es-ES" sz="3600">
                <a:latin typeface="Arial Unicode MS" pitchFamily="34" charset="-128"/>
                <a:cs typeface="Times New Roman" pitchFamily="18" charset="0"/>
              </a:rPr>
              <a:t> </a:t>
            </a:r>
            <a:endParaRPr lang="es-MX" sz="3600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836613"/>
            <a:ext cx="7056437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¿Durante el aprendizaje qué pregunta desean contestar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Activos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16013" y="3213100"/>
            <a:ext cx="7272337" cy="2016125"/>
          </a:xfrm>
        </p:spPr>
        <p:txBody>
          <a:bodyPr/>
          <a:lstStyle/>
          <a:p>
            <a:pPr marL="541338" indent="-541338"/>
            <a:r>
              <a:rPr lang="es-ES" sz="3600" b="1">
                <a:latin typeface="Arial Unicode MS" pitchFamily="34" charset="-128"/>
                <a:cs typeface="Times New Roman" pitchFamily="18" charset="0"/>
              </a:rPr>
              <a:t>La pregunta que quieren responder con el aprendizaje es </a:t>
            </a:r>
            <a:r>
              <a:rPr lang="es-ES" sz="3600" b="1" i="1">
                <a:latin typeface="Arial Unicode MS" pitchFamily="34" charset="-128"/>
                <a:cs typeface="Times New Roman" pitchFamily="18" charset="0"/>
              </a:rPr>
              <a:t>¿Cómo? </a:t>
            </a:r>
            <a:endParaRPr lang="es-MX" sz="3600" b="1" i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aprenden mejor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Activos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2420938"/>
            <a:ext cx="8077200" cy="3455987"/>
          </a:xfrm>
        </p:spPr>
        <p:txBody>
          <a:bodyPr/>
          <a:lstStyle/>
          <a:p>
            <a:pPr marL="476250" indent="-476250">
              <a:lnSpc>
                <a:spcPct val="105000"/>
              </a:lnSpc>
              <a:spcBef>
                <a:spcPct val="25000"/>
              </a:spcBef>
            </a:pPr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Cuando se lanzan a una actividad que les presente un desafío.</a:t>
            </a:r>
            <a:endParaRPr lang="es-ES" sz="3200" b="1">
              <a:latin typeface="Arial Unicode MS" pitchFamily="34" charset="-128"/>
              <a:cs typeface="Times New Roman" pitchFamily="18" charset="0"/>
            </a:endParaRPr>
          </a:p>
          <a:p>
            <a:pPr marL="476250" indent="-476250">
              <a:lnSpc>
                <a:spcPct val="105000"/>
              </a:lnSpc>
              <a:spcBef>
                <a:spcPct val="25000"/>
              </a:spcBef>
            </a:pPr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Cuando realizan actividades cortas y de resultado inmediato.</a:t>
            </a:r>
            <a:endParaRPr lang="es-ES" sz="3200" b="1">
              <a:latin typeface="Arial Unicode MS" pitchFamily="34" charset="-128"/>
              <a:cs typeface="Times New Roman" pitchFamily="18" charset="0"/>
            </a:endParaRPr>
          </a:p>
          <a:p>
            <a:pPr marL="476250" indent="-476250">
              <a:lnSpc>
                <a:spcPct val="105000"/>
              </a:lnSpc>
              <a:spcBef>
                <a:spcPct val="25000"/>
              </a:spcBef>
            </a:pPr>
            <a:r>
              <a:rPr lang="es-MX" sz="3200" b="1">
                <a:latin typeface="Arial Unicode MS" pitchFamily="34" charset="-128"/>
                <a:cs typeface="Times New Roman" pitchFamily="18" charset="0"/>
              </a:rPr>
              <a:t>Cuando hay emoción, drama y crisis.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76250"/>
            <a:ext cx="7559675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Historia</a:t>
            </a:r>
            <a:endParaRPr lang="es-MX" b="1">
              <a:latin typeface="Arial Unicode MS" pitchFamily="34" charset="-128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23850" y="1773238"/>
            <a:ext cx="137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90s.</a:t>
            </a:r>
            <a:endParaRPr lang="es-MX">
              <a:latin typeface="Arial" charset="0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547813" y="1773238"/>
            <a:ext cx="70564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Universidad Rafael Urdaneta imparte Maestría en Andragogía</a:t>
            </a: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8027987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le cuesta más trabajo aprender a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Activos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349500"/>
            <a:ext cx="8077200" cy="3063875"/>
          </a:xfrm>
        </p:spPr>
        <p:txBody>
          <a:bodyPr/>
          <a:lstStyle/>
          <a:p>
            <a:pPr marL="476250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Cuando tienen que adoptar un papel pasivo.</a:t>
            </a:r>
          </a:p>
          <a:p>
            <a:pPr marL="476250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Cuando tienen que asimilar, analizar e interpretar datos.</a:t>
            </a:r>
          </a:p>
          <a:p>
            <a:pPr marL="476250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Cuando tienen que trabajar solos.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28600"/>
            <a:ext cx="7272337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Preguntas clave para los alumnos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 Activos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187450" y="2133600"/>
            <a:ext cx="7200900" cy="3352800"/>
          </a:xfrm>
        </p:spPr>
        <p:txBody>
          <a:bodyPr/>
          <a:lstStyle/>
          <a:p>
            <a:pPr marL="476250" indent="-476250"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1. ¿Aprenderé algo nuevo, algo que no sabía o no podía hacer antes?</a:t>
            </a:r>
          </a:p>
          <a:p>
            <a:pPr marL="476250" indent="-476250"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2.	¿Habrá amplia variedad de actividades? </a:t>
            </a:r>
          </a:p>
          <a:p>
            <a:pPr marL="476250" indent="-476250"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3.	¿Tendré que escuchar mucho tiempo sentado sin hacer nada? 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549275"/>
            <a:ext cx="7056438" cy="1524000"/>
          </a:xfrm>
        </p:spPr>
        <p:txBody>
          <a:bodyPr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Preguntas clave para los alumnos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 Activos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042988" y="2349500"/>
            <a:ext cx="7796212" cy="3671888"/>
          </a:xfrm>
        </p:spPr>
        <p:txBody>
          <a:bodyPr/>
          <a:lstStyle/>
          <a:p>
            <a:pPr marL="476250" indent="-476250">
              <a:lnSpc>
                <a:spcPct val="90000"/>
              </a:lnSpc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4. ¿Se aceptará que intente algo nuevo, cometa errores, me divierta?</a:t>
            </a:r>
          </a:p>
          <a:p>
            <a:pPr marL="476250" indent="-476250">
              <a:lnSpc>
                <a:spcPct val="90000"/>
              </a:lnSpc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5. ¿Encontraré algunos problemas y dificultades para sean un reto para mí?</a:t>
            </a:r>
          </a:p>
          <a:p>
            <a:pPr marL="476250" indent="-476250">
              <a:lnSpc>
                <a:spcPct val="90000"/>
              </a:lnSpc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6. ¿Habrá otras personas de mentalidad similar a la mía con las que podré dialogar?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116013" y="2849563"/>
            <a:ext cx="77993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El alumno</a:t>
            </a:r>
            <a:r>
              <a:rPr lang="es-ES" sz="60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 Reflexivo</a:t>
            </a:r>
            <a:endParaRPr lang="es-MX" sz="6000" b="1" i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476375" y="476250"/>
            <a:ext cx="72707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Descripción del </a:t>
            </a:r>
            <a:r>
              <a:rPr lang="es-ES" sz="40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alumno Reflexivo</a:t>
            </a:r>
            <a:endParaRPr lang="es-MX" sz="40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1042988" y="2420938"/>
            <a:ext cx="73390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Su filosofía es la prudencia, no dejan piedra sin mover, miran bien antes de pasar.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Gustan considerar todas las alternativas posibles antes de cualquier movimiento.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685800" y="228600"/>
            <a:ext cx="77025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Descripción del</a:t>
            </a:r>
          </a:p>
          <a:p>
            <a:pPr algn="ctr"/>
            <a:r>
              <a:rPr lang="es-ES" sz="40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alumno Reflexivo</a:t>
            </a:r>
            <a:endParaRPr lang="es-MX" sz="40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1116013" y="2133600"/>
            <a:ext cx="7770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Disfrutan observando la actuación de los demás, los escuchan y no intervienen hasta haberse adueñado de la situación.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Crean a su alrededor un clima algo distante y condescendiente.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685800" y="549275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Principales características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Reflexivo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2987675" y="2565400"/>
            <a:ext cx="3810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Ponderado.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Concienzudo.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Receptivo.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Analítico.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Exhaustivo.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85800" y="228600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Otras características del</a:t>
            </a:r>
          </a:p>
          <a:p>
            <a:pPr algn="ctr"/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alumno Reflexivo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1187450" y="1989138"/>
            <a:ext cx="7656513" cy="423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MX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Observador, recopilador, paciente, cuidadoso, detallista, elaborador de argumentos, previsor de alternativas, estudioso de comportamientos, registrador de datos, investigador, asimilador, escritor de informes, lento, distante, prudente, inquisidor, “sondeador”.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Reflexivo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828800"/>
            <a:ext cx="8077200" cy="487680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Los 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reflexivos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 aprenden con las nuevas experiencias, pero no les gusta estar directamente implicados en ellas.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Reúnen datos, analizándolos con detenimiento para emitir conclusiones.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Observan la actuación de los demás, escuchan, pero no intervienen hasta adueñarse de la situación.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Reflexivo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2205038"/>
            <a:ext cx="8131175" cy="4264025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Tienden a observar y analizar desde múltiples perspectivas sus experiencias. 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Recogen datos y los analizan a detalle antes de llegar a una conclusión.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Son precavidos y analizan todas las implicaciones de cualquier acción antes de ponerse en movimiento.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532688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DEFINICION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205038"/>
            <a:ext cx="2514600" cy="114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" sz="3200" b="1">
                <a:latin typeface="Arial" charset="0"/>
              </a:rPr>
              <a:t>Márquez A. 1998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484438" y="2205038"/>
            <a:ext cx="5975350" cy="3883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3200" b="1">
                <a:latin typeface="Arial" charset="0"/>
              </a:rPr>
              <a:t>Es la disciplina educativa que trata de comprender a los adultos desde todos los componentes humanos, es decir, como</a:t>
            </a:r>
            <a:r>
              <a:rPr lang="es-ES" sz="3400" b="1">
                <a:latin typeface="Arial" charset="0"/>
              </a:rPr>
              <a:t> </a:t>
            </a:r>
            <a:r>
              <a:rPr lang="es-ES" sz="3200" b="1">
                <a:latin typeface="Arial" charset="0"/>
              </a:rPr>
              <a:t>un ente </a:t>
            </a:r>
            <a:r>
              <a:rPr lang="es-ES" sz="3200" b="1" i="1">
                <a:latin typeface="Arial" charset="0"/>
              </a:rPr>
              <a:t>psicológico, biológico</a:t>
            </a:r>
            <a:r>
              <a:rPr lang="es-ES" sz="3200" b="1">
                <a:latin typeface="Arial" charset="0"/>
              </a:rPr>
              <a:t> y </a:t>
            </a:r>
            <a:r>
              <a:rPr lang="es-ES" sz="3200" b="1" i="1">
                <a:latin typeface="Arial" charset="0"/>
              </a:rPr>
              <a:t>social.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Estilo de Aprendizaje Reflexivo</a:t>
            </a:r>
            <a:r>
              <a:rPr lang="es-E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971550" y="2205038"/>
            <a:ext cx="7777163" cy="390525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 más importante es recoger y analizar los datos a conciencia, suelen posponer todo lo posible las conclusiones.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En las reuniones observan y escuchan antes de hablar, procurando pasar desapercibidos.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685800" y="620713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¿Qué pregunta desean contestar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Reflexivos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827088" y="2781300"/>
            <a:ext cx="77771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41338" indent="-4508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6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La pregunta que quieren responder con el aprendizaje es </a:t>
            </a:r>
            <a:r>
              <a:rPr lang="es-ES" sz="3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¿Por qué? </a:t>
            </a:r>
            <a:endParaRPr lang="es-MX" sz="3600" b="1" i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685800" y="549275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aprenden mejor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Reflexivos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762000" y="2781300"/>
            <a:ext cx="7986713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pueden adoptar la postura del observador.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pueden ofrecer observaciones y analizar la situación.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pueden pensar antes de actuar.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1258888" y="549275"/>
            <a:ext cx="74898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les cuesta más trabajo aprender a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Reflexivos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900113" y="2420938"/>
            <a:ext cx="7848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se les obliga a convertirse en el centro de la atención.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se les apresura de una actividad a otra.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Cuando tienen que actuar sin poder planificar previamente.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685800" y="228600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Preguntas clave para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Reflexivos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838200" y="18288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76250" indent="-476250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1. ¿Tendré tiempo suficiente para analizar, asimilar, y preparar?</a:t>
            </a:r>
          </a:p>
          <a:p>
            <a:pPr marL="476250" indent="-476250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2. ¿Habrá oportunidades y facilidad para reunir la información pertinente?</a:t>
            </a:r>
          </a:p>
          <a:p>
            <a:pPr marL="476250" indent="-476250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3. ¿Podré oír los puntos de vista de otras personas?</a:t>
            </a:r>
          </a:p>
          <a:p>
            <a:pPr marL="476250" indent="-476250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4.	¿Me veré sometido a presión para actuar improvisadamente?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187450" y="2997200"/>
            <a:ext cx="69437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6600">
                <a:solidFill>
                  <a:srgbClr val="0000CC"/>
                </a:solidFill>
                <a:latin typeface="Arial Unicode MS" pitchFamily="34" charset="-128"/>
              </a:rPr>
              <a:t>El alumno</a:t>
            </a:r>
            <a:r>
              <a:rPr lang="es-ES" sz="6600" i="1">
                <a:solidFill>
                  <a:srgbClr val="0000CC"/>
                </a:solidFill>
                <a:latin typeface="Arial Unicode MS" pitchFamily="34" charset="-128"/>
              </a:rPr>
              <a:t> Teórico</a:t>
            </a:r>
            <a:endParaRPr lang="es-MX" sz="6600" i="1">
              <a:solidFill>
                <a:srgbClr val="0000CC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685800" y="333375"/>
            <a:ext cx="75580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Descripción del</a:t>
            </a:r>
          </a:p>
          <a:p>
            <a:pPr algn="ctr"/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Teórico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755650" y="2133600"/>
            <a:ext cx="8077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lnSpc>
                <a:spcPct val="10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Enfocan los problemas vertical y escalonadamente, por etapas lógicas.</a:t>
            </a:r>
          </a:p>
          <a:p>
            <a:pPr marL="574675" indent="-476250">
              <a:lnSpc>
                <a:spcPct val="10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Tienden a ser perfeccionistas. Integran hechos en teorías coherentes.</a:t>
            </a:r>
          </a:p>
          <a:p>
            <a:pPr marL="574675" indent="-476250">
              <a:lnSpc>
                <a:spcPct val="10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Les gusta analizar y sintetizar.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685800" y="228600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Descripción del</a:t>
            </a:r>
          </a:p>
          <a:p>
            <a:pPr algn="ctr"/>
            <a:r>
              <a:rPr lang="es-ES" sz="40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alumno Teórico</a:t>
            </a:r>
            <a:endParaRPr lang="es-MX" sz="40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827088" y="1989138"/>
            <a:ext cx="75549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Son profundos en su sistema de pensamiento cuando establecen principios, teorías y modelos.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Si es lógico, es bueno. Buscan la racionalidad y la objetividad huyendo de lo subjetivo y ambiguo.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685800" y="228600"/>
            <a:ext cx="845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Principales características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Teórico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2895600" y="2209800"/>
            <a:ext cx="3810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Metódico.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Lógico.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Objetivo.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Crítico.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Estructurado.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685800" y="260350"/>
            <a:ext cx="74152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Otras características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Reflexivo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1116013" y="1916113"/>
            <a:ext cx="763270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es-MX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Disciplinado, planificador, sistemático, ordenado, sintético, razonador, pensador, relacionador, perfeccionista, generalizador, buscador de hipótesis, teorías, modelos, preguntas, supuestos subyacentes, conceptos, finalidades claras, racionalidad, porqués, sistemas de valores o criterios, inventor de procedimientos, explorador.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532688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DEFINICION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68313" y="1484313"/>
            <a:ext cx="1366837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Alcalá A. 2002</a:t>
            </a:r>
            <a:endParaRPr lang="es-MX" sz="3200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835150" y="1484313"/>
            <a:ext cx="6697663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5000"/>
              </a:lnSpc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>
                <a:latin typeface="Arial Unicode MS" pitchFamily="34" charset="-128"/>
              </a:rPr>
              <a:t>Ciencia y arte que forma parte de la antropología y de la educación permanente. Se fundamenta en los principios de </a:t>
            </a:r>
            <a:r>
              <a:rPr lang="es-ES" sz="3200" i="1">
                <a:latin typeface="Arial Unicode MS" pitchFamily="34" charset="-128"/>
              </a:rPr>
              <a:t>participación</a:t>
            </a:r>
            <a:r>
              <a:rPr lang="es-ES" sz="3200">
                <a:latin typeface="Arial Unicode MS" pitchFamily="34" charset="-128"/>
              </a:rPr>
              <a:t> y </a:t>
            </a:r>
            <a:r>
              <a:rPr lang="es-ES" sz="3200" i="1">
                <a:latin typeface="Arial Unicode MS" pitchFamily="34" charset="-128"/>
              </a:rPr>
              <a:t>horizontalidad</a:t>
            </a:r>
            <a:r>
              <a:rPr lang="es-ES" sz="3200">
                <a:latin typeface="Arial Unicode MS" pitchFamily="34" charset="-128"/>
              </a:rPr>
              <a:t> para incrementar el </a:t>
            </a:r>
            <a:r>
              <a:rPr lang="es-ES" sz="3200" b="1">
                <a:latin typeface="Arial Unicode MS" pitchFamily="34" charset="-128"/>
              </a:rPr>
              <a:t>pensamiento</a:t>
            </a:r>
            <a:r>
              <a:rPr lang="es-ES" sz="3200">
                <a:latin typeface="Arial Unicode MS" pitchFamily="34" charset="-128"/>
              </a:rPr>
              <a:t>, la </a:t>
            </a:r>
            <a:r>
              <a:rPr lang="es-ES" sz="3200" b="1">
                <a:latin typeface="Arial Unicode MS" pitchFamily="34" charset="-128"/>
              </a:rPr>
              <a:t>autogestión</a:t>
            </a:r>
            <a:r>
              <a:rPr lang="es-ES" sz="3200">
                <a:latin typeface="Arial Unicode MS" pitchFamily="34" charset="-128"/>
              </a:rPr>
              <a:t>, la </a:t>
            </a:r>
            <a:r>
              <a:rPr lang="es-ES" sz="3200" b="1">
                <a:latin typeface="Arial Unicode MS" pitchFamily="34" charset="-128"/>
              </a:rPr>
              <a:t>calidad de vida</a:t>
            </a:r>
            <a:r>
              <a:rPr lang="es-ES" sz="3200">
                <a:latin typeface="Arial Unicode MS" pitchFamily="34" charset="-128"/>
              </a:rPr>
              <a:t> y la </a:t>
            </a:r>
            <a:r>
              <a:rPr lang="es-ES" sz="3200" b="1">
                <a:latin typeface="Arial Unicode MS" pitchFamily="34" charset="-128"/>
              </a:rPr>
              <a:t>creatividad</a:t>
            </a:r>
            <a:r>
              <a:rPr lang="es-ES" sz="3200">
                <a:latin typeface="Arial Unicode MS" pitchFamily="34" charset="-128"/>
              </a:rPr>
              <a:t> de para promover la autorrealización de los adultos.  </a:t>
            </a:r>
            <a:endParaRPr lang="es-MX" sz="3200">
              <a:latin typeface="Arial Unicode MS" pitchFamily="34" charset="-128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Teórico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2438400"/>
            <a:ext cx="7986713" cy="3870325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Los</a:t>
            </a:r>
            <a:r>
              <a:rPr lang="es-ES" sz="3200" b="1" i="1">
                <a:latin typeface="Arial Unicode MS" pitchFamily="34" charset="-128"/>
                <a:cs typeface="Times New Roman" pitchFamily="18" charset="0"/>
              </a:rPr>
              <a:t> teóricos </a:t>
            </a:r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aprenden mejor cuando las cosas que se les enseñan forman parte de un sistema, modelo, teoría o concepto.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Les gusta analizar y sintetizar.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Para ellos si algo es lógico, es bueno.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Teórico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900113" y="2349500"/>
            <a:ext cx="7704137" cy="3895725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Adaptan e integran las observaciones que realizan en teorías complejas y lógicamente fundamentadas.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Piensan de forma secuencial y paso a paso, integrando hechos dispares en teorías coherentes.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Teórico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2514600"/>
            <a:ext cx="7837488" cy="386715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Analizan  y sintetizan la información, su sistema de valores pondera la lógica y la racionalidad.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Se sienten incómodos con los juicios subjetivos, las técnicas de pensamiento lateral y las actividades faltas de lógica clara.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827088" y="620713"/>
            <a:ext cx="80629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¿Qué pregunta desean contestar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Teóricos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755650" y="2781300"/>
            <a:ext cx="748823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0850" indent="-360363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MX" sz="36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La pregunta que quieren responder con el aprendizaje es </a:t>
            </a:r>
            <a:r>
              <a:rPr lang="es-ES" sz="3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¿</a:t>
            </a:r>
            <a:r>
              <a:rPr lang="es-MX" sz="36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Qué?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619250" y="404813"/>
            <a:ext cx="66246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aprenden mejor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Teóricos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042988" y="2205038"/>
            <a:ext cx="7705725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 partir de modelos, teorías, sistemas con ideas y conceptos que presenten un desafío.</a:t>
            </a:r>
          </a:p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tienen oportunidad de preguntar e indagar.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1258888" y="620713"/>
            <a:ext cx="72009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MX" sz="3600" b="1">
                <a:solidFill>
                  <a:srgbClr val="0000CC"/>
                </a:solidFill>
                <a:latin typeface="Arial Unicode MS" pitchFamily="34" charset="-128"/>
              </a:rPr>
              <a:t>¿Cómo les cuesta más trabajo aprender a los alumnos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Teóricos</a:t>
            </a:r>
            <a:r>
              <a:rPr lang="es-MX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900113" y="2420938"/>
            <a:ext cx="7993062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7825" indent="-377825" eaLnBrk="0" hangingPunct="0">
              <a:spcBef>
                <a:spcPct val="25000"/>
              </a:spcBef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Con actividades que impliquen ambigüedad e incertidumbre.</a:t>
            </a:r>
          </a:p>
          <a:p>
            <a:pPr marL="377825" indent="-377825" eaLnBrk="0" hangingPunct="0">
              <a:spcBef>
                <a:spcPct val="25000"/>
              </a:spcBef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En situaciones que hagan énfasis en emociones y sentimientos.</a:t>
            </a:r>
          </a:p>
          <a:p>
            <a:pPr marL="377825" indent="-377825" eaLnBrk="0" hangingPunct="0">
              <a:spcBef>
                <a:spcPct val="25000"/>
              </a:spcBef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tienen que actuar sin fundamento teórico.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1331913" y="228600"/>
            <a:ext cx="6769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Preguntas clave para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Teóricos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1042988" y="1828800"/>
            <a:ext cx="7632700" cy="412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31825" indent="-631825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1. ¿Habrá muchas oportunidades de preguntar? </a:t>
            </a:r>
          </a:p>
          <a:p>
            <a:pPr marL="631825" indent="-631825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2. ¿Los objetivos y las actividades del programa revelan una estructura y finalidad clara?</a:t>
            </a:r>
          </a:p>
          <a:p>
            <a:pPr marL="631825" indent="-631825">
              <a:spcBef>
                <a:spcPct val="25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3. ¿Encontraré ideas complejas capaces de enriquecerme? 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1403350" y="549275"/>
            <a:ext cx="72723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Preguntas clave para los alumnos</a:t>
            </a:r>
            <a:r>
              <a:rPr lang="es-ES" sz="36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 Teóricos</a:t>
            </a:r>
            <a:r>
              <a:rPr lang="es-E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1116013" y="2708275"/>
            <a:ext cx="7488237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4. ¿Son sólidos y valiosos los métodos y conocimientos que van a utilizarse? 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5.	¿El nivel del grupo será similar al mío?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971550" y="2924175"/>
            <a:ext cx="76469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6000" b="1">
                <a:solidFill>
                  <a:srgbClr val="0000CC"/>
                </a:solidFill>
                <a:latin typeface="Arial Unicode MS" pitchFamily="34" charset="-128"/>
              </a:rPr>
              <a:t>El alumno</a:t>
            </a:r>
            <a:r>
              <a:rPr lang="es-ES" sz="6000" b="1" i="1">
                <a:solidFill>
                  <a:srgbClr val="0000CC"/>
                </a:solidFill>
                <a:latin typeface="Arial Unicode MS" pitchFamily="34" charset="-128"/>
              </a:rPr>
              <a:t> Pragmático</a:t>
            </a:r>
            <a:endParaRPr lang="es-MX" sz="6000" b="1" i="1">
              <a:solidFill>
                <a:srgbClr val="0000CC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1476375" y="260350"/>
            <a:ext cx="64785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Descripción del </a:t>
            </a:r>
            <a:r>
              <a:rPr lang="es-ES" sz="3600" b="1" i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alumno Pragmático</a:t>
            </a:r>
            <a:endParaRPr lang="es-MX" sz="36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762000" y="1828800"/>
            <a:ext cx="8077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Gusta de actuar rápidamente y con seguridad con ideas y proyectos.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Tienden a impacientarse cuando alguien teoriza.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Pisan la tierra cuando hay que tomar una decisión o resolver un problema.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Piensan que “siempre se puede hacer mejor; si funciona es bueno”.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532688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DEFINICION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28600" y="1524000"/>
            <a:ext cx="198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Alcalá A. 2002</a:t>
            </a:r>
            <a:endParaRPr lang="es-MX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86000" y="1600200"/>
            <a:ext cx="6389688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4925">
              <a:spcBef>
                <a:spcPct val="3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latin typeface="Arial Unicode MS" pitchFamily="34" charset="-128"/>
              </a:rPr>
              <a:t>A través de la </a:t>
            </a:r>
            <a:r>
              <a:rPr lang="es-ES" sz="3200" b="1" i="1">
                <a:latin typeface="Arial Unicode MS" pitchFamily="34" charset="-128"/>
              </a:rPr>
              <a:t>Andragogía</a:t>
            </a:r>
            <a:r>
              <a:rPr lang="es-ES" sz="3200" b="1">
                <a:latin typeface="Arial Unicode MS" pitchFamily="34" charset="-128"/>
              </a:rPr>
              <a:t>, los adultos que deciden aprender, participan activamente en su propio aprendizaje, intervienen al planificar, programar, realizar y evaluar su aprendizaje; en condiciones de igualdad con sus compañeros y con el facilitador.</a:t>
            </a:r>
            <a:endParaRPr lang="es-MX" sz="3200" b="1">
              <a:latin typeface="Arial Unicode MS" pitchFamily="34" charset="-128"/>
            </a:endParaRP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971550" y="476250"/>
            <a:ext cx="76311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Principales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alumno Pragmático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2895600" y="2209800"/>
            <a:ext cx="3810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Experimentador.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Práctico.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Directo.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Eficaz.</a:t>
            </a:r>
          </a:p>
          <a:p>
            <a:pPr marL="574675" indent="-4762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Realista.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1116013" y="228600"/>
            <a:ext cx="70564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Otras características del </a:t>
            </a:r>
            <a:r>
              <a:rPr lang="es-ES" sz="4000" b="1" i="1">
                <a:solidFill>
                  <a:srgbClr val="0000CC"/>
                </a:solidFill>
                <a:latin typeface="Arial Unicode MS" pitchFamily="34" charset="-128"/>
              </a:rPr>
              <a:t>alumno Pragmático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1258888" y="2205038"/>
            <a:ext cx="6913562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es-MX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Técnico, útil, rápido, decidido, planificador, positivo, concreto, objetivo, claro, seguro de sí, organizador, actual, solucionador de problemas, aplicador de lo aprendido, y planificador de acciones.</a:t>
            </a: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549275"/>
            <a:ext cx="7345362" cy="1203325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Pragmático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2133600"/>
            <a:ext cx="7697788" cy="4103688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El punto fuerte de los pragmáticos es la aplicación práctica de las ideas.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Descubren el aspecto positivo de las nuevas ideas y aprovechan la primera oportunidad para experimentarlas.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Tienden a ser impacientes cuando hay personas que teorizan.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Pragmático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2133600"/>
            <a:ext cx="7770813" cy="4230688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Les gusta probar ideas, teorías y técnicas nuevas, comprobar si funcionan en la práctica.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Les aburren e impacientan las largas discusiones sobre la misma idea de forma interminable.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4113" y="333375"/>
            <a:ext cx="7378700" cy="1524000"/>
          </a:xfrm>
        </p:spPr>
        <p:txBody>
          <a:bodyPr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¿Cuáles son las características del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Estilo de Aprendizaje Pragmático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2438400"/>
            <a:ext cx="7339013" cy="3124200"/>
          </a:xfrm>
        </p:spPr>
        <p:txBody>
          <a:bodyPr/>
          <a:lstStyle/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Son gente práctica, apegada a la realidad, prefieren tomar decisiones y resolver problemas.</a:t>
            </a:r>
          </a:p>
          <a:p>
            <a:pPr marL="574675" indent="-476250"/>
            <a:r>
              <a:rPr lang="es-ES" sz="3200" b="1">
                <a:latin typeface="Arial Unicode MS" pitchFamily="34" charset="-128"/>
                <a:cs typeface="Times New Roman" pitchFamily="18" charset="0"/>
              </a:rPr>
              <a:t>Los problemas son un desafío, y siempre están buscando una manera mejor de hacer las cosas.</a:t>
            </a:r>
            <a:endParaRPr lang="es-MX" sz="3200" b="1"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1187450" y="228600"/>
            <a:ext cx="72723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¿Qué pregunta desean contestar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Pragmáticos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1476375" y="2781300"/>
            <a:ext cx="6551613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60363" indent="-360363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MX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La pregunta que quieren responder con el aprendizaje es </a:t>
            </a:r>
            <a:r>
              <a:rPr lang="es-ES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¿</a:t>
            </a:r>
            <a:r>
              <a:rPr lang="es-MX" sz="3200" b="1" i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Qué pasaría si...?</a:t>
            </a:r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1042988" y="404813"/>
            <a:ext cx="74866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¿Cómo aprenden mejor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Pragmáticos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900113" y="2349500"/>
            <a:ext cx="7939087" cy="374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Con actividades que relacionen la teoría y la práctica.</a:t>
            </a:r>
          </a:p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ven a los demás hacer algo.</a:t>
            </a:r>
          </a:p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tienen la posibilidad de poner en práctica inmediatamente lo que han aprendido.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1403350" y="908050"/>
            <a:ext cx="7272338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/>
            <a:r>
              <a:rPr lang="es-MX" sz="3600" b="1">
                <a:solidFill>
                  <a:srgbClr val="0000CC"/>
                </a:solidFill>
                <a:latin typeface="Arial Unicode MS" pitchFamily="34" charset="-128"/>
              </a:rPr>
              <a:t>¿Cómo les cuesta más trabajo aprender a los alumnos 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Pragmáticos</a:t>
            </a:r>
            <a:r>
              <a:rPr lang="es-MX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900113" y="2781300"/>
            <a:ext cx="7939087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lo que aprenden no se relacionan con sus necesidades inmediatas.</a:t>
            </a:r>
          </a:p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Con aquellas actividades que no tienen una finalidad aparente.</a:t>
            </a:r>
          </a:p>
          <a:p>
            <a:pPr marL="377825" indent="-377825" eaLnBrk="0" hangingPunct="0">
              <a:buClr>
                <a:schemeClr val="tx2"/>
              </a:buClr>
              <a:buSzPts val="2400"/>
              <a:buFont typeface="Wingdings" pitchFamily="2" charset="2"/>
              <a:buChar char="n"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Cuando lo que hacen no está relacionado con la 'realidad'.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</a:endParaRPr>
          </a:p>
        </p:txBody>
      </p:sp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685800" y="549275"/>
            <a:ext cx="84582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Preguntas clave para los alumnos</a:t>
            </a:r>
            <a:r>
              <a:rPr lang="es-ES" sz="3600" b="1" i="1">
                <a:solidFill>
                  <a:srgbClr val="0000CC"/>
                </a:solidFill>
                <a:latin typeface="Arial Unicode MS" pitchFamily="34" charset="-128"/>
              </a:rPr>
              <a:t> Pragmáticos</a:t>
            </a:r>
            <a:r>
              <a:rPr lang="es-ES" sz="3600" b="1">
                <a:solidFill>
                  <a:srgbClr val="0000CC"/>
                </a:solidFill>
                <a:latin typeface="Arial Unicode MS" pitchFamily="34" charset="-128"/>
              </a:rPr>
              <a:t>?</a:t>
            </a:r>
            <a:endParaRPr lang="es-MX" sz="36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1116013" y="2349500"/>
            <a:ext cx="75596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1. ¿Habrá posibilidades de practicar y experimentar? 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2. ¿Habrá suficientes indicaciones prácticas y concretas?</a:t>
            </a:r>
          </a:p>
          <a:p>
            <a:pPr marL="476250" indent="-4762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  <a:cs typeface="Times New Roman" pitchFamily="18" charset="0"/>
              </a:rPr>
              <a:t>3.	¿Se abordarán problemas reales y me ayudarán a resolver los míos? </a:t>
            </a:r>
            <a:endParaRPr lang="es-MX" sz="3200" b="1">
              <a:effectLst>
                <a:outerShdw blurRad="38100" dist="38100" dir="2700000" algn="tl">
                  <a:srgbClr val="FFFFFF"/>
                </a:outerShdw>
              </a:effectLst>
              <a:latin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461250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¿QUIÉN ES ADULTO?</a:t>
            </a:r>
            <a:endParaRPr lang="es-MX" sz="4000" b="1">
              <a:solidFill>
                <a:srgbClr val="0000CC"/>
              </a:solidFill>
              <a:latin typeface="Arial Unicode MS" pitchFamily="34" charset="-128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95288" y="1524000"/>
            <a:ext cx="1814512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2800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Papalia, E. y Olds, W.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2800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1997</a:t>
            </a:r>
            <a:endParaRPr lang="es-MX" sz="2800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286000" y="1600200"/>
            <a:ext cx="6173788" cy="412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latin typeface="Arial Unicode MS" pitchFamily="34" charset="-128"/>
              </a:rPr>
              <a:t>La edad adulta inicia a los 20 años y se divide en: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AutoNum type="arabicPeriod"/>
            </a:pPr>
            <a:r>
              <a:rPr lang="es-ES" sz="3400" b="1">
                <a:latin typeface="Arial Unicode MS" pitchFamily="34" charset="-128"/>
              </a:rPr>
              <a:t>Edad Adulta Temprana (20-40 años).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AutoNum type="arabicPeriod"/>
            </a:pPr>
            <a:r>
              <a:rPr lang="es-ES" sz="3400" b="1">
                <a:latin typeface="Arial Unicode MS" pitchFamily="34" charset="-128"/>
              </a:rPr>
              <a:t>Edad Adulta Intermedia (41-65 años).</a:t>
            </a:r>
          </a:p>
          <a:p>
            <a:pPr marL="377825" indent="-377825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AutoNum type="arabicPeriod"/>
            </a:pPr>
            <a:r>
              <a:rPr lang="es-ES" sz="3400" b="1">
                <a:latin typeface="Arial Unicode MS" pitchFamily="34" charset="-128"/>
              </a:rPr>
              <a:t>Edad Adulta Tardía (después de los 66 años).</a:t>
            </a:r>
            <a:endParaRPr lang="es-MX" sz="3400" b="1">
              <a:latin typeface="Arial Unicode MS" pitchFamily="34" charset="-128"/>
            </a:endParaRPr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72400" cy="608013"/>
          </a:xfrm>
        </p:spPr>
        <p:txBody>
          <a:bodyPr/>
          <a:lstStyle/>
          <a:p>
            <a:pPr algn="r"/>
            <a:r>
              <a:rPr lang="es-ES" sz="4000" b="1">
                <a:solidFill>
                  <a:srgbClr val="0000CC"/>
                </a:solidFill>
                <a:latin typeface="Arial Unicode MS" pitchFamily="34" charset="-128"/>
              </a:rPr>
              <a:t>¿QUIÉN ES ADULTO?</a:t>
            </a:r>
            <a:r>
              <a:rPr lang="es-ES">
                <a:latin typeface="Arial Unicode MS" pitchFamily="34" charset="-128"/>
              </a:rPr>
              <a:t> </a:t>
            </a:r>
            <a:endParaRPr lang="es-MX" b="1">
              <a:latin typeface="Arial Unicode MS" pitchFamily="34" charset="-128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23850" y="1916113"/>
            <a:ext cx="2447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200">
                <a:effectLst>
                  <a:outerShdw blurRad="38100" dist="38100" dir="2700000" algn="tl">
                    <a:srgbClr val="FFFFFF"/>
                  </a:outerShdw>
                </a:effectLst>
                <a:latin typeface="Arial Unicode MS" pitchFamily="34" charset="-128"/>
              </a:rPr>
              <a:t>Andragogos</a:t>
            </a:r>
            <a:endParaRPr lang="es-MX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843213" y="1989138"/>
            <a:ext cx="604996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0850" indent="-4508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s-ES" sz="3400" b="1">
                <a:latin typeface="Arial Unicode MS" pitchFamily="34" charset="-128"/>
              </a:rPr>
              <a:t>La persona capaz de:</a:t>
            </a:r>
          </a:p>
          <a:p>
            <a:pPr marL="450850" indent="-4508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latin typeface="Arial Unicode MS" pitchFamily="34" charset="-128"/>
              </a:rPr>
              <a:t>Procrear.</a:t>
            </a:r>
          </a:p>
          <a:p>
            <a:pPr marL="450850" indent="-4508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latin typeface="Arial Unicode MS" pitchFamily="34" charset="-128"/>
              </a:rPr>
              <a:t>Asumir con entereza responsabilidades inherentes a la vida social.</a:t>
            </a:r>
          </a:p>
          <a:p>
            <a:pPr marL="450850" indent="-4508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</a:pPr>
            <a:r>
              <a:rPr lang="es-ES" sz="3400" b="1">
                <a:latin typeface="Arial Unicode MS" pitchFamily="34" charset="-128"/>
              </a:rPr>
              <a:t>Tomar decisiones con plena libertad.</a:t>
            </a:r>
            <a:endParaRPr lang="es-MX" sz="3400" b="1">
              <a:latin typeface="Arial Unicode MS" pitchFamily="34" charset="-128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116013" y="1125538"/>
            <a:ext cx="7559675" cy="0"/>
          </a:xfrm>
          <a:prstGeom prst="line">
            <a:avLst/>
          </a:prstGeom>
          <a:noFill/>
          <a:ln w="412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Azur">
  <a:themeElements>
    <a:clrScheme name="">
      <a:dk1>
        <a:srgbClr val="000000"/>
      </a:dk1>
      <a:lt1>
        <a:srgbClr val="FFFFFF"/>
      </a:lt1>
      <a:dk2>
        <a:srgbClr val="000000"/>
      </a:dk2>
      <a:lt2>
        <a:srgbClr val="D1D1D1"/>
      </a:lt2>
      <a:accent1>
        <a:srgbClr val="B2B2B2"/>
      </a:accent1>
      <a:accent2>
        <a:srgbClr val="DDDDDD"/>
      </a:accent2>
      <a:accent3>
        <a:srgbClr val="FFFFFF"/>
      </a:accent3>
      <a:accent4>
        <a:srgbClr val="000000"/>
      </a:accent4>
      <a:accent5>
        <a:srgbClr val="D5D5D5"/>
      </a:accent5>
      <a:accent6>
        <a:srgbClr val="C8C8C8"/>
      </a:accent6>
      <a:hlink>
        <a:srgbClr val="5F5F5F"/>
      </a:hlink>
      <a:folHlink>
        <a:srgbClr val="969696"/>
      </a:folHlink>
    </a:clrScheme>
    <a:fontScheme name="Azu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presentaciones\Azur.pot</Template>
  <TotalTime>629</TotalTime>
  <Words>2675</Words>
  <Application>Microsoft PowerPoint</Application>
  <PresentationFormat>Apresentação na tela (4:3)</PresentationFormat>
  <Paragraphs>274</Paragraphs>
  <Slides>78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78</vt:i4>
      </vt:variant>
    </vt:vector>
  </HeadingPairs>
  <TitlesOfParts>
    <vt:vector size="83" baseType="lpstr">
      <vt:lpstr>Arial Unicode MS</vt:lpstr>
      <vt:lpstr>Times New Roman</vt:lpstr>
      <vt:lpstr>Wingdings</vt:lpstr>
      <vt:lpstr>Arial</vt:lpstr>
      <vt:lpstr>Azur</vt:lpstr>
      <vt:lpstr>Elementos de Andragogía </vt:lpstr>
      <vt:lpstr>Historia</vt:lpstr>
      <vt:lpstr>Historia</vt:lpstr>
      <vt:lpstr>Historia</vt:lpstr>
      <vt:lpstr>DEFINICION</vt:lpstr>
      <vt:lpstr>DEFINICION</vt:lpstr>
      <vt:lpstr>DEFINICION</vt:lpstr>
      <vt:lpstr>¿QUIÉN ES ADULTO?</vt:lpstr>
      <vt:lpstr>¿QUIÉN ES ADULTO? </vt:lpstr>
      <vt:lpstr>CARACTERISTICAS</vt:lpstr>
      <vt:lpstr>ADULTO JOVEN</vt:lpstr>
      <vt:lpstr>ESTUDIANTE UNIVERSITARIO</vt:lpstr>
      <vt:lpstr>BASES APRENDIZAJE ADULTO</vt:lpstr>
      <vt:lpstr>BASES APRENDIZAJE ADULTO</vt:lpstr>
      <vt:lpstr>BASES APRENDIZAJE ADULTO</vt:lpstr>
      <vt:lpstr>BASES APRENDIZAJE ADULTO</vt:lpstr>
      <vt:lpstr>Slide 17</vt:lpstr>
      <vt:lpstr>DEFINICION</vt:lpstr>
      <vt:lpstr>¿De qué depende el aprendizaje?</vt:lpstr>
      <vt:lpstr>¿Qué es la estructura cognitiva?</vt:lpstr>
      <vt:lpstr>¿Cómo se logra el aprendizaje significativo?</vt:lpstr>
      <vt:lpstr>¿Cómo conocer la estructura cognitiva de los alumnos?</vt:lpstr>
      <vt:lpstr>Slide 23</vt:lpstr>
      <vt:lpstr>¿Qué es un estilo de aprendizaje?</vt:lpstr>
      <vt:lpstr>¿Cómo conocer el estilo de aprendizaje de cada alumno?</vt:lpstr>
      <vt:lpstr>¿En qué consiste el CHAEA?</vt:lpstr>
      <vt:lpstr>Slide 27</vt:lpstr>
      <vt:lpstr>¿Qué ventajas tiene el aplicar el CHAEA?</vt:lpstr>
      <vt:lpstr>¿Cuáles son los Estilos de Aprendizaje?</vt:lpstr>
      <vt:lpstr>El alumno Activo</vt:lpstr>
      <vt:lpstr>Descripción del alumno Activo</vt:lpstr>
      <vt:lpstr>Descripción del alumno Activo</vt:lpstr>
      <vt:lpstr>Principales características del alumno Activo</vt:lpstr>
      <vt:lpstr>Otras características del alumno Activo</vt:lpstr>
      <vt:lpstr>Características del Estilo de Aprendizaje Activo</vt:lpstr>
      <vt:lpstr>Características del Estilo de Aprendizaje Activo</vt:lpstr>
      <vt:lpstr>Características del Estilo de Aprendizaje Activo</vt:lpstr>
      <vt:lpstr>¿Durante el aprendizaje qué pregunta desean contestar los alumnos Activos?</vt:lpstr>
      <vt:lpstr>¿Cómo aprenden mejor los alumnos Activos?</vt:lpstr>
      <vt:lpstr>¿Cómo le cuesta más trabajo aprender a los alumnos Activos?</vt:lpstr>
      <vt:lpstr>Preguntas clave para los alumnos Activos</vt:lpstr>
      <vt:lpstr>Preguntas clave para los alumnos Activos</vt:lpstr>
      <vt:lpstr>Slide 43</vt:lpstr>
      <vt:lpstr>Slide 44</vt:lpstr>
      <vt:lpstr>Slide 45</vt:lpstr>
      <vt:lpstr>Slide 46</vt:lpstr>
      <vt:lpstr>Slide 47</vt:lpstr>
      <vt:lpstr>¿Cuáles son las características del Estilo de Aprendizaje Reflexivo?</vt:lpstr>
      <vt:lpstr>¿Cuáles son las características del Estilo de Aprendizaje Reflexivo?</vt:lpstr>
      <vt:lpstr>¿Cuáles son las características del Estilo de Aprendizaje Reflexivo?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¿Cuáles son las características del Estilo de Aprendizaje Teórico?</vt:lpstr>
      <vt:lpstr>¿Cuáles son las características del Estilo de Aprendizaje Teórico?</vt:lpstr>
      <vt:lpstr>¿Cuáles son las características del Estilo de Aprendizaje Teórico?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¿Cuáles son las características del Estilo de Aprendizaje Pragmático?</vt:lpstr>
      <vt:lpstr>¿Cuáles son las características del Estilo de Aprendizaje Pragmático?</vt:lpstr>
      <vt:lpstr>¿Cuáles son las características del Estilo de Aprendizaje Pragmático?</vt:lpstr>
      <vt:lpstr>Slide 75</vt:lpstr>
      <vt:lpstr>Slide 76</vt:lpstr>
      <vt:lpstr>Slide 77</vt:lpstr>
      <vt:lpstr>Slide 78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De Andragogía.</dc:title>
  <dc:creator>Pablo  Lozano</dc:creator>
  <cp:lastModifiedBy>User</cp:lastModifiedBy>
  <cp:revision>45</cp:revision>
  <cp:lastPrinted>1601-01-01T00:00:00Z</cp:lastPrinted>
  <dcterms:created xsi:type="dcterms:W3CDTF">2003-05-20T04:26:55Z</dcterms:created>
  <dcterms:modified xsi:type="dcterms:W3CDTF">2018-04-26T22:37:09Z</dcterms:modified>
</cp:coreProperties>
</file>