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89" r:id="rId3"/>
    <p:sldId id="272" r:id="rId4"/>
    <p:sldId id="305" r:id="rId5"/>
    <p:sldId id="286" r:id="rId6"/>
    <p:sldId id="291" r:id="rId7"/>
    <p:sldId id="306" r:id="rId8"/>
    <p:sldId id="301" r:id="rId9"/>
    <p:sldId id="300" r:id="rId10"/>
    <p:sldId id="287" r:id="rId11"/>
    <p:sldId id="323" r:id="rId12"/>
    <p:sldId id="294" r:id="rId13"/>
    <p:sldId id="307" r:id="rId14"/>
    <p:sldId id="310" r:id="rId15"/>
    <p:sldId id="296" r:id="rId16"/>
    <p:sldId id="297" r:id="rId17"/>
    <p:sldId id="312" r:id="rId18"/>
    <p:sldId id="313" r:id="rId19"/>
    <p:sldId id="314" r:id="rId20"/>
    <p:sldId id="316" r:id="rId21"/>
    <p:sldId id="276" r:id="rId22"/>
    <p:sldId id="298" r:id="rId23"/>
    <p:sldId id="318" r:id="rId24"/>
    <p:sldId id="319" r:id="rId25"/>
    <p:sldId id="324" r:id="rId26"/>
    <p:sldId id="278" r:id="rId27"/>
    <p:sldId id="321" r:id="rId28"/>
    <p:sldId id="325" r:id="rId29"/>
    <p:sldId id="284" r:id="rId30"/>
  </p:sldIdLst>
  <p:sldSz cx="9144000" cy="6858000" type="screen4x3"/>
  <p:notesSz cx="6784975" cy="9906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1559" autoAdjust="0"/>
  </p:normalViewPr>
  <p:slideViewPr>
    <p:cSldViewPr>
      <p:cViewPr varScale="1">
        <p:scale>
          <a:sx n="67" d="100"/>
          <a:sy n="67" d="100"/>
        </p:scale>
        <p:origin x="-14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0156" cy="4948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2645" y="0"/>
            <a:ext cx="2941244" cy="4948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D72455ED-CD91-4E84-9470-8FE790C25BFB}" type="datetimeFigureOut">
              <a:rPr lang="pt-BR"/>
              <a:pPr>
                <a:defRPr/>
              </a:pPr>
              <a:t>26/04/2018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408842"/>
            <a:ext cx="2940156" cy="4948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2645" y="9408842"/>
            <a:ext cx="2941244" cy="49483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886BDC3-AE74-44C7-915C-B2C2A6FB8A1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990430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0156" cy="4948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3733" y="0"/>
            <a:ext cx="2940156" cy="4948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62EA084-7A77-4B18-A1DE-FF0DF08F9036}" type="datetimeFigureOut">
              <a:rPr lang="pt-BR"/>
              <a:pPr>
                <a:defRPr/>
              </a:pPr>
              <a:t>26/04/2018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8498" y="4704421"/>
            <a:ext cx="5427980" cy="4458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08842"/>
            <a:ext cx="2940156" cy="4948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3733" y="9408842"/>
            <a:ext cx="2940156" cy="49483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D8806AF-B9D1-4705-86A2-D52993A4685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1257832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dirty="0" smtClean="0"/>
          </a:p>
        </p:txBody>
      </p:sp>
      <p:sp>
        <p:nvSpPr>
          <p:cNvPr id="51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6D01BD1-18CC-477C-BC28-6096915C5769}" type="slidenum">
              <a:rPr lang="pt-BR" altLang="pt-BR" smtClean="0"/>
              <a:pPr>
                <a:spcBef>
                  <a:spcPct val="0"/>
                </a:spcBef>
              </a:pPr>
              <a:t>1</a:t>
            </a:fld>
            <a:endParaRPr lang="pt-BR" altLang="pt-BR" dirty="0" smtClean="0"/>
          </a:p>
        </p:txBody>
      </p:sp>
    </p:spTree>
    <p:extLst>
      <p:ext uri="{BB962C8B-B14F-4D97-AF65-F5344CB8AC3E}">
        <p14:creationId xmlns="" xmlns:p14="http://schemas.microsoft.com/office/powerpoint/2010/main" val="4358765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8806AF-B9D1-4705-86A2-D52993A4685C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8207121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dirty="0" smtClean="0"/>
          </a:p>
        </p:txBody>
      </p:sp>
      <p:sp>
        <p:nvSpPr>
          <p:cNvPr id="3994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FE1EF34-AC12-4C62-967B-CFE2152ED31A}" type="slidenum">
              <a:rPr lang="pt-BR" smtClean="0"/>
              <a:pPr/>
              <a:t>15</a:t>
            </a:fld>
            <a:endParaRPr lang="pt-BR" dirty="0" smtClean="0"/>
          </a:p>
        </p:txBody>
      </p:sp>
    </p:spTree>
    <p:extLst>
      <p:ext uri="{BB962C8B-B14F-4D97-AF65-F5344CB8AC3E}">
        <p14:creationId xmlns="" xmlns:p14="http://schemas.microsoft.com/office/powerpoint/2010/main" val="3827897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3994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FE1EF34-AC12-4C62-967B-CFE2152ED31A}" type="slidenum">
              <a:rPr lang="pt-BR" smtClean="0"/>
              <a:pPr/>
              <a:t>16</a:t>
            </a:fld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35790708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8806AF-B9D1-4705-86A2-D52993A4685C}" type="slidenum">
              <a:rPr lang="pt-BR" smtClean="0"/>
              <a:pPr>
                <a:defRPr/>
              </a:pPr>
              <a:t>21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3510119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8806AF-B9D1-4705-86A2-D52993A4685C}" type="slidenum">
              <a:rPr lang="pt-BR" smtClean="0"/>
              <a:pPr>
                <a:defRPr/>
              </a:pPr>
              <a:t>22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9076982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 smtClean="0">
                <a:solidFill>
                  <a:schemeClr val="tx1"/>
                </a:solidFill>
                <a:latin typeface="Georgia" pitchFamily="18" charset="0"/>
              </a:rPr>
              <a:t>Não é</a:t>
            </a:r>
            <a:r>
              <a:rPr lang="pt-BR" sz="1200" baseline="0" dirty="0" smtClean="0">
                <a:solidFill>
                  <a:schemeClr val="tx1"/>
                </a:solidFill>
                <a:latin typeface="Georgia" pitchFamily="18" charset="0"/>
              </a:rPr>
              <a:t> uma avaliação de desempenho, mas de impacto. Verificar se as ações implementadas no ciclo, oriundas da pesquisa, provocaram impactos percebidos pelos servidores.</a:t>
            </a:r>
            <a:endParaRPr lang="pt-BR" sz="1200" dirty="0" smtClean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8806AF-B9D1-4705-86A2-D52993A4685C}" type="slidenum">
              <a:rPr lang="pt-BR" smtClean="0"/>
              <a:pPr>
                <a:defRPr/>
              </a:pPr>
              <a:t>26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993164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 smtClean="0">
                <a:solidFill>
                  <a:schemeClr val="tx1"/>
                </a:solidFill>
                <a:latin typeface="Georgia" pitchFamily="18" charset="0"/>
              </a:rPr>
              <a:t>1. Conceito</a:t>
            </a:r>
            <a:r>
              <a:rPr lang="pt-BR" sz="1200" baseline="0" dirty="0" smtClean="0">
                <a:solidFill>
                  <a:schemeClr val="tx1"/>
                </a:solidFill>
                <a:latin typeface="Georgia" pitchFamily="18" charset="0"/>
              </a:rPr>
              <a:t> e os componentes do Clima Organizacional.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aseline="0" dirty="0" smtClean="0">
                <a:solidFill>
                  <a:schemeClr val="tx1"/>
                </a:solidFill>
                <a:latin typeface="Georgia" pitchFamily="18" charset="0"/>
              </a:rPr>
              <a:t>2. Conceito, processo e benefícios de Gestão do Clima Organizacional.</a:t>
            </a:r>
            <a:endParaRPr lang="pt-BR" sz="1200" dirty="0" smtClean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8806AF-B9D1-4705-86A2-D52993A4685C}" type="slidenum">
              <a:rPr lang="pt-BR" smtClean="0"/>
              <a:pPr>
                <a:defRPr/>
              </a:pPr>
              <a:t>2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1444449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Foco</a:t>
            </a:r>
            <a:r>
              <a:rPr lang="pt-BR" baseline="0" dirty="0" smtClean="0"/>
              <a:t> na pesquisa 2014: Liderança, Suporte da liderança, Clareza da tarefa.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8806AF-B9D1-4705-86A2-D52993A4685C}" type="slidenum">
              <a:rPr lang="pt-BR" smtClean="0"/>
              <a:pPr>
                <a:defRPr/>
              </a:pPr>
              <a:t>4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4722973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Foco</a:t>
            </a:r>
            <a:r>
              <a:rPr lang="pt-BR" baseline="0" dirty="0" smtClean="0"/>
              <a:t> na pesquisa 2014: Liderança, Suporte da liderança, Clareza da tarefa.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8806AF-B9D1-4705-86A2-D52993A4685C}" type="slidenum">
              <a:rPr lang="pt-BR" smtClean="0"/>
              <a:pPr>
                <a:defRPr/>
              </a:pPr>
              <a:t>7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5103507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Ultrapassa as dimensões orientadas somente à percepção dos servidores a respeito de seu trabalho e das condições a ele inerentes, capta também informações sobre processos, tecnologia, organização e infraestrutura, entre outros.</a:t>
            </a:r>
          </a:p>
          <a:p>
            <a:pPr marL="0" indent="0">
              <a:buNone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</a:t>
            </a: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Exemplos de indicadores: </a:t>
            </a:r>
            <a:r>
              <a:rPr lang="pt-BR" sz="1400" dirty="0" smtClean="0">
                <a:latin typeface="Verdana" pitchFamily="34" charset="0"/>
              </a:rPr>
              <a:t>estrutura logística, práticas de gestão de pessoas, treinamento oferecido, comunicação, soluções de TI, avaliação da gestão.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8806AF-B9D1-4705-86A2-D52993A4685C}" type="slidenum">
              <a:rPr lang="pt-BR" smtClean="0"/>
              <a:pPr>
                <a:defRPr/>
              </a:pPr>
              <a:t>8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6082112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Nova pesquisa em</a:t>
            </a: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2009,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contudo, mudanças significativas em ferramentas de gestão advindas do chamado “Pacto por Resultados” motivaram o adiamento da pesquisa para o ano de 2010. Para a alta administração do TCU, as alterações poderiam enviesar resultados, o que diminuiria a validade dos dados e a implementação de ações de gestão do clima.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8806AF-B9D1-4705-86A2-D52993A4685C}" type="slidenum">
              <a:rPr lang="pt-BR" smtClean="0"/>
              <a:pPr>
                <a:defRPr/>
              </a:pPr>
              <a:t>9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7917841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 objetivo do</a:t>
            </a: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modelo de gestão do clima consiste em não apenas coletar os dados e apresentar análises e sugestões, mas conscientizar todos os atores envolvidos no processo de gestão de que é possível melhorar os resultados.</a:t>
            </a:r>
          </a:p>
          <a:p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Muitas vezes, a implementação de mudanças na organização cria descontentamentos. Por vezes, esse descontentamento gera insatisfações que se refletem em resultados menos positivos de pesquisas de clima ou de satisfação.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9A139-6DC7-44FF-BE02-D62A0B5CD0EB}" type="slidenum">
              <a:rPr lang="pt-BR" smtClean="0"/>
              <a:pPr/>
              <a:t>10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6140615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O instrumento ganha credibilidade junto ao corpo funcional, à medida que este percebe o acolhimento de seus anseios e sugestões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8806AF-B9D1-4705-86A2-D52993A4685C}" type="slidenum">
              <a:rPr lang="pt-BR" smtClean="0"/>
              <a:pPr>
                <a:defRPr/>
              </a:pPr>
              <a:t>12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6797708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8806AF-B9D1-4705-86A2-D52993A4685C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4211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A04CF-42A8-4C11-9B25-F7E8C2554B1A}" type="datetimeFigureOut">
              <a:rPr lang="pt-BR"/>
              <a:pPr>
                <a:defRPr/>
              </a:pPr>
              <a:t>26/04/2018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21D7D-5B0B-479C-BE7A-864E521452A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611028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7515E-47A8-40C6-B980-D0590A300CBC}" type="datetimeFigureOut">
              <a:rPr lang="pt-BR"/>
              <a:pPr>
                <a:defRPr/>
              </a:pPr>
              <a:t>26/04/2018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C5636-0215-4826-9835-F5EF4AE2133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428271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07CFA-C9F1-4452-9C32-DD67AAD0F316}" type="datetimeFigureOut">
              <a:rPr lang="pt-BR"/>
              <a:pPr>
                <a:defRPr/>
              </a:pPr>
              <a:t>26/04/2018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7F957-F3F9-43E9-80C5-00A23BDCFEC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577804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338" y="608013"/>
            <a:ext cx="8805862" cy="75565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160338" y="1752600"/>
            <a:ext cx="4333875" cy="433546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6613" y="1752600"/>
            <a:ext cx="4335462" cy="433546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601035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01364-A422-425C-B52A-D355AE22CD07}" type="datetimeFigureOut">
              <a:rPr lang="pt-BR"/>
              <a:pPr>
                <a:defRPr/>
              </a:pPr>
              <a:t>26/04/2018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8C72E-7952-4B88-BD24-51C52F0A3E0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CaixaDeTexto 6"/>
          <p:cNvSpPr txBox="1"/>
          <p:nvPr userDrawn="1"/>
        </p:nvSpPr>
        <p:spPr>
          <a:xfrm>
            <a:off x="7380312" y="6597352"/>
            <a:ext cx="15497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altLang="pt-BR" sz="1200" b="1" i="1" dirty="0" smtClean="0">
                <a:solidFill>
                  <a:schemeClr val="tx2"/>
                </a:solidFill>
                <a:latin typeface="+mn-lt"/>
              </a:rPr>
              <a:t>Clima Organizacional</a:t>
            </a:r>
            <a:endParaRPr lang="pt-BR" sz="1200" i="1" dirty="0"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65091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535E2-8D50-4578-A762-EBB248BB0AEF}" type="datetimeFigureOut">
              <a:rPr lang="pt-BR"/>
              <a:pPr>
                <a:defRPr/>
              </a:pPr>
              <a:t>26/04/2018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59AB3-12E7-4931-A81D-A775C48A808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669099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92E30-34CD-4B48-9E17-51EDEB0423B6}" type="datetimeFigureOut">
              <a:rPr lang="pt-BR"/>
              <a:pPr>
                <a:defRPr/>
              </a:pPr>
              <a:t>26/04/2018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9830F-87A9-4302-B5E3-650F7707120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584643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13386-D03A-4FB0-B692-1E3EC8B6F1B8}" type="datetimeFigureOut">
              <a:rPr lang="pt-BR"/>
              <a:pPr>
                <a:defRPr/>
              </a:pPr>
              <a:t>26/04/2018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7BC3C-DC45-48B7-88C5-C89290759D0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161910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75C76-BD09-4CC1-88E1-AA7879220329}" type="datetimeFigureOut">
              <a:rPr lang="pt-BR"/>
              <a:pPr>
                <a:defRPr/>
              </a:pPr>
              <a:t>26/04/2018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824C7-3D54-4D6C-BFD1-0642A1F9FE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206868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A7F14-2C46-47ED-894B-8FAA2275C3B7}" type="datetimeFigureOut">
              <a:rPr lang="pt-BR"/>
              <a:pPr>
                <a:defRPr/>
              </a:pPr>
              <a:t>26/04/2018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62EAB-D1CC-482C-A708-D027E37D723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90344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BF3FA-83AC-4DE3-A78C-8B1911F034C5}" type="datetimeFigureOut">
              <a:rPr lang="pt-BR"/>
              <a:pPr>
                <a:defRPr/>
              </a:pPr>
              <a:t>26/04/2018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778D5-0AB3-49A5-A67A-F723628CF0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785393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C4AE8-085C-4F84-9362-E3D113E47F29}" type="datetimeFigureOut">
              <a:rPr lang="pt-BR"/>
              <a:pPr>
                <a:defRPr/>
              </a:pPr>
              <a:t>26/04/2018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6D56D-3809-4340-ACAE-CD5015244F8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666083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643E3F-D06C-43D4-A8EB-1D1FF2462F8F}" type="datetimeFigureOut">
              <a:rPr lang="pt-BR"/>
              <a:pPr>
                <a:defRPr/>
              </a:pPr>
              <a:t>26/04/2018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D413588-4638-455A-9E0C-BA6ED03F4A6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mailto:segep@tcu.gov.b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619250" y="2205038"/>
            <a:ext cx="6697663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800" b="1" dirty="0" smtClean="0">
                <a:solidFill>
                  <a:srgbClr val="002060"/>
                </a:solidFill>
                <a:latin typeface="+mj-lt"/>
              </a:rPr>
              <a:t>Clima Organizacional</a:t>
            </a:r>
            <a:endParaRPr lang="pt-BR" sz="4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099" name="AutoShape 4" descr="data:image/jpeg;base64,/9j/4AAQSkZJRgABAQAAAQABAAD/2wCEAAkGBhMSERIUEhQVFRUVFyIYFhIYGRkbFRsbFBcfGBUYGRsYGyYfGxovGRoZHy8gIycqLSwsGB49NTAqNyYrLCkBCQoKDgwOGg8PGjAkHiQtLywtLSw2NDAsLy8vNCwqKiwqLiwuNCwsKS8vLCwsLCwsLCwvLCwsLCwsKjQsLC80LP/AABEIAIwAlAMBIgACEQEDEQH/xAAcAAACAgMBAQAAAAAAAAAAAAAABQQGAQMHAgj/xABDEAACAQIDAwcGDQMDBQAAAAABAgMAEQQSIQUGMRMiMkFRYXEjUoGSstEHFBUWNEJTcnORk6HCFzWCM2KxJEOiweH/xAAZAQEAAwEBAAAAAAAAAAAAAAAAAQMEAgX/xAAtEQACAgAEBAQGAwEAAAAAAAAAAQIRAxIhMQRBUaETcZHwFCIjQlLBJDNhMv/aAAwDAQACEQMRAD8AvW2t6cRHiJURlCq1gMoPUDUH554rzl9UVG3l+lz/AHv4itWz9kvKGYEKidKRtFHvPcK9OMIKKbRhcpZmkyd888V5y+qKPnnivOX1RUb4phr25d/vCLm+1epmG3ReQqY5EeM/9wdVuoqdb91GsJbrsE5vZkbG774tY5GDLdUJHMHEAkVU/wCrO0ftI/01qftZbRTDsRh+SmlO6e5sWP5iYnJKFLNGYWIADW6eYA8QfTWiEMKMXKSXoZcSeK5KMH3N/wDVnaP2kf6a0f1Z2j9pH+mtKt6N34sJI0S4gyyo1nTkmQDS9wxYg8RU7dLcyPH81MTklClmjMLEABrdPMAeo+mrHDAUc7iq8ihSx3LIpa+Zv/qztH7SP9NaP6s7R+0j/TWo2P3YwkMrwyY7K6Nla+Hkygj/AHBjp31529uDPh4RiFZJ4CAeVjJ0DcCQeA79aKOBpotf8JcuIV6vT/Rtsj4UMfJMis6WN7+TXqBNWf554rzl9UVy3d/6RH4n2TXTtk7BXEaLMA1rlSraa248DxFVY+HhweyL+HxMSa3NnzzxXnL6oo+eeK85fVFRtt7EbDMqswbMLggW4GxFLQKqUMNq0kXuU06bHfzzxXnL6orK75Yq45y+qKkz7llIy7yqFUXbmk27eFV+VFD2Vswvo1iL+g61zFYctkS3OO7LxLtqYyKEtZuittLAsOce3mE6EW7Dan2GnzorDTMoa33heokuxI2JJzAMbsoPNJ19I4ngRxPaangW4Vgm4vY2RTW5miiiqzs5jvJ9Ln+9/EU8l2cz7MiEQuQc7KOJ1N/E+6ke8v0uf738RUrYG9DYcZGGeO97fWF+NvdXpSUnCLjyowppSaYjIpxuztkYeU5yeTYWYAX1HRNv29NWQ7UwGJ/1AoY+eMresPfUTaW5Klc+HbquEJuD4N77+ioeLGSyzVErDa1i7KPthrxTntR/3BrHwMfTZfwT7a0bWQiKYEWIRgR3hTej4GPpsv4J9ta0z/pkZF/fAR/CL/c8V94ewtPfgW+mTfg/zWtO/MuBGPxHKx4kvmGYpJGF6I4AoSNO+nHwUyYQ4qX4uk6tyWpkdGW2YcAqg3vTEl/HquSOcOP8i75spO/X9xxf4prp25BHyE3Lf6eSXjwyXa/73qpbwSbN+UpxiUxN+VOd1dMl+3KFDZfTepHwiz42GGOELEmCICxmG+VgBdVctre2tuBt11E/qRhh7bPX9HUPpynib7rT9lJ3e+kRen2TXT935ygxDjisNx6HU1zHd/6RH4n2TXStj9DFfgH2lqziTnhNiy76wCTDxyrrlIN/9sg9+WqvsDDh8RHfoqc7eCDMf+KtexD8YwDRniAU/LVP/X5VWtneTw+IkOha0K/5G7/+I/asOG6i4dHXqbp6yUizSYgybNkc8WV2/N2NUROI8au0H9pP4be0apKcR413g/d5nOLy8jr4ooFFeabgooooDmO8v0uf738RWNp7HMUcMgJKyre/Y3G35f8ABrO8v0uf738RTZ95YDBFA8bOoQBzwIIH1b8T36V6dySjRgpNysq9Pdz9oOmIRATke4K9XAm/jpUV8DhybpiLDseNsw9W4P7Vvw+0YcMCYM0kpFuVYZVW/HKvEnx/+V1N5o1REfld2Lt+Lcpi7ea355Nf3pd8DH02X8E+2tG1WJhmJ1JRiT4qb1H+DvbeDwTmaads7oUMQiY5edcHODY6Ds66tcX4LitShv60ZMV/CL/c8V94ewtPfgW+mTfg/wA1pFvxi8NPiJMRBMzmRrmMxMmUBQL5iddR2U1+DvbmDwTmaWds7oUMQiY5edcHODY6Ds66smm+Hypa1RTClxF3pdiPfr+44v8AFNdP2qgm3eBbUjDI9/8AdGFP/II9Nc03xnw008s8E7OZZCxjMTJlBHnE6691WrdnfLDSbNfA4qTkW5No1lIJUhrlTp1i9rHjaq8WMnCDS2aLMKSU5xb3sou7/wBIj8T7JrpWx+hivwD7S1QsJhIo8XEsUwmGuZ1VlUGx0GbU6ddhXQdmSQIkgaUhpI8hHJscpJB4314V1xDscKqTQz3DxlpJIz9YZh4rof2I/Ko+9yLEUhXhmaVvGRtB6ALUt2bjFgxKOrFkVtWykEqRZub6TWdrY1Z8SzliqE2DWJIUCwNuPfbvrLk+pm5GvN8lFmg/tJ/Db2jVJTiPGrZHtrDDCHD8q3RK5+TbrJN7entqryooeyNmW+jWK39B4Uwk1mvqMTWvI62KKBRXmm4KKKKA5tvFhHOKmIRiC3EKSOiO6l3xKTzH9VvdXRV2u7Yh4lRCEIDXktJZgDnVMuqa2vmFyD2a+E2vM6mSOANF9W8lpXA+sqZMtj1XYX7q2rGkklXcyPDi3dnPfiUnmP6re6j4lJ5j+q3urocW2mmP/TRq6gAmR3KLd1DBRZGJOUgnQWv1m4rXjd4GjDAxAMFjNmksoM8xisWCmyi2bNY6dQrrx5bUR4cd7OcbSwEhhlAjfoN9VvNPdVF+Rp/sJv0391fQcm1pxC8ix4d8lyQuIYiyrm6Qg6Xdbs1r0NsSIsbzRoiOwBdJGcLnHMLZo0sC3Nv1XHoshxU4/b3KsThoTf8A12Pnr5Gn+wm/Tf3UfI0/2E36b+6vpDZmP5ZS4WyFiI2vq6jTPa2gJvbjcWPXalmE3mZo+UKR62CRxy55SzNlVWUxqE7zmNrHsrv46b+3uV/Aw/I4F8jT/YTfpv7qPkaf7Cb9N/dX0LLteWK3LxKoYHKySFhmVS2VsyKRcA2IBF+zS+di7aaYlZI1RuTWSyvnAEl7BiUUhtOFvA0+NnV5e5HwULrN2OEbB2TOMRGTDKBc6mN7dE91XP4lJ5j+q3urpQ2wglljcqmTLYlgL5xfgbVq2ZtzlmUBbBkL3zX6MhS3DXhe9VT4qUtcpfh8NGGmY518Sk8x/Vb3UfEpPMf1W91dBl3kVeTzLbPO0J1vYIzLnOnDMFHdnqVFtZWxLwAG6oHLdVydV8QCh/zFcePL8Tvwo9TmnxKTzH9VvdWUwUlxzH9VvdXQYd4lY4mynyAJXXR1UEMw7uUV0/x7xWyDbyvByoUhhlDxMbMpYgWPHqNweBFrU8eX4jwo9RoKKKKwmwKKKKASbR2VLK6gmLIsgdJbETIFIJRRa2tiM2YaHVTWYsDiY05GJo8g0SVs2dFvouQDK5A0BzLwFweuubRYmXGaZbZzmLN5QFUXJYC1lYhiTqLrYamm20dnCykxxeTDs2GWQi4OUcqjFVtIuWwJAHOPOFactJKzNabbJmH2TLhrjDFGRgLpIWBDKoXOGVTe4AupHG5uL15x+xZZMzZoy5WLQhghaCczEW5xCkaddatn4eHE8tJLzmDEDMSDGlgY8uvMJQhsw1OY69kbZGKJjxTM5PkVIdjqUyuFkPiFvfrsajXfmidNuQ5GFkeCVHWJGdSoyElectrm6jrrbisBnwzwmxzRFNRzdVy6jsqkQTOrOReIr0pcxztGSiS2W1vJqS9zqLLYWJp/trZcMWHdolAZlAHObnguty2pzdXONzr30cKa1CnabosOHiyoq+aANOGgtSqLYFsPHGGCyRkMsgFxmQ3BI0uLEgjsY8ONbR5DDzMY448qs1kYkGy3uSUWx07KRLiZFWGEsS2EZTM3nLmVUvr1xSM3indXMYt7M6lJLdDfEbOnntypjQICVVCzZnKlVZiyjKovfKAdba6a+t39hfFAY0y8kQCFAsQ9rPbTVSdddQSeq1k020GL4iQhwk0ckaEjmeRQmIqb8WAla/evZUlcY0SwRSsTzo2jlJ1dBYsrHz1HHtFj51u3GVUcqUbscw7MAmmkYKQ+WwtcjItjxqBhtjSw8m0ZjZlVkZGLKpDSF1IYKSCOFspv3Uph2lIFmLGSMYgCXM2mReUVJMhvpaAob9qk1OxsMUDMscboXhfnK4yMFTMWdc2YkGwz24sNdajK1pftDMnrRJh3cJBErBgyShsoI52JkDuVvfQWAB46d9eYtgSokbLIvL2k5SWxszTLxAtwDrFYHqSoWMidIoVjRI3zCXLGxbOIIy9jdF4sEW2vGtU+NMru4IeOfIIkJIUiCdUckgHRmk7DoB21KUnz9+79CLiuXv3XqMpd1VVUELFSEaI5mZgUkQgjW9jnCN/ie2tuO3fzrGUYJIoRWb6rojAlWHXwJU8QT2EgxTDLHNmjULycSlsOhJRlaSTNluq+U0BBsOsddxHjWKZ8PIAHD4pwG7V5CVgD4EA26iO0VHzb2T8u1FsooorOaAooooCNLs6JgQ0aG5JNwOLCxPpGlan2FhyADDGQDcAqLXNr/nYX7bCp1FTmfUjKuhDxex4ZWDSRI5AtdlBNuNj2i/Ua9YrZUMpVpI0crwLKCRre3hfW3dUqimZ9RlXQ0/E0uDkW4Ja9he7CzHxI0NRo9g4dc1oYxmFm5o1F728Li9uFT6KZmKRHj2dGqsgRQrcVtofEV6fCIc91U5xle4HOAvYHtGp/Ot1FLYpGl8GhUIUUqOCkCwtw0omwaOoVkVlHAEAgW0FvRpW6ilsUjW+HU2uoOXhcDS4sbejSo+G2PDHmyRIuYWaygXHm/d7uFTKKWxSI2G2dFH0EVfAW42v7K/kKH2ZEVVDGhVRZVsLAaaDsGg/IVJopbFI04fBonQULpbQdVybfmSfTQuDQWsq6MXGg0ZgQzDvIJue89tbqKWxSCiiioJCiiigCio0GPV3lQXvEQGJ4c5Qwt6DUjMNO/hSgZoqBjtp8nJEgXNnDnQ6+TXMAAdLnhqRU69TQM0V5aQAE9QF6gbJ24k4uFdDkR8r2vlmvyZBBI1ykceIpT3FjGisZuqomMx+R4FAvyshQm/C0TyX7+ha3fRKwTKKwDfhWagBRRRQBRRRQBRRRQBRRRQBRRRQFb2nsKaR8QF5PJMUa5dg3kgoKFeTIKnLxv19E8DCk3NkyOoWFs62UuzHkfKM55Oyag5hewSxHAjQPl2yA+JEllWEqA2pJ5RAbWHE3NgBxrD7zYYAEyAC1zzW5oDZefpzOcCOdbUGrlKa2OKQkxW6EjZwBCCUmXlrtyjnEA5C/M6r66nutwr1tDdllWWQZbkzs5VWLsszZkU5RmbQWIHovU3aO8qrKixyKFCymQsrZPIpfpW1AbjlvU/5wQXccoAUzZrggDk9JNSLEjrANTmnoKQt3ZhucUyokaOyhQl8mkQBy3Vbi/WFAvfrBqLiNy/IYdECEolpFJIV25MJnzFGOmtrjgxtan6baiZJXViRELuLMGXm59QwBBy61DbacyKksqoI2KhkF88YkIUEtez2LC4AFtbE21jNK9BSFGO3ZkVJG5hyhn5e7GcryJQQ6jVb6XLHQDS+tZj3VkdEK8nBzALR5uJw8sfKHmrz7yD0LxOlPDvNhgublNLE3yvbKtszdHoC453Dvr028WHDZTIAdeprXVDIwva1wgJIvcWqc8+gpEfd/Y74cEZUAZrlVckABLXXyai5IGlhp1k06pam3YnylHBGYggq4Y2jMnNFrnSx4ai9q8LvPhyCc50YqRkfNcDM3Ny30BBJtpcX4iq2pN3RKpDWik0e88TOVVwFWzF2uFZWhMoKm1ujqb9V62/OXD2vn67Zcr575c/Ry5uiC17cAajJLoTaGlFRcPtKN2yI2YhQ2gNrMAV1ta5BBte9jUquaokKKKKAKKKKAKKKKAS4/dlZWlJkYLIVZo8sZXNGAEPOUnqGhNjrWr5oqFZVldBILSBVjAazFhYBLL0iNOI49tP6K7zyIyoQzbpKwKmWTJlkVUGSyjEAh7HLc2ubX4d9Z2hu0pjbIWZgZXVcwW7TnMRfKbWa1v3vT2imeQyoS7EwEl8Q02Y8qRo+TMQsYU3Cc0C99PfW2PYPQVpZHjQgrEctuYbpmYLmYAgEXPEC96a0VDkxRV9q7CkVFSDlCOQaEsGjufNDhxoNTzl1GunC0o7qAqqmV8gLMIwFyhpY3SQglS1vKMwF9CezSn1FT4jIyoUtu8ubOsjqwtYjLoViaIHVT1NfXrA6tK04fdgoECzyXQEB8sd8sljIDzLElgGzHW/iRTyiozsmkIvmhFlClpCMoXityBCYepeOU38fyrbFu6OUEskrySD6xCjTIyAWVQPrMfE9mlOKKnPIUhRh93RGyskjgpEIl0TgAAC1l53RuA1wCTbjTeiiuW29xVBRRRUEhRRRQBRRRQ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 dirty="0">
              <a:latin typeface="Arial" panose="020B0604020202020204" pitchFamily="34" charset="0"/>
            </a:endParaRPr>
          </a:p>
        </p:txBody>
      </p:sp>
      <p:sp>
        <p:nvSpPr>
          <p:cNvPr id="4100" name="AutoShape 6" descr="data:image/jpeg;base64,/9j/4AAQSkZJRgABAQAAAQABAAD/2wCEAAkGBhMSERIUEhQVFRUVFyIYFhIYGRkbFRsbFBcfGBUYGRsYGyYfGxovGRoZHy8gIycqLSwsGB49NTAqNyYrLCkBCQoKDgwOGg8PGjAkHiQtLywtLSw2NDAsLy8vNCwqKiwqLiwuNCwsKS8vLCwsLCwsLCwvLCwsLCwsKjQsLC80LP/AABEIAIwAlAMBIgACEQEDEQH/xAAcAAACAgMBAQAAAAAAAAAAAAAABQQGAQMHAgj/xABDEAACAQIDAwcGDQMDBQAAAAABAgMAEQQSIQUGMRMiMkFRYXEjUoGSstEHFBUWNEJTcnORk6HCFzWCM2KxJEOiweH/xAAZAQEAAwEBAAAAAAAAAAAAAAAAAQMEAgX/xAAtEQACAgAEBAQGAwEAAAAAAAAAAQIRAxIhMQRBUaETcZHwFCIjQlLBJDNhMv/aAAwDAQACEQMRAD8AvW2t6cRHiJURlCq1gMoPUDUH554rzl9UVG3l+lz/AHv4itWz9kvKGYEKidKRtFHvPcK9OMIKKbRhcpZmkyd888V5y+qKPnnivOX1RUb4phr25d/vCLm+1epmG3ReQqY5EeM/9wdVuoqdb91GsJbrsE5vZkbG774tY5GDLdUJHMHEAkVU/wCrO0ftI/01qftZbRTDsRh+SmlO6e5sWP5iYnJKFLNGYWIADW6eYA8QfTWiEMKMXKSXoZcSeK5KMH3N/wDVnaP2kf6a0f1Z2j9pH+mtKt6N34sJI0S4gyyo1nTkmQDS9wxYg8RU7dLcyPH81MTklClmjMLEABrdPMAeo+mrHDAUc7iq8ihSx3LIpa+Zv/qztH7SP9NaP6s7R+0j/TWo2P3YwkMrwyY7K6Nla+Hkygj/AHBjp31529uDPh4RiFZJ4CAeVjJ0DcCQeA79aKOBpotf8JcuIV6vT/Rtsj4UMfJMis6WN7+TXqBNWf554rzl9UVy3d/6RH4n2TXTtk7BXEaLMA1rlSraa248DxFVY+HhweyL+HxMSa3NnzzxXnL6oo+eeK85fVFRtt7EbDMqswbMLggW4GxFLQKqUMNq0kXuU06bHfzzxXnL6orK75Yq45y+qKkz7llIy7yqFUXbmk27eFV+VFD2Vswvo1iL+g61zFYctkS3OO7LxLtqYyKEtZuittLAsOce3mE6EW7Dan2GnzorDTMoa33heokuxI2JJzAMbsoPNJ19I4ngRxPaangW4Vgm4vY2RTW5miiiqzs5jvJ9Ln+9/EU8l2cz7MiEQuQc7KOJ1N/E+6ke8v0uf738RUrYG9DYcZGGeO97fWF+NvdXpSUnCLjyowppSaYjIpxuztkYeU5yeTYWYAX1HRNv29NWQ7UwGJ/1AoY+eMresPfUTaW5Klc+HbquEJuD4N77+ioeLGSyzVErDa1i7KPthrxTntR/3BrHwMfTZfwT7a0bWQiKYEWIRgR3hTej4GPpsv4J9ta0z/pkZF/fAR/CL/c8V94ewtPfgW+mTfg/zWtO/MuBGPxHKx4kvmGYpJGF6I4AoSNO+nHwUyYQ4qX4uk6tyWpkdGW2YcAqg3vTEl/HquSOcOP8i75spO/X9xxf4prp25BHyE3Lf6eSXjwyXa/73qpbwSbN+UpxiUxN+VOd1dMl+3KFDZfTepHwiz42GGOELEmCICxmG+VgBdVctre2tuBt11E/qRhh7bPX9HUPpynib7rT9lJ3e+kRen2TXT935ygxDjisNx6HU1zHd/6RH4n2TXStj9DFfgH2lqziTnhNiy76wCTDxyrrlIN/9sg9+WqvsDDh8RHfoqc7eCDMf+KtexD8YwDRniAU/LVP/X5VWtneTw+IkOha0K/5G7/+I/asOG6i4dHXqbp6yUizSYgybNkc8WV2/N2NUROI8au0H9pP4be0apKcR413g/d5nOLy8jr4ooFFeabgooooDmO8v0uf738RWNp7HMUcMgJKyre/Y3G35f8ABrO8v0uf738RTZ95YDBFA8bOoQBzwIIH1b8T36V6dySjRgpNysq9Pdz9oOmIRATke4K9XAm/jpUV8DhybpiLDseNsw9W4P7Vvw+0YcMCYM0kpFuVYZVW/HKvEnx/+V1N5o1REfld2Lt+Lcpi7ea355Nf3pd8DH02X8E+2tG1WJhmJ1JRiT4qb1H+DvbeDwTmaads7oUMQiY5edcHODY6Ds66tcX4LitShv60ZMV/CL/c8V94ewtPfgW+mTfg/wA1pFvxi8NPiJMRBMzmRrmMxMmUBQL5iddR2U1+DvbmDwTmaWds7oUMQiY5edcHODY6Ds66smm+Hypa1RTClxF3pdiPfr+44v8AFNdP2qgm3eBbUjDI9/8AdGFP/II9Nc03xnw008s8E7OZZCxjMTJlBHnE6691WrdnfLDSbNfA4qTkW5No1lIJUhrlTp1i9rHjaq8WMnCDS2aLMKSU5xb3sou7/wBIj8T7JrpWx+hivwD7S1QsJhIo8XEsUwmGuZ1VlUGx0GbU6ddhXQdmSQIkgaUhpI8hHJscpJB4314V1xDscKqTQz3DxlpJIz9YZh4rof2I/Ko+9yLEUhXhmaVvGRtB6ALUt2bjFgxKOrFkVtWykEqRZub6TWdrY1Z8SzliqE2DWJIUCwNuPfbvrLk+pm5GvN8lFmg/tJ/Db2jVJTiPGrZHtrDDCHD8q3RK5+TbrJN7entqryooeyNmW+jWK39B4Uwk1mvqMTWvI62KKBRXmm4KKKKA5tvFhHOKmIRiC3EKSOiO6l3xKTzH9VvdXRV2u7Yh4lRCEIDXktJZgDnVMuqa2vmFyD2a+E2vM6mSOANF9W8lpXA+sqZMtj1XYX7q2rGkklXcyPDi3dnPfiUnmP6re6j4lJ5j+q3urocW2mmP/TRq6gAmR3KLd1DBRZGJOUgnQWv1m4rXjd4GjDAxAMFjNmksoM8xisWCmyi2bNY6dQrrx5bUR4cd7OcbSwEhhlAjfoN9VvNPdVF+Rp/sJv0391fQcm1pxC8ix4d8lyQuIYiyrm6Qg6Xdbs1r0NsSIsbzRoiOwBdJGcLnHMLZo0sC3Nv1XHoshxU4/b3KsThoTf8A12Pnr5Gn+wm/Tf3UfI0/2E36b+6vpDZmP5ZS4WyFiI2vq6jTPa2gJvbjcWPXalmE3mZo+UKR62CRxy55SzNlVWUxqE7zmNrHsrv46b+3uV/Aw/I4F8jT/YTfpv7qPkaf7Cb9N/dX0LLteWK3LxKoYHKySFhmVS2VsyKRcA2IBF+zS+di7aaYlZI1RuTWSyvnAEl7BiUUhtOFvA0+NnV5e5HwULrN2OEbB2TOMRGTDKBc6mN7dE91XP4lJ5j+q3urpQ2wglljcqmTLYlgL5xfgbVq2ZtzlmUBbBkL3zX6MhS3DXhe9VT4qUtcpfh8NGGmY518Sk8x/Vb3UfEpPMf1W91dBl3kVeTzLbPO0J1vYIzLnOnDMFHdnqVFtZWxLwAG6oHLdVydV8QCh/zFcePL8Tvwo9TmnxKTzH9VvdWUwUlxzH9VvdXQYd4lY4mynyAJXXR1UEMw7uUV0/x7xWyDbyvByoUhhlDxMbMpYgWPHqNweBFrU8eX4jwo9RoKKKKwmwKKKKASbR2VLK6gmLIsgdJbETIFIJRRa2tiM2YaHVTWYsDiY05GJo8g0SVs2dFvouQDK5A0BzLwFweuubRYmXGaZbZzmLN5QFUXJYC1lYhiTqLrYamm20dnCykxxeTDs2GWQi4OUcqjFVtIuWwJAHOPOFactJKzNabbJmH2TLhrjDFGRgLpIWBDKoXOGVTe4AupHG5uL15x+xZZMzZoy5WLQhghaCczEW5xCkaddatn4eHE8tJLzmDEDMSDGlgY8uvMJQhsw1OY69kbZGKJjxTM5PkVIdjqUyuFkPiFvfrsajXfmidNuQ5GFkeCVHWJGdSoyElectrm6jrrbisBnwzwmxzRFNRzdVy6jsqkQTOrOReIr0pcxztGSiS2W1vJqS9zqLLYWJp/trZcMWHdolAZlAHObnguty2pzdXONzr30cKa1CnabosOHiyoq+aANOGgtSqLYFsPHGGCyRkMsgFxmQ3BI0uLEgjsY8ONbR5DDzMY448qs1kYkGy3uSUWx07KRLiZFWGEsS2EZTM3nLmVUvr1xSM3indXMYt7M6lJLdDfEbOnntypjQICVVCzZnKlVZiyjKovfKAdba6a+t39hfFAY0y8kQCFAsQ9rPbTVSdddQSeq1k020GL4iQhwk0ckaEjmeRQmIqb8WAla/evZUlcY0SwRSsTzo2jlJ1dBYsrHz1HHtFj51u3GVUcqUbscw7MAmmkYKQ+WwtcjItjxqBhtjSw8m0ZjZlVkZGLKpDSF1IYKSCOFspv3Uph2lIFmLGSMYgCXM2mReUVJMhvpaAob9qk1OxsMUDMscboXhfnK4yMFTMWdc2YkGwz24sNdajK1pftDMnrRJh3cJBErBgyShsoI52JkDuVvfQWAB46d9eYtgSokbLIvL2k5SWxszTLxAtwDrFYHqSoWMidIoVjRI3zCXLGxbOIIy9jdF4sEW2vGtU+NMru4IeOfIIkJIUiCdUckgHRmk7DoB21KUnz9+79CLiuXv3XqMpd1VVUELFSEaI5mZgUkQgjW9jnCN/ie2tuO3fzrGUYJIoRWb6rojAlWHXwJU8QT2EgxTDLHNmjULycSlsOhJRlaSTNluq+U0BBsOsddxHjWKZ8PIAHD4pwG7V5CVgD4EA26iO0VHzb2T8u1FsooorOaAooooCNLs6JgQ0aG5JNwOLCxPpGlan2FhyADDGQDcAqLXNr/nYX7bCp1FTmfUjKuhDxex4ZWDSRI5AtdlBNuNj2i/Ua9YrZUMpVpI0crwLKCRre3hfW3dUqimZ9RlXQ0/E0uDkW4Ja9he7CzHxI0NRo9g4dc1oYxmFm5o1F728Li9uFT6KZmKRHj2dGqsgRQrcVtofEV6fCIc91U5xle4HOAvYHtGp/Ot1FLYpGl8GhUIUUqOCkCwtw0omwaOoVkVlHAEAgW0FvRpW6ilsUjW+HU2uoOXhcDS4sbejSo+G2PDHmyRIuYWaygXHm/d7uFTKKWxSI2G2dFH0EVfAW42v7K/kKH2ZEVVDGhVRZVsLAaaDsGg/IVJopbFI04fBonQULpbQdVybfmSfTQuDQWsq6MXGg0ZgQzDvIJue89tbqKWxSCiiioJCiiigCio0GPV3lQXvEQGJ4c5Qwt6DUjMNO/hSgZoqBjtp8nJEgXNnDnQ6+TXMAAdLnhqRU69TQM0V5aQAE9QF6gbJ24k4uFdDkR8r2vlmvyZBBI1ykceIpT3FjGisZuqomMx+R4FAvyshQm/C0TyX7+ha3fRKwTKKwDfhWagBRRRQBRRRQBRRRQBRRRQBRRRQFb2nsKaR8QF5PJMUa5dg3kgoKFeTIKnLxv19E8DCk3NkyOoWFs62UuzHkfKM55Oyag5hewSxHAjQPl2yA+JEllWEqA2pJ5RAbWHE3NgBxrD7zYYAEyAC1zzW5oDZefpzOcCOdbUGrlKa2OKQkxW6EjZwBCCUmXlrtyjnEA5C/M6r66nutwr1tDdllWWQZbkzs5VWLsszZkU5RmbQWIHovU3aO8qrKixyKFCymQsrZPIpfpW1AbjlvU/5wQXccoAUzZrggDk9JNSLEjrANTmnoKQt3ZhucUyokaOyhQl8mkQBy3Vbi/WFAvfrBqLiNy/IYdECEolpFJIV25MJnzFGOmtrjgxtan6baiZJXViRELuLMGXm59QwBBy61DbacyKksqoI2KhkF88YkIUEtez2LC4AFtbE21jNK9BSFGO3ZkVJG5hyhn5e7GcryJQQ6jVb6XLHQDS+tZj3VkdEK8nBzALR5uJw8sfKHmrz7yD0LxOlPDvNhgublNLE3yvbKtszdHoC453Dvr028WHDZTIAdeprXVDIwva1wgJIvcWqc8+gpEfd/Y74cEZUAZrlVckABLXXyai5IGlhp1k06pam3YnylHBGYggq4Y2jMnNFrnSx4ai9q8LvPhyCc50YqRkfNcDM3Ny30BBJtpcX4iq2pN3RKpDWik0e88TOVVwFWzF2uFZWhMoKm1ujqb9V62/OXD2vn67Zcr575c/Ry5uiC17cAajJLoTaGlFRcPtKN2yI2YhQ2gNrMAV1ta5BBte9jUquaokKKKKAKKKKAKKKKAS4/dlZWlJkYLIVZo8sZXNGAEPOUnqGhNjrWr5oqFZVldBILSBVjAazFhYBLL0iNOI49tP6K7zyIyoQzbpKwKmWTJlkVUGSyjEAh7HLc2ubX4d9Z2hu0pjbIWZgZXVcwW7TnMRfKbWa1v3vT2imeQyoS7EwEl8Q02Y8qRo+TMQsYU3Cc0C99PfW2PYPQVpZHjQgrEctuYbpmYLmYAgEXPEC96a0VDkxRV9q7CkVFSDlCOQaEsGjufNDhxoNTzl1GunC0o7qAqqmV8gLMIwFyhpY3SQglS1vKMwF9CezSn1FT4jIyoUtu8ubOsjqwtYjLoViaIHVT1NfXrA6tK04fdgoECzyXQEB8sd8sljIDzLElgGzHW/iRTyiozsmkIvmhFlClpCMoXityBCYepeOU38fyrbFu6OUEskrySD6xCjTIyAWVQPrMfE9mlOKKnPIUhRh93RGyskjgpEIl0TgAAC1l53RuA1wCTbjTeiiuW29xVBRRRUEhRRRQBRRRQ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 dirty="0">
              <a:latin typeface="Arial" panose="020B060402020202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4" cstate="print"/>
          <a:srcRect t="20002"/>
          <a:stretch/>
        </p:blipFill>
        <p:spPr>
          <a:xfrm>
            <a:off x="3609942" y="3700485"/>
            <a:ext cx="2716277" cy="246481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luxograma: Processo 47"/>
          <p:cNvSpPr/>
          <p:nvPr/>
        </p:nvSpPr>
        <p:spPr>
          <a:xfrm>
            <a:off x="179512" y="1556792"/>
            <a:ext cx="8784976" cy="4536504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14" name="Retângulo de cantos arredondados 13"/>
          <p:cNvSpPr/>
          <p:nvPr/>
        </p:nvSpPr>
        <p:spPr>
          <a:xfrm>
            <a:off x="287824" y="1874791"/>
            <a:ext cx="2340000" cy="720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</a:rPr>
              <a:t>Pesquisa de Clima Organizacional</a:t>
            </a:r>
            <a:endParaRPr lang="pt-BR" sz="2000" b="1" dirty="0">
              <a:solidFill>
                <a:schemeClr val="tx1"/>
              </a:solidFill>
            </a:endParaRPr>
          </a:p>
        </p:txBody>
      </p:sp>
      <p:sp>
        <p:nvSpPr>
          <p:cNvPr id="26" name="Retângulo de cantos arredondados 25"/>
          <p:cNvSpPr/>
          <p:nvPr/>
        </p:nvSpPr>
        <p:spPr>
          <a:xfrm>
            <a:off x="3131840" y="1964791"/>
            <a:ext cx="5760000" cy="5400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</a:rPr>
              <a:t>Ações de Melhoria</a:t>
            </a:r>
            <a:endParaRPr lang="pt-BR" sz="2000" b="1" dirty="0">
              <a:solidFill>
                <a:schemeClr val="tx1"/>
              </a:solidFill>
            </a:endParaRPr>
          </a:p>
        </p:txBody>
      </p:sp>
      <p:sp>
        <p:nvSpPr>
          <p:cNvPr id="29" name="Fluxograma: Vários documentos 28"/>
          <p:cNvSpPr/>
          <p:nvPr/>
        </p:nvSpPr>
        <p:spPr>
          <a:xfrm>
            <a:off x="6192480" y="3540180"/>
            <a:ext cx="2700000" cy="1440000"/>
          </a:xfrm>
          <a:prstGeom prst="flowChartMultidocumen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b="1" u="sng" dirty="0" smtClean="0">
                <a:solidFill>
                  <a:schemeClr val="tx1"/>
                </a:solidFill>
              </a:rPr>
              <a:t>Execução</a:t>
            </a:r>
            <a:r>
              <a:rPr lang="pt-BR" b="1" dirty="0" smtClean="0">
                <a:solidFill>
                  <a:schemeClr val="tx1"/>
                </a:solidFill>
              </a:rPr>
              <a:t> dos Planos de Ações de Melhoria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20" name="Fluxograma: Documento 19"/>
          <p:cNvSpPr/>
          <p:nvPr/>
        </p:nvSpPr>
        <p:spPr>
          <a:xfrm>
            <a:off x="287824" y="3527717"/>
            <a:ext cx="2340000" cy="1260000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b="1" dirty="0"/>
              <a:t>Diagnóstico das </a:t>
            </a:r>
            <a:r>
              <a:rPr lang="pt-BR" b="1" dirty="0" smtClean="0"/>
              <a:t>necessidades </a:t>
            </a:r>
            <a:r>
              <a:rPr lang="pt-BR" b="1" dirty="0"/>
              <a:t>de </a:t>
            </a:r>
            <a:r>
              <a:rPr lang="pt-BR" b="1" dirty="0" smtClean="0"/>
              <a:t>mudança</a:t>
            </a:r>
            <a:endParaRPr lang="pt-BR" b="1" dirty="0"/>
          </a:p>
        </p:txBody>
      </p:sp>
      <p:sp>
        <p:nvSpPr>
          <p:cNvPr id="21" name="Seta para baixo 20"/>
          <p:cNvSpPr/>
          <p:nvPr/>
        </p:nvSpPr>
        <p:spPr>
          <a:xfrm>
            <a:off x="1277824" y="2791254"/>
            <a:ext cx="360000" cy="5400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1" name="Fluxograma: Vários documentos 30"/>
          <p:cNvSpPr/>
          <p:nvPr/>
        </p:nvSpPr>
        <p:spPr>
          <a:xfrm>
            <a:off x="3171483" y="3540180"/>
            <a:ext cx="2700000" cy="1440000"/>
          </a:xfrm>
          <a:prstGeom prst="flowChartMultidocumen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b="1" u="sng" dirty="0" smtClean="0">
                <a:solidFill>
                  <a:schemeClr val="tx1"/>
                </a:solidFill>
              </a:rPr>
              <a:t>Elaboração</a:t>
            </a:r>
            <a:r>
              <a:rPr lang="pt-BR" b="1" dirty="0" smtClean="0">
                <a:solidFill>
                  <a:schemeClr val="tx1"/>
                </a:solidFill>
              </a:rPr>
              <a:t> dos Planos de Ações de Melhoria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32" name="Seta para baixo 31"/>
          <p:cNvSpPr/>
          <p:nvPr/>
        </p:nvSpPr>
        <p:spPr>
          <a:xfrm>
            <a:off x="4341483" y="2791254"/>
            <a:ext cx="360000" cy="5400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3" name="Seta para baixo 32"/>
          <p:cNvSpPr/>
          <p:nvPr/>
        </p:nvSpPr>
        <p:spPr>
          <a:xfrm>
            <a:off x="7362480" y="2791254"/>
            <a:ext cx="360000" cy="5400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6" name="Fluxograma: Processo 35"/>
          <p:cNvSpPr/>
          <p:nvPr/>
        </p:nvSpPr>
        <p:spPr>
          <a:xfrm>
            <a:off x="179512" y="1110678"/>
            <a:ext cx="8820000" cy="540000"/>
          </a:xfrm>
          <a:prstGeom prst="flowChartProces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</a:rPr>
              <a:t>CICLO DE GESTÃO DO CLIMA ORGANIZACIONAL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Modelo de Gestão do Clima Organizacional</a:t>
            </a:r>
            <a:endParaRPr lang="pt-BR" sz="280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45" name="Retângulo de cantos arredondados 44"/>
          <p:cNvSpPr/>
          <p:nvPr/>
        </p:nvSpPr>
        <p:spPr>
          <a:xfrm>
            <a:off x="3131840" y="5265264"/>
            <a:ext cx="5760000" cy="5400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Monitoramento das Ações de Melhoria</a:t>
            </a:r>
          </a:p>
        </p:txBody>
      </p:sp>
      <p:sp>
        <p:nvSpPr>
          <p:cNvPr id="47" name="Retângulo de cantos arredondados 46"/>
          <p:cNvSpPr/>
          <p:nvPr/>
        </p:nvSpPr>
        <p:spPr>
          <a:xfrm>
            <a:off x="287824" y="5175264"/>
            <a:ext cx="2340000" cy="7200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</a:rPr>
              <a:t>Avaliação do Ciclo anterior</a:t>
            </a:r>
            <a:endParaRPr lang="pt-B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0533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de cantos arredondados 4"/>
          <p:cNvSpPr/>
          <p:nvPr/>
        </p:nvSpPr>
        <p:spPr>
          <a:xfrm>
            <a:off x="3023828" y="980728"/>
            <a:ext cx="2988332" cy="7920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Plano Estratégico</a:t>
            </a: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tângulo de cantos arredondados 5"/>
          <p:cNvSpPr/>
          <p:nvPr/>
        </p:nvSpPr>
        <p:spPr>
          <a:xfrm>
            <a:off x="1769058" y="2492896"/>
            <a:ext cx="2160000" cy="7920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Plano de</a:t>
            </a:r>
          </a:p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Controle Externo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de cantos arredondados 6"/>
          <p:cNvSpPr/>
          <p:nvPr/>
        </p:nvSpPr>
        <p:spPr>
          <a:xfrm>
            <a:off x="5076056" y="2492896"/>
            <a:ext cx="2160000" cy="7920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Plano de</a:t>
            </a:r>
          </a:p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Diretrizes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575556" y="3861048"/>
            <a:ext cx="2160240" cy="7920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Plano Segecex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tângulo de cantos arredondados 8"/>
          <p:cNvSpPr/>
          <p:nvPr/>
        </p:nvSpPr>
        <p:spPr>
          <a:xfrm>
            <a:off x="3419872" y="3861048"/>
            <a:ext cx="2160240" cy="7920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Plano Segepres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tângulo de cantos arredondados 9"/>
          <p:cNvSpPr/>
          <p:nvPr/>
        </p:nvSpPr>
        <p:spPr>
          <a:xfrm>
            <a:off x="6300192" y="3861048"/>
            <a:ext cx="2160240" cy="7920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Plano Segedam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tângulo de cantos arredondados 10"/>
          <p:cNvSpPr/>
          <p:nvPr/>
        </p:nvSpPr>
        <p:spPr>
          <a:xfrm>
            <a:off x="1295636" y="5373216"/>
            <a:ext cx="3060340" cy="7920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Plano Diretor de Desenvolvimento de Competências - PDDC</a:t>
            </a:r>
            <a:endParaRPr lang="pt-BR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5076056" y="5373216"/>
            <a:ext cx="2772308" cy="7920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Plano Diretor de TI - PDT</a:t>
            </a:r>
            <a:endParaRPr lang="pt-BR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5" name="Retângulo de cantos arredondados 54"/>
          <p:cNvSpPr/>
          <p:nvPr/>
        </p:nvSpPr>
        <p:spPr>
          <a:xfrm>
            <a:off x="1043608" y="5229200"/>
            <a:ext cx="6912768" cy="1080120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00"/>
          </a:p>
        </p:txBody>
      </p:sp>
      <p:cxnSp>
        <p:nvCxnSpPr>
          <p:cNvPr id="72" name="Conector reto 71"/>
          <p:cNvCxnSpPr/>
          <p:nvPr/>
        </p:nvCxnSpPr>
        <p:spPr>
          <a:xfrm>
            <a:off x="0" y="2204864"/>
            <a:ext cx="9144000" cy="0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to 72"/>
          <p:cNvCxnSpPr/>
          <p:nvPr/>
        </p:nvCxnSpPr>
        <p:spPr>
          <a:xfrm>
            <a:off x="-36512" y="3429000"/>
            <a:ext cx="9180512" cy="0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to 73"/>
          <p:cNvCxnSpPr/>
          <p:nvPr/>
        </p:nvCxnSpPr>
        <p:spPr>
          <a:xfrm>
            <a:off x="-36512" y="5013176"/>
            <a:ext cx="9144000" cy="0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CaixaDeTexto 75"/>
          <p:cNvSpPr txBox="1"/>
          <p:nvPr/>
        </p:nvSpPr>
        <p:spPr>
          <a:xfrm>
            <a:off x="0" y="1052736"/>
            <a:ext cx="1331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/>
              <a:t>6 anos</a:t>
            </a:r>
            <a:endParaRPr lang="pt-BR" sz="1400" b="1" dirty="0"/>
          </a:p>
        </p:txBody>
      </p:sp>
      <p:sp>
        <p:nvSpPr>
          <p:cNvPr id="77" name="CaixaDeTexto 76"/>
          <p:cNvSpPr txBox="1"/>
          <p:nvPr/>
        </p:nvSpPr>
        <p:spPr>
          <a:xfrm>
            <a:off x="0" y="2329135"/>
            <a:ext cx="899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/>
              <a:t>2 anos</a:t>
            </a:r>
            <a:endParaRPr lang="pt-BR" sz="1400" b="1" dirty="0"/>
          </a:p>
        </p:txBody>
      </p:sp>
      <p:sp>
        <p:nvSpPr>
          <p:cNvPr id="78" name="CaixaDeTexto 77"/>
          <p:cNvSpPr txBox="1"/>
          <p:nvPr/>
        </p:nvSpPr>
        <p:spPr>
          <a:xfrm>
            <a:off x="0" y="3553271"/>
            <a:ext cx="899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/>
              <a:t>1 ano</a:t>
            </a:r>
            <a:endParaRPr lang="pt-BR" sz="1400" b="1" dirty="0"/>
          </a:p>
        </p:txBody>
      </p:sp>
      <p:sp>
        <p:nvSpPr>
          <p:cNvPr id="79" name="CaixaDeTexto 78"/>
          <p:cNvSpPr txBox="1"/>
          <p:nvPr/>
        </p:nvSpPr>
        <p:spPr>
          <a:xfrm>
            <a:off x="0" y="5137447"/>
            <a:ext cx="899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/>
              <a:t>1 ano</a:t>
            </a:r>
            <a:endParaRPr lang="pt-BR" sz="1400" b="1" dirty="0"/>
          </a:p>
        </p:txBody>
      </p:sp>
      <p:cxnSp>
        <p:nvCxnSpPr>
          <p:cNvPr id="59" name="Forma 58"/>
          <p:cNvCxnSpPr>
            <a:stCxn id="5" idx="2"/>
            <a:endCxn id="6" idx="3"/>
          </p:cNvCxnSpPr>
          <p:nvPr/>
        </p:nvCxnSpPr>
        <p:spPr>
          <a:xfrm rot="5400000">
            <a:off x="3665464" y="2036410"/>
            <a:ext cx="1116124" cy="588936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1" name="Forma 60"/>
          <p:cNvCxnSpPr>
            <a:stCxn id="5" idx="2"/>
            <a:endCxn id="7" idx="1"/>
          </p:cNvCxnSpPr>
          <p:nvPr/>
        </p:nvCxnSpPr>
        <p:spPr>
          <a:xfrm rot="16200000" flipH="1">
            <a:off x="4238963" y="2051847"/>
            <a:ext cx="1116124" cy="558062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4" name="Conector angulado 93"/>
          <p:cNvCxnSpPr>
            <a:stCxn id="7" idx="2"/>
            <a:endCxn id="10" idx="0"/>
          </p:cNvCxnSpPr>
          <p:nvPr/>
        </p:nvCxnSpPr>
        <p:spPr>
          <a:xfrm rot="16200000" flipH="1">
            <a:off x="6480152" y="2960888"/>
            <a:ext cx="576064" cy="122425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6" name="Conector angulado 95"/>
          <p:cNvCxnSpPr>
            <a:stCxn id="7" idx="2"/>
            <a:endCxn id="9" idx="0"/>
          </p:cNvCxnSpPr>
          <p:nvPr/>
        </p:nvCxnSpPr>
        <p:spPr>
          <a:xfrm rot="5400000">
            <a:off x="5039992" y="2744984"/>
            <a:ext cx="576064" cy="165606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8" name="Conector angulado 97"/>
          <p:cNvCxnSpPr>
            <a:stCxn id="7" idx="2"/>
            <a:endCxn id="8" idx="0"/>
          </p:cNvCxnSpPr>
          <p:nvPr/>
        </p:nvCxnSpPr>
        <p:spPr>
          <a:xfrm rot="5400000">
            <a:off x="3617834" y="1322826"/>
            <a:ext cx="576064" cy="450038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0" name="Conector angulado 99"/>
          <p:cNvCxnSpPr>
            <a:stCxn id="6" idx="2"/>
            <a:endCxn id="8" idx="0"/>
          </p:cNvCxnSpPr>
          <p:nvPr/>
        </p:nvCxnSpPr>
        <p:spPr>
          <a:xfrm rot="5400000">
            <a:off x="1964335" y="2976325"/>
            <a:ext cx="576064" cy="119338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angulado 101"/>
          <p:cNvCxnSpPr>
            <a:stCxn id="6" idx="2"/>
            <a:endCxn id="9" idx="0"/>
          </p:cNvCxnSpPr>
          <p:nvPr/>
        </p:nvCxnSpPr>
        <p:spPr>
          <a:xfrm rot="16200000" flipH="1">
            <a:off x="3386493" y="2747549"/>
            <a:ext cx="576064" cy="165093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4" name="Conector angulado 103"/>
          <p:cNvCxnSpPr>
            <a:stCxn id="6" idx="2"/>
            <a:endCxn id="10" idx="0"/>
          </p:cNvCxnSpPr>
          <p:nvPr/>
        </p:nvCxnSpPr>
        <p:spPr>
          <a:xfrm rot="16200000" flipH="1">
            <a:off x="4826653" y="1307389"/>
            <a:ext cx="576064" cy="453125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0" name="Conector angulado 109"/>
          <p:cNvCxnSpPr>
            <a:stCxn id="9" idx="2"/>
            <a:endCxn id="55" idx="0"/>
          </p:cNvCxnSpPr>
          <p:nvPr/>
        </p:nvCxnSpPr>
        <p:spPr>
          <a:xfrm rot="5400000">
            <a:off x="4211960" y="4941168"/>
            <a:ext cx="576064" cy="12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5" name="Conector angulado 114"/>
          <p:cNvCxnSpPr>
            <a:stCxn id="8" idx="2"/>
            <a:endCxn id="55" idx="0"/>
          </p:cNvCxnSpPr>
          <p:nvPr/>
        </p:nvCxnSpPr>
        <p:spPr>
          <a:xfrm rot="16200000" flipH="1">
            <a:off x="2789802" y="3519010"/>
            <a:ext cx="576064" cy="284431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7" name="Conector angulado 116"/>
          <p:cNvCxnSpPr>
            <a:stCxn id="10" idx="2"/>
            <a:endCxn id="55" idx="0"/>
          </p:cNvCxnSpPr>
          <p:nvPr/>
        </p:nvCxnSpPr>
        <p:spPr>
          <a:xfrm rot="5400000">
            <a:off x="5652120" y="3501008"/>
            <a:ext cx="576064" cy="288032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0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Estrutura de planejamento do TCU</a:t>
            </a:r>
            <a:endParaRPr lang="pt-BR" sz="280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6929454" y="1357298"/>
            <a:ext cx="1980000" cy="7200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Pesquisa de Clima Organizacional</a:t>
            </a:r>
            <a:endParaRPr lang="pt-BR" b="1" dirty="0">
              <a:solidFill>
                <a:schemeClr val="bg1"/>
              </a:solidFill>
            </a:endParaRPr>
          </a:p>
        </p:txBody>
      </p:sp>
      <p:cxnSp>
        <p:nvCxnSpPr>
          <p:cNvPr id="32" name="Conector angulado 31"/>
          <p:cNvCxnSpPr>
            <a:stCxn id="31" idx="2"/>
            <a:endCxn id="6" idx="0"/>
          </p:cNvCxnSpPr>
          <p:nvPr/>
        </p:nvCxnSpPr>
        <p:spPr>
          <a:xfrm rot="5400000">
            <a:off x="5168256" y="-241900"/>
            <a:ext cx="432000" cy="507039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0" name="Conector angulado 39"/>
          <p:cNvCxnSpPr>
            <a:stCxn id="31" idx="2"/>
            <a:endCxn id="7" idx="3"/>
          </p:cNvCxnSpPr>
          <p:nvPr/>
        </p:nvCxnSpPr>
        <p:spPr>
          <a:xfrm rot="5400000">
            <a:off x="7171934" y="2141420"/>
            <a:ext cx="811642" cy="683398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9426544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Pesquisa de Clima</a:t>
            </a:r>
            <a:endParaRPr lang="pt-BR" sz="280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1015976"/>
            <a:ext cx="8071047" cy="90085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hangingPunct="1">
              <a:buNone/>
            </a:pPr>
            <a:r>
              <a:rPr lang="pt-BR" sz="1800" dirty="0" smtClean="0"/>
              <a:t>Instrumento para aferição do Clima Organizacional.</a:t>
            </a:r>
          </a:p>
          <a:p>
            <a:pPr marL="0" indent="0" algn="just" eaLnBrk="1" hangingPunct="1">
              <a:buNone/>
            </a:pPr>
            <a:r>
              <a:rPr lang="pt-BR" sz="1800" dirty="0" smtClean="0"/>
              <a:t>Captar </a:t>
            </a:r>
            <a:r>
              <a:rPr lang="pt-BR" sz="1800" dirty="0"/>
              <a:t>a </a:t>
            </a:r>
            <a:r>
              <a:rPr lang="pt-BR" sz="1800" b="1" dirty="0"/>
              <a:t>percepção dos servidores sobre a gestão do Tribunal</a:t>
            </a:r>
            <a:r>
              <a:rPr lang="pt-BR" sz="1800" dirty="0"/>
              <a:t> como um todo</a:t>
            </a:r>
            <a:r>
              <a:rPr lang="pt-BR" sz="1800" dirty="0" smtClean="0"/>
              <a:t>.</a:t>
            </a:r>
          </a:p>
        </p:txBody>
      </p:sp>
      <p:sp>
        <p:nvSpPr>
          <p:cNvPr id="10" name="Rectangle 25"/>
          <p:cNvSpPr/>
          <p:nvPr/>
        </p:nvSpPr>
        <p:spPr bwMode="ltGray">
          <a:xfrm>
            <a:off x="539999" y="2160000"/>
            <a:ext cx="8280000" cy="3780000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</a:ln>
          <a:effectLst/>
        </p:spPr>
        <p:txBody>
          <a:bodyPr lIns="36000" tIns="72000" rIns="36000" bIns="72000" anchor="ctr"/>
          <a:lstStyle/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+mn-lt"/>
              </a:rPr>
              <a:t>Integração da gestão de clima com o processo de planejamento institucional.</a:t>
            </a:r>
          </a:p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+mn-lt"/>
              </a:rPr>
              <a:t>Participação dos servidores no processo de planejamento.</a:t>
            </a:r>
          </a:p>
        </p:txBody>
      </p:sp>
    </p:spTree>
    <p:extLst>
      <p:ext uri="{BB962C8B-B14F-4D97-AF65-F5344CB8AC3E}">
        <p14:creationId xmlns="" xmlns:p14="http://schemas.microsoft.com/office/powerpoint/2010/main" val="22551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Importância da Pesquisa de Clima para o TCU</a:t>
            </a:r>
            <a:endParaRPr lang="pt-BR" sz="280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0" name="Rectangle 25"/>
          <p:cNvSpPr/>
          <p:nvPr/>
        </p:nvSpPr>
        <p:spPr bwMode="ltGray">
          <a:xfrm>
            <a:off x="539999" y="1080000"/>
            <a:ext cx="8280000" cy="4860000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</a:ln>
          <a:effectLst/>
        </p:spPr>
        <p:txBody>
          <a:bodyPr lIns="36000" tIns="72000" rIns="36000" bIns="72000" anchor="ctr"/>
          <a:lstStyle/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>
                <a:latin typeface="+mn-lt"/>
              </a:rPr>
              <a:t>Algumas ações resultantes de pesquisas anteriores:</a:t>
            </a: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>
                <a:latin typeface="+mn-lt"/>
              </a:rPr>
              <a:t>Programa de liderança e </a:t>
            </a:r>
            <a:r>
              <a:rPr lang="pt-BR" dirty="0" smtClean="0">
                <a:latin typeface="+mn-lt"/>
              </a:rPr>
              <a:t>gestão</a:t>
            </a:r>
            <a:endParaRPr lang="pt-BR" dirty="0">
              <a:latin typeface="+mn-lt"/>
            </a:endParaRP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Subsídios </a:t>
            </a:r>
            <a:r>
              <a:rPr lang="pt-BR" dirty="0">
                <a:latin typeface="+mn-lt"/>
              </a:rPr>
              <a:t>para a revisão do Sistema de Planejamento e Gestão</a:t>
            </a: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Subsídios </a:t>
            </a:r>
            <a:r>
              <a:rPr lang="pt-BR" dirty="0">
                <a:latin typeface="+mn-lt"/>
              </a:rPr>
              <a:t>para a Organização do Portal TCU e </a:t>
            </a:r>
            <a:r>
              <a:rPr lang="pt-BR" dirty="0" smtClean="0">
                <a:latin typeface="+mn-lt"/>
              </a:rPr>
              <a:t>Processo eletrônico (</a:t>
            </a:r>
            <a:r>
              <a:rPr lang="pt-BR" dirty="0" err="1" smtClean="0">
                <a:latin typeface="+mn-lt"/>
              </a:rPr>
              <a:t>eTCU</a:t>
            </a:r>
            <a:r>
              <a:rPr lang="pt-BR" dirty="0" smtClean="0">
                <a:latin typeface="+mn-lt"/>
              </a:rPr>
              <a:t>)</a:t>
            </a:r>
            <a:endParaRPr lang="pt-BR" dirty="0">
              <a:latin typeface="+mn-lt"/>
            </a:endParaRP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Subsídios </a:t>
            </a:r>
            <a:r>
              <a:rPr lang="pt-BR" dirty="0">
                <a:latin typeface="+mn-lt"/>
              </a:rPr>
              <a:t>para a implementação da metodologia de análise e melhoria de processos com foco em </a:t>
            </a:r>
            <a:r>
              <a:rPr lang="pt-BR" dirty="0" smtClean="0">
                <a:latin typeface="+mn-lt"/>
              </a:rPr>
              <a:t>desempenho</a:t>
            </a: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>
                <a:latin typeface="+mn-lt"/>
              </a:rPr>
              <a:t>Melhorias no Sistema de Avaliação de Desempenho dos Servidores e Programa </a:t>
            </a:r>
            <a:r>
              <a:rPr lang="pt-BR" dirty="0" err="1" smtClean="0">
                <a:latin typeface="+mn-lt"/>
              </a:rPr>
              <a:t>Reconhe</a:t>
            </a:r>
            <a:r>
              <a:rPr lang="pt-BR" dirty="0" smtClean="0">
                <a:latin typeface="+mn-lt"/>
              </a:rPr>
              <a:t>-SER</a:t>
            </a:r>
          </a:p>
        </p:txBody>
      </p:sp>
    </p:spTree>
    <p:extLst>
      <p:ext uri="{BB962C8B-B14F-4D97-AF65-F5344CB8AC3E}">
        <p14:creationId xmlns="" xmlns:p14="http://schemas.microsoft.com/office/powerpoint/2010/main" val="9854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Premissas para implantação do Pesquisa de Clima</a:t>
            </a:r>
            <a:endParaRPr lang="pt-BR" sz="280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0" name="Rectangle 25"/>
          <p:cNvSpPr/>
          <p:nvPr/>
        </p:nvSpPr>
        <p:spPr bwMode="ltGray">
          <a:xfrm>
            <a:off x="539999" y="1080000"/>
            <a:ext cx="8280000" cy="4860000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</a:ln>
          <a:effectLst/>
        </p:spPr>
        <p:txBody>
          <a:bodyPr lIns="36000" tIns="72000" rIns="36000" bIns="72000" anchor="ctr"/>
          <a:lstStyle/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>
                <a:latin typeface="+mn-lt"/>
              </a:rPr>
              <a:t>Envolvimento dos dirigentes e demais gestores </a:t>
            </a:r>
          </a:p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>
                <a:latin typeface="+mn-lt"/>
              </a:rPr>
              <a:t>Questionário com afirmativas simples </a:t>
            </a:r>
          </a:p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>
                <a:latin typeface="+mn-lt"/>
              </a:rPr>
              <a:t>Fácil entendimento da escala</a:t>
            </a:r>
          </a:p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>
                <a:latin typeface="+mn-lt"/>
              </a:rPr>
              <a:t>Anonimato e singularidade de acesso</a:t>
            </a:r>
          </a:p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>
                <a:latin typeface="+mn-lt"/>
              </a:rPr>
              <a:t>Tratamento ético dos dados (confiabilidade)</a:t>
            </a:r>
          </a:p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>
                <a:latin typeface="+mn-lt"/>
              </a:rPr>
              <a:t>Esforços pós-pesquisa: gestão do clima (planos de ação e monitoramento</a:t>
            </a:r>
            <a:r>
              <a:rPr lang="pt-BR" dirty="0" smtClean="0">
                <a:latin typeface="+mn-lt"/>
              </a:rPr>
              <a:t>)</a:t>
            </a:r>
          </a:p>
        </p:txBody>
      </p:sp>
    </p:spTree>
    <p:extLst>
      <p:ext uri="{BB962C8B-B14F-4D97-AF65-F5344CB8AC3E}">
        <p14:creationId xmlns="" xmlns:p14="http://schemas.microsoft.com/office/powerpoint/2010/main" val="95992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Pesquisa de Clima 2010</a:t>
            </a:r>
          </a:p>
        </p:txBody>
      </p:sp>
      <p:sp>
        <p:nvSpPr>
          <p:cNvPr id="42" name="Content Placeholder 2"/>
          <p:cNvSpPr txBox="1">
            <a:spLocks/>
          </p:cNvSpPr>
          <p:nvPr/>
        </p:nvSpPr>
        <p:spPr>
          <a:xfrm>
            <a:off x="533400" y="1015976"/>
            <a:ext cx="8071047" cy="35403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hangingPunct="1">
              <a:buNone/>
            </a:pPr>
            <a:r>
              <a:rPr lang="pt-BR" sz="1800" dirty="0"/>
              <a:t>92 perguntas distribuídas em 6 </a:t>
            </a:r>
            <a:r>
              <a:rPr lang="pt-BR" sz="1800" dirty="0" smtClean="0"/>
              <a:t>dimensões </a:t>
            </a:r>
            <a:r>
              <a:rPr lang="pt-BR" sz="1800" dirty="0"/>
              <a:t>compostos de 13 </a:t>
            </a:r>
            <a:r>
              <a:rPr lang="pt-BR" sz="1800" dirty="0" smtClean="0"/>
              <a:t>subgrupos.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43531199"/>
              </p:ext>
            </p:extLst>
          </p:nvPr>
        </p:nvGraphicFramePr>
        <p:xfrm>
          <a:off x="395537" y="1571208"/>
          <a:ext cx="8424936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5"/>
                <a:gridCol w="4464496"/>
                <a:gridCol w="1296145"/>
              </a:tblGrid>
              <a:tr h="328117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DIMENSÃO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SUBGRUPO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PERGUNTAS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5063">
                <a:tc rowSpan="2">
                  <a:txBody>
                    <a:bodyPr/>
                    <a:lstStyle/>
                    <a:p>
                      <a:r>
                        <a:rPr lang="pt-BR" sz="1800" b="1" dirty="0" smtClean="0">
                          <a:solidFill>
                            <a:schemeClr val="bg1"/>
                          </a:solidFill>
                        </a:rPr>
                        <a:t>LIDERANÇA </a:t>
                      </a:r>
                      <a:r>
                        <a:rPr lang="pt-BR" sz="1600" b="0" dirty="0" smtClean="0">
                          <a:solidFill>
                            <a:schemeClr val="bg1"/>
                          </a:solidFill>
                        </a:rPr>
                        <a:t>(22)</a:t>
                      </a:r>
                      <a:endParaRPr lang="pt-BR" sz="1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Sistema de Liderança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85063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Cultura</a:t>
                      </a:r>
                      <a:r>
                        <a:rPr lang="pt-BR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 Excelência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85063">
                <a:tc rowSpan="3">
                  <a:txBody>
                    <a:bodyPr/>
                    <a:lstStyle/>
                    <a:p>
                      <a:r>
                        <a:rPr lang="pt-BR" sz="1800" b="1" dirty="0" smtClean="0">
                          <a:solidFill>
                            <a:schemeClr val="bg1"/>
                          </a:solidFill>
                        </a:rPr>
                        <a:t>ESTRATÉGIAS E PLANOS </a:t>
                      </a:r>
                      <a:r>
                        <a:rPr lang="pt-BR" sz="1600" b="0" dirty="0" smtClean="0">
                          <a:solidFill>
                            <a:schemeClr val="bg1"/>
                          </a:solidFill>
                        </a:rPr>
                        <a:t>(13)</a:t>
                      </a:r>
                      <a:endParaRPr lang="pt-BR" sz="18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Formulação</a:t>
                      </a:r>
                      <a:r>
                        <a:rPr lang="pt-BR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das Estratégias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85063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Desdobramento e Operacionalização</a:t>
                      </a:r>
                      <a:r>
                        <a:rPr lang="pt-BR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das Estratégias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85063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Formulação do Sistema</a:t>
                      </a:r>
                      <a:r>
                        <a:rPr lang="pt-BR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Medição do Desempenho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42075"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solidFill>
                            <a:schemeClr val="bg1"/>
                          </a:solidFill>
                        </a:rPr>
                        <a:t>CIDADÃO E SOCIEDADE </a:t>
                      </a:r>
                      <a:r>
                        <a:rPr lang="pt-BR" sz="1600" b="0" dirty="0" smtClean="0">
                          <a:solidFill>
                            <a:schemeClr val="bg1"/>
                          </a:solidFill>
                        </a:rPr>
                        <a:t>(5)</a:t>
                      </a:r>
                      <a:endParaRPr lang="pt-BR" sz="1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Interação com a sociedade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85063">
                <a:tc rowSpan="2">
                  <a:txBody>
                    <a:bodyPr/>
                    <a:lstStyle/>
                    <a:p>
                      <a:r>
                        <a:rPr lang="pt-BR" sz="1800" b="1" dirty="0" smtClean="0">
                          <a:solidFill>
                            <a:schemeClr val="bg1"/>
                          </a:solidFill>
                        </a:rPr>
                        <a:t>INFORMAÇÃO E CONHECIMENTO </a:t>
                      </a:r>
                      <a:r>
                        <a:rPr lang="pt-BR" sz="1600" b="0" dirty="0" smtClean="0">
                          <a:solidFill>
                            <a:schemeClr val="bg1"/>
                          </a:solidFill>
                        </a:rPr>
                        <a:t>(18)</a:t>
                      </a:r>
                      <a:endParaRPr lang="pt-BR" sz="1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Gestão das Informações da Organização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13569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Gestão das Informações Comparativas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85063">
                <a:tc rowSpan="4">
                  <a:txBody>
                    <a:bodyPr/>
                    <a:lstStyle/>
                    <a:p>
                      <a:r>
                        <a:rPr lang="pt-BR" sz="1800" b="1" dirty="0" smtClean="0">
                          <a:solidFill>
                            <a:schemeClr val="bg1"/>
                          </a:solidFill>
                        </a:rPr>
                        <a:t>PESSOAS </a:t>
                      </a:r>
                      <a:r>
                        <a:rPr lang="pt-BR" sz="1600" b="0" dirty="0" smtClean="0">
                          <a:solidFill>
                            <a:schemeClr val="bg1"/>
                          </a:solidFill>
                        </a:rPr>
                        <a:t>(26)</a:t>
                      </a:r>
                      <a:endParaRPr lang="pt-BR" sz="1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Sistema de Trabalho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85063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Educação</a:t>
                      </a:r>
                      <a:r>
                        <a:rPr lang="pt-BR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 Capacitação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85063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Qualidade de Vida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85063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Satisfação</a:t>
                      </a:r>
                      <a:r>
                        <a:rPr lang="pt-BR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 Comprometimento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64151"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solidFill>
                            <a:schemeClr val="bg1"/>
                          </a:solidFill>
                        </a:rPr>
                        <a:t>PROCESSOS </a:t>
                      </a:r>
                      <a:r>
                        <a:rPr lang="pt-BR" sz="1600" b="0" dirty="0" smtClean="0">
                          <a:solidFill>
                            <a:schemeClr val="bg1"/>
                          </a:solidFill>
                        </a:rPr>
                        <a:t>(8)</a:t>
                      </a:r>
                      <a:endParaRPr lang="pt-BR" sz="1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Gestão de Processos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3485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Pesquisa de Clima 2014</a:t>
            </a:r>
          </a:p>
        </p:txBody>
      </p:sp>
      <p:sp>
        <p:nvSpPr>
          <p:cNvPr id="42" name="Content Placeholder 2"/>
          <p:cNvSpPr txBox="1">
            <a:spLocks/>
          </p:cNvSpPr>
          <p:nvPr/>
        </p:nvSpPr>
        <p:spPr>
          <a:xfrm>
            <a:off x="533400" y="1015976"/>
            <a:ext cx="8071047" cy="35403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hangingPunct="1">
              <a:buNone/>
            </a:pPr>
            <a:r>
              <a:rPr lang="pt-BR" sz="1800" dirty="0" smtClean="0"/>
              <a:t>49 </a:t>
            </a:r>
            <a:r>
              <a:rPr lang="pt-BR" sz="1800" dirty="0"/>
              <a:t>perguntas distribuídas em </a:t>
            </a:r>
            <a:r>
              <a:rPr lang="pt-BR" sz="1800" dirty="0" smtClean="0"/>
              <a:t>4 dimensões de clima.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30822379"/>
              </p:ext>
            </p:extLst>
          </p:nvPr>
        </p:nvGraphicFramePr>
        <p:xfrm>
          <a:off x="578280" y="1696039"/>
          <a:ext cx="8280000" cy="33760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0645"/>
                <a:gridCol w="4889355"/>
              </a:tblGrid>
              <a:tr h="328117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DIMENSÃO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DESCRIÇÃO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0126">
                <a:tc>
                  <a:txBody>
                    <a:bodyPr/>
                    <a:lstStyle/>
                    <a:p>
                      <a:r>
                        <a:rPr lang="pt-BR" sz="20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INOVAÇÃO </a:t>
                      </a:r>
                      <a:r>
                        <a:rPr lang="pt-BR" sz="1600" b="0" dirty="0" smtClean="0">
                          <a:solidFill>
                            <a:schemeClr val="bg1"/>
                          </a:solidFill>
                        </a:rPr>
                        <a:t>(12)</a:t>
                      </a:r>
                      <a:endParaRPr lang="pt-BR" sz="1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Abertura</a:t>
                      </a:r>
                      <a:r>
                        <a:rPr lang="pt-BR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 organização às mudanças.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855189">
                <a:tc>
                  <a:txBody>
                    <a:bodyPr/>
                    <a:lstStyle/>
                    <a:p>
                      <a:r>
                        <a:rPr lang="pt-BR" sz="20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RELAÇÕES</a:t>
                      </a:r>
                      <a:r>
                        <a:rPr lang="pt-BR" sz="2000" b="1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INTERPESSOAIS</a:t>
                      </a:r>
                      <a:r>
                        <a:rPr lang="pt-BR" sz="20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pt-BR" sz="1600" b="0" dirty="0" smtClean="0">
                          <a:solidFill>
                            <a:schemeClr val="bg1"/>
                          </a:solidFill>
                        </a:rPr>
                        <a:t>(16)</a:t>
                      </a:r>
                      <a:endParaRPr lang="pt-BR" sz="18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Como as relações sociais são gerenciadas na organização.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42075">
                <a:tc>
                  <a:txBody>
                    <a:bodyPr/>
                    <a:lstStyle/>
                    <a:p>
                      <a:r>
                        <a:rPr lang="pt-BR" sz="20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EXPECTATIVAS</a:t>
                      </a:r>
                      <a:r>
                        <a:rPr lang="pt-BR" sz="2000" b="1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DE DESEMPENHO </a:t>
                      </a:r>
                      <a:r>
                        <a:rPr lang="pt-BR" sz="1600" b="0" dirty="0" smtClean="0">
                          <a:solidFill>
                            <a:schemeClr val="bg1"/>
                          </a:solidFill>
                        </a:rPr>
                        <a:t>(13)</a:t>
                      </a:r>
                      <a:endParaRPr lang="pt-BR" sz="1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Conhecimento acerca</a:t>
                      </a:r>
                      <a:r>
                        <a:rPr lang="pt-BR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das expectativas de desempenho do indivíduo e da organização, onde se espera chegar e sob que condições.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98632">
                <a:tc>
                  <a:txBody>
                    <a:bodyPr/>
                    <a:lstStyle/>
                    <a:p>
                      <a:r>
                        <a:rPr lang="pt-BR" sz="20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RECONHECIMENTO PELO DESEMPENHO </a:t>
                      </a:r>
                      <a:r>
                        <a:rPr lang="pt-BR" sz="1600" b="0" dirty="0" smtClean="0">
                          <a:solidFill>
                            <a:schemeClr val="bg1"/>
                          </a:solidFill>
                        </a:rPr>
                        <a:t>(8)</a:t>
                      </a:r>
                      <a:endParaRPr lang="pt-BR" sz="1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Retorno</a:t>
                      </a:r>
                      <a:r>
                        <a:rPr lang="pt-BR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recebido em troca do reconhecimento pelo trabalho.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68486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323702" y="4000504"/>
            <a:ext cx="4320000" cy="1800000"/>
          </a:xfrm>
          <a:prstGeom prst="rect">
            <a:avLst/>
          </a:prstGeom>
          <a:solidFill>
            <a:srgbClr val="00206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b="1" u="none" dirty="0">
                <a:solidFill>
                  <a:schemeClr val="bg1"/>
                </a:solidFill>
                <a:latin typeface="+mn-lt"/>
              </a:rPr>
              <a:t>Singularidade do acesso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b="1" u="none" dirty="0">
                <a:solidFill>
                  <a:schemeClr val="bg1"/>
                </a:solidFill>
                <a:latin typeface="+mn-lt"/>
              </a:rPr>
              <a:t>Anonimato das respostas</a:t>
            </a:r>
          </a:p>
          <a:p>
            <a:pPr algn="ctr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b="1" u="none" dirty="0">
                <a:solidFill>
                  <a:schemeClr val="bg1"/>
                </a:solidFill>
                <a:latin typeface="+mn-lt"/>
              </a:rPr>
              <a:t>Confiabilidade do armazenamento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Funcionamento da Pesquisa</a:t>
            </a:r>
          </a:p>
        </p:txBody>
      </p:sp>
      <p:sp>
        <p:nvSpPr>
          <p:cNvPr id="8" name="Rectangle 25"/>
          <p:cNvSpPr/>
          <p:nvPr/>
        </p:nvSpPr>
        <p:spPr bwMode="ltGray">
          <a:xfrm>
            <a:off x="539999" y="1080000"/>
            <a:ext cx="8280000" cy="2520000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</a:ln>
          <a:effectLst/>
        </p:spPr>
        <p:txBody>
          <a:bodyPr lIns="36000" tIns="72000" rIns="36000" bIns="72000" anchor="ctr">
            <a:noAutofit/>
          </a:bodyPr>
          <a:lstStyle/>
          <a:p>
            <a:pPr marL="360000" indent="-187325">
              <a:spcBef>
                <a:spcPts val="1200"/>
              </a:spcBef>
              <a:spcAft>
                <a:spcPts val="1200"/>
              </a:spcAft>
              <a:defRPr/>
            </a:pPr>
            <a:r>
              <a:rPr lang="pt-BR" sz="2200" b="1" dirty="0" smtClean="0">
                <a:latin typeface="+mn-lt"/>
              </a:rPr>
              <a:t>Processo de aplicação</a:t>
            </a:r>
          </a:p>
          <a:p>
            <a:pPr marL="360000" indent="-187325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 smtClean="0">
                <a:latin typeface="+mn-lt"/>
              </a:rPr>
              <a:t>Cada dirigente recebeu um lote de cartões, contendo </a:t>
            </a:r>
            <a:r>
              <a:rPr lang="pt-BR" sz="2000" dirty="0" err="1" smtClean="0">
                <a:latin typeface="+mn-lt"/>
              </a:rPr>
              <a:t>login</a:t>
            </a:r>
            <a:r>
              <a:rPr lang="pt-BR" sz="2000" dirty="0" smtClean="0">
                <a:latin typeface="+mn-lt"/>
              </a:rPr>
              <a:t> de USUÁRIO e SENHA aleatórios, para ser distribuído aos servidores da sua unidade.</a:t>
            </a:r>
          </a:p>
        </p:txBody>
      </p:sp>
    </p:spTree>
    <p:extLst>
      <p:ext uri="{BB962C8B-B14F-4D97-AF65-F5344CB8AC3E}">
        <p14:creationId xmlns="" xmlns:p14="http://schemas.microsoft.com/office/powerpoint/2010/main" val="373790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Funcionamento da Pesquisa</a:t>
            </a:r>
          </a:p>
        </p:txBody>
      </p:sp>
      <p:sp>
        <p:nvSpPr>
          <p:cNvPr id="6" name="Rectangle 25"/>
          <p:cNvSpPr/>
          <p:nvPr/>
        </p:nvSpPr>
        <p:spPr bwMode="ltGray">
          <a:xfrm>
            <a:off x="539999" y="1080000"/>
            <a:ext cx="8280000" cy="3206256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</a:ln>
          <a:effectLst/>
        </p:spPr>
        <p:txBody>
          <a:bodyPr lIns="36000" tIns="72000" rIns="36000" bIns="72000" anchor="ctr">
            <a:noAutofit/>
          </a:bodyPr>
          <a:lstStyle/>
          <a:p>
            <a:pPr marL="360000" indent="-187325">
              <a:spcBef>
                <a:spcPts val="1200"/>
              </a:spcBef>
              <a:spcAft>
                <a:spcPts val="1200"/>
              </a:spcAft>
              <a:defRPr/>
            </a:pPr>
            <a:r>
              <a:rPr lang="pt-BR" sz="2200" b="1" dirty="0" smtClean="0">
                <a:latin typeface="Calibri" pitchFamily="34" charset="0"/>
              </a:rPr>
              <a:t>Instrumento de Pesquisa</a:t>
            </a:r>
          </a:p>
          <a:p>
            <a:pPr marL="360000" indent="-18732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 smtClean="0">
                <a:latin typeface="Calibri" pitchFamily="34" charset="0"/>
              </a:rPr>
              <a:t>Aplicação via web</a:t>
            </a:r>
          </a:p>
          <a:p>
            <a:pPr marL="360000" indent="-18732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 smtClean="0">
                <a:latin typeface="Calibri" pitchFamily="34" charset="0"/>
              </a:rPr>
              <a:t>49 questões</a:t>
            </a:r>
          </a:p>
          <a:p>
            <a:pPr marL="360000" indent="-18732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 smtClean="0">
                <a:latin typeface="Calibri" pitchFamily="34" charset="0"/>
              </a:rPr>
              <a:t>Questões afirmativas (não induzir o respondente a erro de interpretação)</a:t>
            </a:r>
          </a:p>
          <a:p>
            <a:pPr marL="360000" indent="-18732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 smtClean="0">
                <a:latin typeface="Calibri" pitchFamily="34" charset="0"/>
              </a:rPr>
              <a:t>Escala de 5 pontos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578280" y="4830460"/>
          <a:ext cx="8280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000"/>
                <a:gridCol w="1558710"/>
                <a:gridCol w="1857388"/>
                <a:gridCol w="1551902"/>
                <a:gridCol w="165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DESFAVORÁVEL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FAVORÁVEL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Nunca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Poucas vezes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Metade das vezes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Quase</a:t>
                      </a:r>
                      <a:r>
                        <a:rPr lang="pt-BR" baseline="0" dirty="0" smtClean="0"/>
                        <a:t> sempre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Sempre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29381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Funcionamento da Pesquisa</a:t>
            </a:r>
          </a:p>
        </p:txBody>
      </p:sp>
      <p:sp>
        <p:nvSpPr>
          <p:cNvPr id="8" name="Rectangle 25"/>
          <p:cNvSpPr/>
          <p:nvPr/>
        </p:nvSpPr>
        <p:spPr bwMode="ltGray">
          <a:xfrm>
            <a:off x="539999" y="1080000"/>
            <a:ext cx="8280000" cy="4680000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</a:ln>
          <a:effectLst/>
        </p:spPr>
        <p:txBody>
          <a:bodyPr lIns="36000" tIns="72000" rIns="36000" bIns="72000" anchor="ctr">
            <a:noAutofit/>
          </a:bodyPr>
          <a:lstStyle/>
          <a:p>
            <a:pPr marL="360000" indent="-187325">
              <a:spcBef>
                <a:spcPts val="1200"/>
              </a:spcBef>
              <a:spcAft>
                <a:spcPts val="1200"/>
              </a:spcAft>
              <a:defRPr/>
            </a:pPr>
            <a:r>
              <a:rPr lang="pt-BR" sz="2200" b="1" dirty="0" smtClean="0">
                <a:latin typeface="Calibri" pitchFamily="34" charset="0"/>
              </a:rPr>
              <a:t>Segmentações</a:t>
            </a:r>
          </a:p>
          <a:p>
            <a:pPr marL="360000" indent="-18732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 smtClean="0">
                <a:latin typeface="Calibri" pitchFamily="34" charset="0"/>
              </a:rPr>
              <a:t>Unidade de lotação</a:t>
            </a:r>
          </a:p>
          <a:p>
            <a:pPr marL="360000" indent="-18732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 smtClean="0">
                <a:latin typeface="Calibri" pitchFamily="34" charset="0"/>
              </a:rPr>
              <a:t>Cargo</a:t>
            </a:r>
          </a:p>
          <a:p>
            <a:pPr marL="817200" lvl="1" indent="-2520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BR" sz="2000" dirty="0" smtClean="0">
                <a:latin typeface="Calibri" pitchFamily="34" charset="0"/>
              </a:rPr>
              <a:t>Auditor Federal de Controle Externo</a:t>
            </a:r>
          </a:p>
          <a:p>
            <a:pPr marL="817200" lvl="1" indent="-2520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BR" sz="2000" dirty="0" smtClean="0">
                <a:latin typeface="Calibri" pitchFamily="34" charset="0"/>
              </a:rPr>
              <a:t>Técnico Federal de Controle Externo</a:t>
            </a:r>
          </a:p>
          <a:p>
            <a:pPr marL="817200" lvl="1" indent="-2520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BR" sz="2000" dirty="0" smtClean="0">
                <a:latin typeface="Calibri" pitchFamily="34" charset="0"/>
              </a:rPr>
              <a:t>Auxiliar de Controle Externo</a:t>
            </a:r>
          </a:p>
          <a:p>
            <a:pPr marL="360000" indent="-18732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 smtClean="0">
                <a:latin typeface="Calibri" pitchFamily="34" charset="0"/>
              </a:rPr>
              <a:t>Tempo de serviço no Tribunal</a:t>
            </a:r>
          </a:p>
          <a:p>
            <a:pPr marL="360000" indent="-18732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 smtClean="0">
                <a:latin typeface="Calibri" pitchFamily="34" charset="0"/>
              </a:rPr>
              <a:t>Ocupa função gerencial atualmente</a:t>
            </a:r>
          </a:p>
        </p:txBody>
      </p:sp>
    </p:spTree>
    <p:extLst>
      <p:ext uri="{BB962C8B-B14F-4D97-AF65-F5344CB8AC3E}">
        <p14:creationId xmlns="" xmlns:p14="http://schemas.microsoft.com/office/powerpoint/2010/main" val="199798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6"/>
          <p:cNvSpPr/>
          <p:nvPr/>
        </p:nvSpPr>
        <p:spPr bwMode="ltGray">
          <a:xfrm>
            <a:off x="539999" y="1080000"/>
            <a:ext cx="8280000" cy="4860000"/>
          </a:xfrm>
          <a:prstGeom prst="rect">
            <a:avLst/>
          </a:prstGeom>
          <a:noFill/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tx1"/>
                </a:solidFill>
              </a:rPr>
              <a:t>Clima Organizacional</a:t>
            </a:r>
          </a:p>
          <a:p>
            <a:pPr marL="720000" lvl="1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400" dirty="0" smtClean="0">
                <a:solidFill>
                  <a:schemeClr val="tx1"/>
                </a:solidFill>
              </a:rPr>
              <a:t>Conceito</a:t>
            </a:r>
          </a:p>
          <a:p>
            <a:pPr marL="720000" lvl="1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400" dirty="0" smtClean="0">
                <a:solidFill>
                  <a:schemeClr val="tx1"/>
                </a:solidFill>
              </a:rPr>
              <a:t>Fatores</a:t>
            </a:r>
            <a:endParaRPr lang="pt-BR" sz="2400" dirty="0">
              <a:solidFill>
                <a:schemeClr val="tx1"/>
              </a:solidFill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tx1"/>
                </a:solidFill>
              </a:rPr>
              <a:t>Gestão de Clima Organizacional</a:t>
            </a:r>
          </a:p>
          <a:p>
            <a:pPr marL="720000" lvl="1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400" dirty="0" smtClean="0">
                <a:solidFill>
                  <a:schemeClr val="tx1"/>
                </a:solidFill>
              </a:rPr>
              <a:t>Conceito</a:t>
            </a:r>
          </a:p>
          <a:p>
            <a:pPr marL="720000" lvl="1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400" dirty="0" smtClean="0">
                <a:solidFill>
                  <a:schemeClr val="tx1"/>
                </a:solidFill>
              </a:rPr>
              <a:t>Benefícios</a:t>
            </a:r>
          </a:p>
          <a:p>
            <a:pPr marL="720000" lvl="1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400" dirty="0" smtClean="0">
                <a:solidFill>
                  <a:schemeClr val="tx1"/>
                </a:solidFill>
              </a:rPr>
              <a:t>Processo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400" dirty="0" smtClean="0">
                <a:solidFill>
                  <a:schemeClr val="tx1"/>
                </a:solidFill>
              </a:rPr>
              <a:t>Pesquisa de Clima</a:t>
            </a:r>
          </a:p>
          <a:p>
            <a:pPr marL="720000" lvl="1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400" dirty="0" smtClean="0">
                <a:solidFill>
                  <a:schemeClr val="tx1"/>
                </a:solidFill>
              </a:rPr>
              <a:t>Instrumento</a:t>
            </a:r>
          </a:p>
          <a:p>
            <a:pPr marL="720000" lvl="1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400" dirty="0" smtClean="0">
                <a:solidFill>
                  <a:schemeClr val="tx1"/>
                </a:solidFill>
              </a:rPr>
              <a:t>Produtos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Escopo</a:t>
            </a:r>
            <a:endParaRPr lang="pt-BR" sz="280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290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540000" y="3960000"/>
            <a:ext cx="8280000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1950" indent="-361950" algn="just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§"/>
            </a:pPr>
            <a:r>
              <a:rPr lang="pt-BR" sz="2200" dirty="0" smtClean="0">
                <a:latin typeface="+mn-lt"/>
              </a:rPr>
              <a:t>Meta de respondentes = 65%</a:t>
            </a:r>
          </a:p>
          <a:p>
            <a:pPr marL="361950" indent="-361950" algn="just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§"/>
            </a:pPr>
            <a:r>
              <a:rPr lang="pt-BR" sz="2200" dirty="0" smtClean="0">
                <a:latin typeface="+mn-lt"/>
              </a:rPr>
              <a:t>Meta de satisfação/</a:t>
            </a:r>
            <a:r>
              <a:rPr lang="pt-BR" sz="2200" dirty="0" err="1" smtClean="0">
                <a:latin typeface="+mn-lt"/>
              </a:rPr>
              <a:t>favorabilidade</a:t>
            </a:r>
            <a:r>
              <a:rPr lang="pt-BR" sz="2200" dirty="0" smtClean="0">
                <a:latin typeface="+mn-lt"/>
              </a:rPr>
              <a:t> = 80% de satisfação</a:t>
            </a:r>
          </a:p>
          <a:p>
            <a:pPr marL="819150" lvl="1" indent="-361950" algn="just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§"/>
            </a:pPr>
            <a:r>
              <a:rPr lang="pt-BR" sz="2200" dirty="0" err="1" smtClean="0">
                <a:latin typeface="+mn-lt"/>
              </a:rPr>
              <a:t>Favorabilidade</a:t>
            </a:r>
            <a:r>
              <a:rPr lang="pt-BR" sz="2200" dirty="0" smtClean="0">
                <a:latin typeface="+mn-lt"/>
              </a:rPr>
              <a:t> alcançada = </a:t>
            </a:r>
            <a:r>
              <a:rPr lang="pt-BR" sz="2200" dirty="0" smtClean="0">
                <a:solidFill>
                  <a:srgbClr val="FF0000"/>
                </a:solidFill>
                <a:latin typeface="+mn-lt"/>
              </a:rPr>
              <a:t>52,8%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Metas e Resultados – Pesquisa de Clima 2012</a:t>
            </a:r>
          </a:p>
        </p:txBody>
      </p:sp>
      <p:sp>
        <p:nvSpPr>
          <p:cNvPr id="13" name="Pergaminho horizontal 12"/>
          <p:cNvSpPr/>
          <p:nvPr/>
        </p:nvSpPr>
        <p:spPr bwMode="ltGray">
          <a:xfrm>
            <a:off x="2214546" y="1142984"/>
            <a:ext cx="4929222" cy="2214578"/>
          </a:xfrm>
          <a:prstGeom prst="horizontalScroll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spcBef>
                <a:spcPts val="0"/>
              </a:spcBef>
              <a:spcAft>
                <a:spcPts val="600"/>
              </a:spcAft>
            </a:pPr>
            <a:r>
              <a:rPr lang="pt-BR" sz="2400" dirty="0" smtClean="0">
                <a:solidFill>
                  <a:schemeClr val="tx1"/>
                </a:solidFill>
              </a:rPr>
              <a:t>Percentual de respondentes:</a:t>
            </a:r>
          </a:p>
          <a:p>
            <a:pPr marL="285750" indent="-285750" algn="ctr">
              <a:spcBef>
                <a:spcPts val="0"/>
              </a:spcBef>
              <a:spcAft>
                <a:spcPts val="600"/>
              </a:spcAft>
            </a:pPr>
            <a:r>
              <a:rPr lang="pt-BR" sz="2400" dirty="0" smtClean="0">
                <a:solidFill>
                  <a:srgbClr val="FF0000"/>
                </a:solidFill>
              </a:rPr>
              <a:t>66% dos servidores</a:t>
            </a:r>
          </a:p>
          <a:p>
            <a:pPr marL="285750" indent="-285750" algn="ctr">
              <a:spcBef>
                <a:spcPts val="0"/>
              </a:spcBef>
              <a:spcAft>
                <a:spcPts val="600"/>
              </a:spcAft>
            </a:pPr>
            <a:r>
              <a:rPr lang="pt-BR" sz="2400" dirty="0" smtClean="0">
                <a:solidFill>
                  <a:schemeClr val="tx1"/>
                </a:solidFill>
              </a:rPr>
              <a:t>Índice de Satisfação:</a:t>
            </a:r>
            <a:r>
              <a:rPr lang="pt-BR" sz="2400" dirty="0" smtClean="0">
                <a:solidFill>
                  <a:srgbClr val="FF0000"/>
                </a:solidFill>
              </a:rPr>
              <a:t>  68,5%</a:t>
            </a:r>
          </a:p>
        </p:txBody>
      </p:sp>
    </p:spTree>
    <p:extLst>
      <p:ext uri="{BB962C8B-B14F-4D97-AF65-F5344CB8AC3E}">
        <p14:creationId xmlns="" xmlns:p14="http://schemas.microsoft.com/office/powerpoint/2010/main" val="292168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Produtos da Pesquisa de Clima</a:t>
            </a:r>
            <a:endParaRPr lang="pt-BR" sz="280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0" name="Rectangle 25"/>
          <p:cNvSpPr/>
          <p:nvPr/>
        </p:nvSpPr>
        <p:spPr bwMode="ltGray">
          <a:xfrm>
            <a:off x="539999" y="1080000"/>
            <a:ext cx="8280000" cy="4320000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</a:ln>
          <a:effectLst/>
        </p:spPr>
        <p:txBody>
          <a:bodyPr lIns="36000" tIns="72000" rIns="36000" bIns="72000" anchor="ctr"/>
          <a:lstStyle/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+mn-lt"/>
              </a:rPr>
              <a:t>Relatório da </a:t>
            </a:r>
            <a:r>
              <a:rPr lang="pt-BR" b="1" dirty="0" smtClean="0">
                <a:latin typeface="+mn-lt"/>
              </a:rPr>
              <a:t>Presidência</a:t>
            </a:r>
          </a:p>
          <a:p>
            <a:pPr marL="919163" lvl="1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Informações completas coletadas com a pesquisa</a:t>
            </a:r>
          </a:p>
          <a:p>
            <a:pPr marL="919163" lvl="1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Ranking completo das unidades</a:t>
            </a:r>
          </a:p>
          <a:p>
            <a:pPr marL="919163" lvl="1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Permite uma avaliação informal da gestão</a:t>
            </a:r>
          </a:p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+mn-lt"/>
              </a:rPr>
              <a:t>Relatório </a:t>
            </a:r>
            <a:r>
              <a:rPr lang="pt-BR" b="1" dirty="0" smtClean="0">
                <a:latin typeface="+mn-lt"/>
              </a:rPr>
              <a:t>Institucional</a:t>
            </a:r>
          </a:p>
          <a:p>
            <a:pPr marL="919163" lvl="1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Informações com foco no Tribunal</a:t>
            </a:r>
          </a:p>
          <a:p>
            <a:pPr marL="919163" lvl="1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Direcionado à alta administração</a:t>
            </a:r>
          </a:p>
          <a:p>
            <a:pPr marL="919163" lvl="1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Propostas de ação para o Tribunal</a:t>
            </a:r>
          </a:p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+mn-lt"/>
              </a:rPr>
              <a:t>Relatórios </a:t>
            </a:r>
            <a:r>
              <a:rPr lang="pt-BR" b="1" dirty="0" smtClean="0">
                <a:latin typeface="+mn-lt"/>
              </a:rPr>
              <a:t>Setoriais</a:t>
            </a:r>
          </a:p>
          <a:p>
            <a:pPr marL="919163" lvl="1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Ranking somente da posição </a:t>
            </a:r>
            <a:r>
              <a:rPr lang="pt-BR" dirty="0">
                <a:latin typeface="+mn-lt"/>
              </a:rPr>
              <a:t>relativa em </a:t>
            </a:r>
            <a:r>
              <a:rPr lang="pt-BR" dirty="0" smtClean="0">
                <a:latin typeface="+mn-lt"/>
              </a:rPr>
              <a:t>comparação às </a:t>
            </a:r>
            <a:r>
              <a:rPr lang="pt-BR" dirty="0">
                <a:latin typeface="+mn-lt"/>
              </a:rPr>
              <a:t>demais </a:t>
            </a:r>
            <a:r>
              <a:rPr lang="pt-BR" dirty="0" smtClean="0">
                <a:latin typeface="+mn-lt"/>
              </a:rPr>
              <a:t>unidades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533400" y="5517232"/>
            <a:ext cx="8071046" cy="669329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buNone/>
            </a:pPr>
            <a:r>
              <a:rPr lang="pt-BR" sz="2000" b="1" i="1" dirty="0" smtClean="0">
                <a:solidFill>
                  <a:schemeClr val="tx2"/>
                </a:solidFill>
              </a:rPr>
              <a:t>Diagnóstico </a:t>
            </a:r>
            <a:r>
              <a:rPr lang="pt-BR" sz="2000" b="1" i="1" dirty="0">
                <a:solidFill>
                  <a:schemeClr val="tx2"/>
                </a:solidFill>
              </a:rPr>
              <a:t>de necessidades de mudança na </a:t>
            </a:r>
            <a:r>
              <a:rPr lang="pt-BR" sz="2000" b="1" i="1" dirty="0" smtClean="0">
                <a:solidFill>
                  <a:schemeClr val="tx2"/>
                </a:solidFill>
              </a:rPr>
              <a:t>organização.</a:t>
            </a:r>
          </a:p>
        </p:txBody>
      </p:sp>
    </p:spTree>
    <p:extLst>
      <p:ext uri="{BB962C8B-B14F-4D97-AF65-F5344CB8AC3E}">
        <p14:creationId xmlns="" xmlns:p14="http://schemas.microsoft.com/office/powerpoint/2010/main" val="353725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Conteúdo do Relatório de Clima</a:t>
            </a:r>
            <a:endParaRPr lang="pt-BR" sz="280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0" name="Rectangle 25"/>
          <p:cNvSpPr/>
          <p:nvPr/>
        </p:nvSpPr>
        <p:spPr bwMode="ltGray">
          <a:xfrm>
            <a:off x="539999" y="1080000"/>
            <a:ext cx="8280000" cy="4680000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</a:ln>
          <a:effectLst/>
        </p:spPr>
        <p:txBody>
          <a:bodyPr lIns="36000" tIns="72000" rIns="36000" bIns="72000" anchor="ctr"/>
          <a:lstStyle/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+mn-lt"/>
              </a:rPr>
              <a:t>Participação (validar a qualidade e confiabilidade das respostas)</a:t>
            </a:r>
          </a:p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>
                <a:latin typeface="+mn-lt"/>
              </a:rPr>
              <a:t>Índices</a:t>
            </a: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Por questão (Respostas </a:t>
            </a:r>
            <a:r>
              <a:rPr lang="pt-BR" dirty="0">
                <a:latin typeface="+mn-lt"/>
              </a:rPr>
              <a:t>Favoráveis x </a:t>
            </a:r>
            <a:r>
              <a:rPr lang="pt-BR" dirty="0" smtClean="0">
                <a:latin typeface="+mn-lt"/>
              </a:rPr>
              <a:t>Desfavoráveis)</a:t>
            </a:r>
            <a:endParaRPr lang="pt-BR" dirty="0">
              <a:latin typeface="+mn-lt"/>
            </a:endParaRP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>
                <a:latin typeface="+mn-lt"/>
              </a:rPr>
              <a:t>Índice de Satisfação (pontuação geral da pesquisa</a:t>
            </a:r>
            <a:r>
              <a:rPr lang="pt-BR" dirty="0" smtClean="0">
                <a:latin typeface="+mn-lt"/>
              </a:rPr>
              <a:t>)</a:t>
            </a:r>
          </a:p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+mn-lt"/>
              </a:rPr>
              <a:t>Análise por Dimensão do Clima</a:t>
            </a: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Identificação de oportunidades de melhoria</a:t>
            </a: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Sugestões de ações de melhoria</a:t>
            </a:r>
          </a:p>
        </p:txBody>
      </p:sp>
    </p:spTree>
    <p:extLst>
      <p:ext uri="{BB962C8B-B14F-4D97-AF65-F5344CB8AC3E}">
        <p14:creationId xmlns="" xmlns:p14="http://schemas.microsoft.com/office/powerpoint/2010/main" val="189442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Conteúdo do Relatório de Clima</a:t>
            </a:r>
            <a:endParaRPr lang="pt-BR" sz="280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6" name="Rectangle 25"/>
          <p:cNvSpPr/>
          <p:nvPr/>
        </p:nvSpPr>
        <p:spPr bwMode="ltGray">
          <a:xfrm>
            <a:off x="539999" y="1080000"/>
            <a:ext cx="8280000" cy="4680000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</a:ln>
          <a:effectLst/>
        </p:spPr>
        <p:txBody>
          <a:bodyPr lIns="36000" tIns="72000" rIns="36000" bIns="72000" anchor="ctr"/>
          <a:lstStyle/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+mn-lt"/>
              </a:rPr>
              <a:t>Estatísticas e gráficos a serem utilizados:</a:t>
            </a: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Devem ser de entendimento simples, de fácil aplicação e objetivos.</a:t>
            </a: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Deve levar em consideração o que se busca observar (poder de ação sobre as observações encontradas).</a:t>
            </a: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Devem permitir a possibilidade de criação de um histórico.</a:t>
            </a: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Média, média ponderada e índices específicos com importância institucional.</a:t>
            </a:r>
          </a:p>
        </p:txBody>
      </p:sp>
    </p:spTree>
    <p:extLst>
      <p:ext uri="{BB962C8B-B14F-4D97-AF65-F5344CB8AC3E}">
        <p14:creationId xmlns="" xmlns:p14="http://schemas.microsoft.com/office/powerpoint/2010/main" val="121336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Planos de Ação</a:t>
            </a:r>
            <a:endParaRPr lang="pt-BR" sz="280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6" name="Rectangle 25"/>
          <p:cNvSpPr/>
          <p:nvPr/>
        </p:nvSpPr>
        <p:spPr bwMode="ltGray">
          <a:xfrm>
            <a:off x="539999" y="1080000"/>
            <a:ext cx="8280000" cy="4680000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</a:ln>
          <a:effectLst/>
        </p:spPr>
        <p:txBody>
          <a:bodyPr lIns="36000" tIns="72000" rIns="36000" bIns="72000" anchor="ctr"/>
          <a:lstStyle/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/>
              <a:t>Criação e implementação dos Planos de Ação:</a:t>
            </a: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Identificação das ações diretamente ligadas a Pesquisa de Clima.</a:t>
            </a: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Distinguir quais são as ações de responsabilidade setorial e quais são os de responsabilidade institucional.</a:t>
            </a: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Estabelecer claramente os tempos necessários para implementar os planos de forma a saber quando os mesmos impactarão nas próximas pesquisas.</a:t>
            </a: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Manter um histórico das ações diretamente ligados a Pesquisa de Clima, assim como o impacto destes após as suas implementações.</a:t>
            </a: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Explicitar para a instituição (servidores) os benefícios das ações diretamente ligadas a Pesquisa de Clima.</a:t>
            </a:r>
          </a:p>
        </p:txBody>
      </p:sp>
    </p:spTree>
    <p:extLst>
      <p:ext uri="{BB962C8B-B14F-4D97-AF65-F5344CB8AC3E}">
        <p14:creationId xmlns="" xmlns:p14="http://schemas.microsoft.com/office/powerpoint/2010/main" val="93133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Planos de Ação</a:t>
            </a:r>
            <a:endParaRPr lang="pt-BR" sz="280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6" name="Rectangle 25"/>
          <p:cNvSpPr/>
          <p:nvPr/>
        </p:nvSpPr>
        <p:spPr bwMode="ltGray">
          <a:xfrm>
            <a:off x="539999" y="1080000"/>
            <a:ext cx="8280000" cy="4680000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</a:ln>
          <a:effectLst/>
        </p:spPr>
        <p:txBody>
          <a:bodyPr lIns="36000" tIns="72000" rIns="36000" bIns="72000" anchor="ctr"/>
          <a:lstStyle/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/>
              <a:t>Estabelecimento de prioridades para as ações:</a:t>
            </a: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Custos X Benefícios;</a:t>
            </a: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Custo de oportunidade;</a:t>
            </a: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Planejamento estratégico local e institucional;</a:t>
            </a: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Missão e Visão local e institucional.</a:t>
            </a:r>
          </a:p>
        </p:txBody>
      </p:sp>
    </p:spTree>
    <p:extLst>
      <p:ext uri="{BB962C8B-B14F-4D97-AF65-F5344CB8AC3E}">
        <p14:creationId xmlns="" xmlns:p14="http://schemas.microsoft.com/office/powerpoint/2010/main" val="93133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533400" y="1057502"/>
            <a:ext cx="8071047" cy="894291"/>
          </a:xfrm>
        </p:spPr>
        <p:txBody>
          <a:bodyPr/>
          <a:lstStyle/>
          <a:p>
            <a:r>
              <a:rPr lang="pt-BR" sz="2000" dirty="0" smtClean="0"/>
              <a:t>Na Pesquisa de Clima do </a:t>
            </a:r>
            <a:r>
              <a:rPr lang="pt-BR" sz="2000" dirty="0"/>
              <a:t>ciclo </a:t>
            </a:r>
            <a:r>
              <a:rPr lang="pt-BR" sz="2000" dirty="0" smtClean="0"/>
              <a:t>seguinte </a:t>
            </a:r>
            <a:r>
              <a:rPr lang="pt-BR" sz="2000" dirty="0"/>
              <a:t>é realizada a avaliação do ciclo anterior e a verificação de percepção de mudança.</a:t>
            </a:r>
          </a:p>
        </p:txBody>
      </p:sp>
      <p:sp>
        <p:nvSpPr>
          <p:cNvPr id="38" name="Rectangle 6"/>
          <p:cNvSpPr/>
          <p:nvPr/>
        </p:nvSpPr>
        <p:spPr bwMode="ltGray">
          <a:xfrm>
            <a:off x="575999" y="2160000"/>
            <a:ext cx="8280000" cy="3600000"/>
          </a:xfrm>
          <a:prstGeom prst="rect">
            <a:avLst/>
          </a:prstGeom>
          <a:noFill/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</a:rPr>
              <a:t>Há diferenças significativas entre a percepção de clima </a:t>
            </a:r>
            <a:r>
              <a:rPr lang="pt-BR" dirty="0" smtClean="0">
                <a:solidFill>
                  <a:schemeClr val="tx1"/>
                </a:solidFill>
              </a:rPr>
              <a:t>em 2012 </a:t>
            </a:r>
            <a:r>
              <a:rPr lang="pt-BR" dirty="0">
                <a:solidFill>
                  <a:schemeClr val="tx1"/>
                </a:solidFill>
              </a:rPr>
              <a:t>e a percepção de clima em </a:t>
            </a:r>
            <a:r>
              <a:rPr lang="pt-BR" dirty="0" smtClean="0">
                <a:solidFill>
                  <a:schemeClr val="tx1"/>
                </a:solidFill>
              </a:rPr>
              <a:t>2014?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BR" dirty="0">
              <a:solidFill>
                <a:schemeClr val="tx1"/>
              </a:solidFill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</a:rPr>
              <a:t>As </a:t>
            </a:r>
            <a:r>
              <a:rPr lang="pt-BR" dirty="0">
                <a:solidFill>
                  <a:schemeClr val="tx1"/>
                </a:solidFill>
              </a:rPr>
              <a:t>intervenções realizadas no intervalo entre </a:t>
            </a:r>
            <a:r>
              <a:rPr lang="pt-BR" dirty="0" smtClean="0">
                <a:solidFill>
                  <a:schemeClr val="tx1"/>
                </a:solidFill>
              </a:rPr>
              <a:t>2012 e 2014 </a:t>
            </a:r>
            <a:r>
              <a:rPr lang="pt-BR" dirty="0">
                <a:solidFill>
                  <a:schemeClr val="tx1"/>
                </a:solidFill>
              </a:rPr>
              <a:t>foram percebidas pelos servidores</a:t>
            </a:r>
            <a:r>
              <a:rPr lang="pt-BR" dirty="0" smtClean="0">
                <a:solidFill>
                  <a:schemeClr val="tx1"/>
                </a:solidFill>
              </a:rPr>
              <a:t>?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Avaliação do ciclo</a:t>
            </a:r>
            <a:endParaRPr lang="pt-BR" sz="280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230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Desafios</a:t>
            </a:r>
            <a:endParaRPr lang="pt-BR" sz="280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6" name="Rectangle 25"/>
          <p:cNvSpPr/>
          <p:nvPr/>
        </p:nvSpPr>
        <p:spPr bwMode="ltGray">
          <a:xfrm>
            <a:off x="539999" y="1080000"/>
            <a:ext cx="8280000" cy="4680000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</a:ln>
          <a:effectLst/>
        </p:spPr>
        <p:txBody>
          <a:bodyPr lIns="36000" tIns="72000" rIns="36000" bIns="72000" anchor="ctr"/>
          <a:lstStyle/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/>
              <a:t>Entender que os resultados da pesquisa são apenas indicadores iniciais (semáforo) e não fornecem diagnóstico detalhado sobre os temas.</a:t>
            </a:r>
          </a:p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/>
              <a:t>Questionário com o mínimo de perguntas necessárias.</a:t>
            </a:r>
          </a:p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/>
              <a:t>Busca de soluções e não de justificativas.</a:t>
            </a:r>
          </a:p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/>
              <a:t>Estabelecimento de regras claras e sem mudanças “no meio do jogo”.</a:t>
            </a:r>
          </a:p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/>
              <a:t>Instituir um modelo de Gestão do Clima Organizacional (integração com o planejamento institucional).</a:t>
            </a:r>
          </a:p>
        </p:txBody>
      </p:sp>
    </p:spTree>
    <p:extLst>
      <p:ext uri="{BB962C8B-B14F-4D97-AF65-F5344CB8AC3E}">
        <p14:creationId xmlns="" xmlns:p14="http://schemas.microsoft.com/office/powerpoint/2010/main" val="48424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Desafios</a:t>
            </a:r>
            <a:endParaRPr lang="pt-BR" sz="280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6" name="Rectangle 25"/>
          <p:cNvSpPr/>
          <p:nvPr/>
        </p:nvSpPr>
        <p:spPr bwMode="ltGray">
          <a:xfrm>
            <a:off x="539999" y="1080000"/>
            <a:ext cx="8280000" cy="4680000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</a:ln>
          <a:effectLst/>
        </p:spPr>
        <p:txBody>
          <a:bodyPr lIns="36000" tIns="72000" rIns="36000" bIns="72000" anchor="ctr"/>
          <a:lstStyle/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/>
              <a:t>Normativos relacionados a Gestão e Pesquisa de Clima Organizacional.</a:t>
            </a:r>
          </a:p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/>
              <a:t>Educação e conscientização dos gestores e servidores.</a:t>
            </a:r>
          </a:p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/>
              <a:t>Dar preferência a perguntas objetivas e elaboração do questionário com base no Planejamento Estratégico e nos clientes que utilizarão os resultados da Pesquisa.</a:t>
            </a:r>
          </a:p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/>
              <a:t>Periodicidade e regularidade da Pesquisa.</a:t>
            </a:r>
          </a:p>
          <a:p>
            <a:pPr marL="363538" indent="-18732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/>
              <a:t>Evolução contínua do modelo.</a:t>
            </a:r>
          </a:p>
        </p:txBody>
      </p:sp>
    </p:spTree>
    <p:extLst>
      <p:ext uri="{BB962C8B-B14F-4D97-AF65-F5344CB8AC3E}">
        <p14:creationId xmlns="" xmlns:p14="http://schemas.microsoft.com/office/powerpoint/2010/main" val="48424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b="1" dirty="0" smtClean="0">
                <a:solidFill>
                  <a:schemeClr val="tx2"/>
                </a:solidFill>
              </a:rPr>
              <a:t>Clima Organizacional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t-BR" sz="4800" dirty="0" smtClean="0"/>
              <a:t>Obrigado!</a:t>
            </a:r>
          </a:p>
          <a:p>
            <a:pPr marL="0" indent="0">
              <a:buNone/>
            </a:pPr>
            <a:endParaRPr lang="pt-BR" sz="2400" dirty="0"/>
          </a:p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400" dirty="0" smtClean="0"/>
              <a:t>Secretaria de Gestão de Pessoas – SEGEP</a:t>
            </a:r>
          </a:p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400" dirty="0" smtClean="0"/>
              <a:t>TRIBUNAL DE CONTAS DA UNIÃO – TCU</a:t>
            </a:r>
          </a:p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400" dirty="0" smtClean="0">
                <a:hlinkClick r:id="rId2"/>
              </a:rPr>
              <a:t>segep@tcu.gov.br</a:t>
            </a:r>
            <a:endParaRPr lang="pt-BR" sz="2400" dirty="0" smtClean="0"/>
          </a:p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400" dirty="0"/>
              <a:t>(61) </a:t>
            </a:r>
            <a:r>
              <a:rPr lang="pt-BR" sz="2400" dirty="0" smtClean="0"/>
              <a:t>3316-7142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4279216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z="4000" b="1" dirty="0" smtClean="0">
                <a:solidFill>
                  <a:schemeClr val="tx2"/>
                </a:solidFill>
              </a:rPr>
              <a:t>Clima Organizacional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0" indent="0">
              <a:spcBef>
                <a:spcPts val="600"/>
              </a:spcBef>
              <a:spcAft>
                <a:spcPts val="1200"/>
              </a:spcAft>
              <a:buNone/>
              <a:defRPr/>
            </a:pPr>
            <a:r>
              <a:rPr lang="pt-BR" sz="2800" b="1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Conceito</a:t>
            </a:r>
            <a:endParaRPr lang="pt-BR" sz="2800" b="1" i="1" dirty="0" smtClean="0"/>
          </a:p>
          <a:p>
            <a:pPr marL="457200" lvl="1" indent="0" algn="just">
              <a:buNone/>
              <a:defRPr/>
            </a:pPr>
            <a:r>
              <a:rPr lang="pt-BR" b="1" dirty="0"/>
              <a:t>Percepção</a:t>
            </a:r>
            <a:r>
              <a:rPr lang="pt-BR" dirty="0"/>
              <a:t> global</a:t>
            </a:r>
            <a:r>
              <a:rPr lang="pt-BR" b="1" dirty="0"/>
              <a:t> </a:t>
            </a:r>
            <a:r>
              <a:rPr lang="pt-BR" dirty="0"/>
              <a:t>das pessoas a respeito de seu </a:t>
            </a:r>
            <a:r>
              <a:rPr lang="pt-BR" b="1" dirty="0"/>
              <a:t>ambiente</a:t>
            </a:r>
            <a:r>
              <a:rPr lang="pt-BR" dirty="0"/>
              <a:t> de trabalho capaz de </a:t>
            </a:r>
            <a:r>
              <a:rPr lang="pt-BR" b="1" dirty="0"/>
              <a:t>influenciar o comportamento</a:t>
            </a:r>
            <a:r>
              <a:rPr lang="pt-BR" dirty="0"/>
              <a:t> profissional </a:t>
            </a:r>
            <a:r>
              <a:rPr lang="pt-BR" b="1" dirty="0"/>
              <a:t>e afetar o desempenho</a:t>
            </a:r>
            <a:r>
              <a:rPr lang="pt-BR" dirty="0"/>
              <a:t> da organização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33681" y="6525344"/>
            <a:ext cx="425469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* Resolução-TCU nº 187/2006 – Política de Gestão de Pessoas do TCU</a:t>
            </a:r>
            <a:endParaRPr lang="pt-BR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5"/>
          <p:cNvSpPr/>
          <p:nvPr/>
        </p:nvSpPr>
        <p:spPr bwMode="ltGray">
          <a:xfrm>
            <a:off x="539999" y="1080000"/>
            <a:ext cx="8280000" cy="4680000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</a:ln>
          <a:effectLst/>
        </p:spPr>
        <p:txBody>
          <a:bodyPr lIns="36000" tIns="72000" rIns="36000" bIns="72000" anchor="ctr">
            <a:noAutofit/>
          </a:bodyPr>
          <a:lstStyle/>
          <a:p>
            <a:pPr marL="360000" indent="-187325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+mn-lt"/>
              </a:rPr>
              <a:t>Autores defendem </a:t>
            </a:r>
            <a:r>
              <a:rPr lang="pt-BR" dirty="0">
                <a:latin typeface="+mn-lt"/>
              </a:rPr>
              <a:t>que os fatores identificados em cada organização são </a:t>
            </a:r>
            <a:r>
              <a:rPr lang="pt-BR" dirty="0" smtClean="0">
                <a:latin typeface="+mn-lt"/>
              </a:rPr>
              <a:t>específicos </a:t>
            </a:r>
            <a:r>
              <a:rPr lang="pt-BR" dirty="0">
                <a:latin typeface="+mn-lt"/>
              </a:rPr>
              <a:t>e </a:t>
            </a:r>
            <a:r>
              <a:rPr lang="pt-BR" dirty="0" smtClean="0">
                <a:latin typeface="+mn-lt"/>
              </a:rPr>
              <a:t>por </a:t>
            </a:r>
            <a:r>
              <a:rPr lang="pt-BR" dirty="0">
                <a:latin typeface="+mn-lt"/>
              </a:rPr>
              <a:t>isso os fatores componentes do construto não podem ser universais</a:t>
            </a:r>
            <a:r>
              <a:rPr lang="pt-BR" dirty="0" smtClean="0">
                <a:latin typeface="+mn-lt"/>
              </a:rPr>
              <a:t>;</a:t>
            </a:r>
          </a:p>
          <a:p>
            <a:pPr marL="360000" indent="-187325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+mn-lt"/>
              </a:rPr>
              <a:t>Contudo </a:t>
            </a:r>
            <a:r>
              <a:rPr lang="pt-BR" dirty="0">
                <a:latin typeface="+mn-lt"/>
              </a:rPr>
              <a:t>alguns aspectos aparecem em diferentes organizações e países </a:t>
            </a:r>
            <a:r>
              <a:rPr lang="pt-BR" dirty="0" smtClean="0">
                <a:latin typeface="+mn-lt"/>
              </a:rPr>
              <a:t>diversos:</a:t>
            </a:r>
          </a:p>
          <a:p>
            <a:pPr marL="915625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Liderança</a:t>
            </a:r>
          </a:p>
          <a:p>
            <a:pPr marL="915625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Suporte organizacional</a:t>
            </a:r>
          </a:p>
          <a:p>
            <a:pPr marL="915625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Relacionamento </a:t>
            </a:r>
            <a:r>
              <a:rPr lang="pt-BR" dirty="0">
                <a:latin typeface="+mn-lt"/>
              </a:rPr>
              <a:t>entre </a:t>
            </a:r>
            <a:r>
              <a:rPr lang="pt-BR" dirty="0" smtClean="0">
                <a:latin typeface="+mn-lt"/>
              </a:rPr>
              <a:t>colegas</a:t>
            </a:r>
          </a:p>
          <a:p>
            <a:pPr marL="915625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Suporte </a:t>
            </a:r>
            <a:r>
              <a:rPr lang="pt-BR" dirty="0">
                <a:latin typeface="+mn-lt"/>
              </a:rPr>
              <a:t>da </a:t>
            </a:r>
            <a:r>
              <a:rPr lang="pt-BR" dirty="0" smtClean="0">
                <a:latin typeface="+mn-lt"/>
              </a:rPr>
              <a:t>liderança</a:t>
            </a:r>
          </a:p>
          <a:p>
            <a:pPr marL="915625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Clareza </a:t>
            </a:r>
            <a:r>
              <a:rPr lang="pt-BR" dirty="0">
                <a:latin typeface="+mn-lt"/>
              </a:rPr>
              <a:t>da </a:t>
            </a:r>
            <a:r>
              <a:rPr lang="pt-BR" dirty="0" smtClean="0">
                <a:latin typeface="+mn-lt"/>
              </a:rPr>
              <a:t>tarefa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Conceito de Clima Organizacional</a:t>
            </a:r>
            <a:endParaRPr lang="pt-BR" sz="280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3267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luxograma: Processo 15"/>
          <p:cNvSpPr/>
          <p:nvPr/>
        </p:nvSpPr>
        <p:spPr>
          <a:xfrm>
            <a:off x="179512" y="1556792"/>
            <a:ext cx="8784976" cy="4464496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28" name="Fluxograma: Processo 27"/>
          <p:cNvSpPr/>
          <p:nvPr/>
        </p:nvSpPr>
        <p:spPr>
          <a:xfrm>
            <a:off x="989365" y="2433159"/>
            <a:ext cx="7164000" cy="3588130"/>
          </a:xfrm>
          <a:prstGeom prst="flowChart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29" name="Fluxograma: Processo 28"/>
          <p:cNvSpPr/>
          <p:nvPr/>
        </p:nvSpPr>
        <p:spPr>
          <a:xfrm>
            <a:off x="1691365" y="3279883"/>
            <a:ext cx="5724000" cy="2741405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30" name="Fluxograma: Processo 29"/>
          <p:cNvSpPr/>
          <p:nvPr/>
        </p:nvSpPr>
        <p:spPr>
          <a:xfrm>
            <a:off x="2429365" y="4123830"/>
            <a:ext cx="4284000" cy="1897458"/>
          </a:xfrm>
          <a:prstGeom prst="flowChart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17" name="Fluxograma: Processo 16"/>
          <p:cNvSpPr/>
          <p:nvPr/>
        </p:nvSpPr>
        <p:spPr>
          <a:xfrm>
            <a:off x="179512" y="1052736"/>
            <a:ext cx="8820000" cy="540000"/>
          </a:xfrm>
          <a:prstGeom prst="flowChartProces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</a:rPr>
              <a:t>CULTURA ORGANIZACIONAL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3509245" y="4503172"/>
            <a:ext cx="2160240" cy="113877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pt-BR" sz="2400" b="1" dirty="0" smtClean="0"/>
              <a:t>Desempenho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pt-BR" sz="2400" b="1" dirty="0" smtClean="0"/>
              <a:t>Efetividade</a:t>
            </a:r>
            <a:endParaRPr lang="pt-BR" sz="2400" b="1" dirty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Fatores que afetam o Clima Organizacional</a:t>
            </a:r>
          </a:p>
        </p:txBody>
      </p:sp>
      <p:sp>
        <p:nvSpPr>
          <p:cNvPr id="24" name="Fluxograma: Processo 23"/>
          <p:cNvSpPr/>
          <p:nvPr/>
        </p:nvSpPr>
        <p:spPr>
          <a:xfrm>
            <a:off x="989365" y="1895934"/>
            <a:ext cx="7200000" cy="540000"/>
          </a:xfrm>
          <a:prstGeom prst="flowChartProcess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</a:rPr>
              <a:t>POLÍTICAS, NORMAS E PROCEDIMENTOS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26" name="Fluxograma: Processo 25"/>
          <p:cNvSpPr/>
          <p:nvPr/>
        </p:nvSpPr>
        <p:spPr>
          <a:xfrm>
            <a:off x="1691365" y="2739882"/>
            <a:ext cx="5760000" cy="540000"/>
          </a:xfrm>
          <a:prstGeom prst="flowChartProces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</a:rPr>
              <a:t>CLIMA ORGANIZACIONAL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27" name="Fluxograma: Processo 26"/>
          <p:cNvSpPr/>
          <p:nvPr/>
        </p:nvSpPr>
        <p:spPr>
          <a:xfrm>
            <a:off x="2429365" y="3583830"/>
            <a:ext cx="4320000" cy="540000"/>
          </a:xfrm>
          <a:prstGeom prst="flowChart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</a:rPr>
              <a:t>COMPORTAMENTOS E ATITUDES</a:t>
            </a:r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9716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z="4000" b="1" dirty="0" smtClean="0">
                <a:solidFill>
                  <a:schemeClr val="tx2"/>
                </a:solidFill>
              </a:rPr>
              <a:t>Gestão do Clima Organizacional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0" indent="0">
              <a:spcBef>
                <a:spcPts val="600"/>
              </a:spcBef>
              <a:spcAft>
                <a:spcPts val="1200"/>
              </a:spcAft>
              <a:buNone/>
              <a:defRPr/>
            </a:pPr>
            <a:r>
              <a:rPr lang="pt-BR" sz="2800" b="1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Conceito</a:t>
            </a:r>
            <a:endParaRPr lang="pt-BR" sz="2800" b="1" i="1" dirty="0" smtClean="0"/>
          </a:p>
          <a:p>
            <a:pPr marL="457200" lvl="1" indent="0" algn="just">
              <a:buNone/>
              <a:defRPr/>
            </a:pPr>
            <a:r>
              <a:rPr lang="pt-BR" dirty="0"/>
              <a:t>Identificar, divulgar e incentivar a </a:t>
            </a:r>
            <a:r>
              <a:rPr lang="pt-BR" b="1" dirty="0"/>
              <a:t>adoção de ações</a:t>
            </a:r>
            <a:r>
              <a:rPr lang="pt-BR" dirty="0"/>
              <a:t> destinadas a </a:t>
            </a:r>
            <a:r>
              <a:rPr lang="pt-BR" b="1" dirty="0"/>
              <a:t>reduzir ou eliminar as oportunidades de melhoria</a:t>
            </a:r>
            <a:r>
              <a:rPr lang="pt-BR" dirty="0"/>
              <a:t> advindas da pesquisa e monitorar seus </a:t>
            </a:r>
            <a:r>
              <a:rPr lang="pt-BR" dirty="0" smtClean="0"/>
              <a:t>resultados.</a:t>
            </a:r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33681" y="6525344"/>
            <a:ext cx="425469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* Resolução-TCU nº 187/2006 – Política de Gestão de Pessoas do TCU</a:t>
            </a:r>
            <a:endParaRPr lang="pt-BR" sz="1000" dirty="0"/>
          </a:p>
        </p:txBody>
      </p:sp>
    </p:spTree>
    <p:extLst>
      <p:ext uri="{BB962C8B-B14F-4D97-AF65-F5344CB8AC3E}">
        <p14:creationId xmlns="" xmlns:p14="http://schemas.microsoft.com/office/powerpoint/2010/main" val="178532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5"/>
          <p:cNvSpPr/>
          <p:nvPr/>
        </p:nvSpPr>
        <p:spPr bwMode="ltGray">
          <a:xfrm>
            <a:off x="539999" y="1080000"/>
            <a:ext cx="8280000" cy="4680000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</a:ln>
          <a:effectLst/>
        </p:spPr>
        <p:txBody>
          <a:bodyPr lIns="36000" tIns="72000" rIns="36000" bIns="72000" anchor="ctr">
            <a:noAutofit/>
          </a:bodyPr>
          <a:lstStyle/>
          <a:p>
            <a:pPr marL="360000" indent="-187325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>
                <a:latin typeface="+mn-lt"/>
              </a:rPr>
              <a:t>Baixo nível de cooperação e preocupação com as </a:t>
            </a:r>
            <a:r>
              <a:rPr lang="pt-BR" dirty="0" smtClean="0">
                <a:latin typeface="+mn-lt"/>
              </a:rPr>
              <a:t>tarefas.</a:t>
            </a:r>
            <a:endParaRPr lang="pt-BR" dirty="0">
              <a:latin typeface="+mn-lt"/>
            </a:endParaRPr>
          </a:p>
          <a:p>
            <a:pPr marL="360000" indent="-187325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>
                <a:latin typeface="+mn-lt"/>
              </a:rPr>
              <a:t>Desperdício de recursos: tempo, dinheiro, patrimônio e potencial (falta de interesse em executar as funções</a:t>
            </a:r>
            <a:r>
              <a:rPr lang="pt-BR" dirty="0" smtClean="0">
                <a:latin typeface="+mn-lt"/>
              </a:rPr>
              <a:t>).</a:t>
            </a:r>
            <a:endParaRPr lang="pt-BR" dirty="0">
              <a:latin typeface="+mn-lt"/>
            </a:endParaRPr>
          </a:p>
          <a:p>
            <a:pPr marL="360000" indent="-187325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>
                <a:latin typeface="+mn-lt"/>
              </a:rPr>
              <a:t>Baixa qualidade das tarefas: atrasos, desvios de padrão e ou </a:t>
            </a:r>
            <a:r>
              <a:rPr lang="pt-BR" dirty="0" smtClean="0">
                <a:latin typeface="+mn-lt"/>
              </a:rPr>
              <a:t>retrabalhos.</a:t>
            </a:r>
            <a:endParaRPr lang="pt-BR" dirty="0">
              <a:latin typeface="+mn-lt"/>
            </a:endParaRPr>
          </a:p>
          <a:p>
            <a:pPr marL="360000" indent="-187325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>
                <a:latin typeface="+mn-lt"/>
              </a:rPr>
              <a:t>Criação de intrigas, ações hostis, conflitos, tensões e etc</a:t>
            </a:r>
            <a:r>
              <a:rPr lang="pt-BR" dirty="0" smtClean="0">
                <a:latin typeface="+mn-lt"/>
              </a:rPr>
              <a:t>.</a:t>
            </a:r>
          </a:p>
          <a:p>
            <a:pPr marL="360000" indent="-187325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>
                <a:latin typeface="+mn-lt"/>
              </a:rPr>
              <a:t>Estimula reações contra a </a:t>
            </a:r>
            <a:r>
              <a:rPr lang="pt-BR" dirty="0" smtClean="0">
                <a:latin typeface="+mn-lt"/>
              </a:rPr>
              <a:t>organização.</a:t>
            </a:r>
          </a:p>
          <a:p>
            <a:pPr marL="360000" indent="-187325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+mn-lt"/>
              </a:rPr>
              <a:t>Desenvolvimento </a:t>
            </a:r>
            <a:r>
              <a:rPr lang="pt-BR" dirty="0">
                <a:latin typeface="+mn-lt"/>
              </a:rPr>
              <a:t>de estratégias oportunistas e competitividade acirrada e destrutiva</a:t>
            </a:r>
            <a:r>
              <a:rPr lang="pt-BR" dirty="0" smtClean="0">
                <a:latin typeface="+mn-lt"/>
              </a:rPr>
              <a:t>.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Consequências de um clima organizacional RUIM</a:t>
            </a:r>
            <a:endParaRPr lang="pt-BR" sz="280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9032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Benefícios da Gestão do Clima Organizacional</a:t>
            </a:r>
            <a:endParaRPr lang="pt-BR" sz="280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0" name="Rectangle 25"/>
          <p:cNvSpPr/>
          <p:nvPr/>
        </p:nvSpPr>
        <p:spPr bwMode="ltGray">
          <a:xfrm>
            <a:off x="539999" y="1080000"/>
            <a:ext cx="8280000" cy="4104456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</a:ln>
          <a:effectLst/>
        </p:spPr>
        <p:txBody>
          <a:bodyPr lIns="36000" tIns="72000" rIns="36000" bIns="72000" anchor="ctr"/>
          <a:lstStyle/>
          <a:p>
            <a:pPr marL="363538" indent="-18732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dirty="0">
                <a:latin typeface="Calibri" panose="020F0502020204030204" pitchFamily="34" charset="0"/>
              </a:rPr>
              <a:t>Induz o alto desempenho organizacional e pessoal sustentável.</a:t>
            </a:r>
          </a:p>
          <a:p>
            <a:pPr marL="363538" indent="-18732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dirty="0">
                <a:latin typeface="Calibri" panose="020F0502020204030204" pitchFamily="34" charset="0"/>
              </a:rPr>
              <a:t>Interliga sistemicamente outras ações de gestão de pessoas.</a:t>
            </a:r>
          </a:p>
          <a:p>
            <a:pPr marL="363538" indent="-18732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Calibri" panose="020F0502020204030204" pitchFamily="34" charset="0"/>
              </a:rPr>
              <a:t>Cria </a:t>
            </a:r>
            <a:r>
              <a:rPr lang="pt-BR" dirty="0">
                <a:latin typeface="Calibri" panose="020F0502020204030204" pitchFamily="34" charset="0"/>
              </a:rPr>
              <a:t>e mantém canal de comunicação com os servidores.</a:t>
            </a:r>
          </a:p>
          <a:p>
            <a:pPr marL="363538" indent="-18732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dirty="0">
                <a:latin typeface="Calibri" panose="020F0502020204030204" pitchFamily="34" charset="0"/>
              </a:rPr>
              <a:t>Alimenta o sistema de planejamento e gestão.</a:t>
            </a:r>
          </a:p>
          <a:p>
            <a:pPr marL="363538" indent="-18732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Calibri" panose="020F0502020204030204" pitchFamily="34" charset="0"/>
              </a:rPr>
              <a:t>Auxilia a Administração em reflexões internas e na própria avaliação institucional para a tomada de decisões prospectivas.</a:t>
            </a:r>
          </a:p>
          <a:p>
            <a:pPr marL="363538" indent="-18732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dirty="0">
                <a:latin typeface="Calibri" panose="020F0502020204030204" pitchFamily="34" charset="0"/>
              </a:rPr>
              <a:t>Oferece subsídio para a tomada de decisão gerencial</a:t>
            </a:r>
          </a:p>
          <a:p>
            <a:pPr marL="363538" indent="-18732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Calibri" panose="020F0502020204030204" pitchFamily="34" charset="0"/>
              </a:rPr>
              <a:t>Os ciclos de Gestão do Clima permitem observar erros e acertos na condução dos processos e atividades.</a:t>
            </a:r>
          </a:p>
          <a:p>
            <a:pPr marL="363538" indent="-18732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Calibri" panose="020F0502020204030204" pitchFamily="34" charset="0"/>
              </a:rPr>
              <a:t>Gera indicadores fundamentais para o Planejamento Estratégico do Tribunal.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45903" y="5373216"/>
            <a:ext cx="8071046" cy="707886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buNone/>
            </a:pPr>
            <a:r>
              <a:rPr lang="pt-BR" sz="2000" b="1" i="1" dirty="0" smtClean="0">
                <a:solidFill>
                  <a:schemeClr val="tx2"/>
                </a:solidFill>
              </a:rPr>
              <a:t>Melhoria de desempenho e resultados da organização, paralelamente ao aumento da satisfação e do bem estar dos colaboradores.</a:t>
            </a:r>
          </a:p>
        </p:txBody>
      </p:sp>
    </p:spTree>
    <p:extLst>
      <p:ext uri="{BB962C8B-B14F-4D97-AF65-F5344CB8AC3E}">
        <p14:creationId xmlns="" xmlns:p14="http://schemas.microsoft.com/office/powerpoint/2010/main" val="296351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9261" y="332655"/>
            <a:ext cx="8065185" cy="416883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Histórico da Gestão de Clima no TCU</a:t>
            </a:r>
            <a:endParaRPr lang="pt-BR" sz="280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0" name="Rectangle 25"/>
          <p:cNvSpPr/>
          <p:nvPr/>
        </p:nvSpPr>
        <p:spPr bwMode="ltGray">
          <a:xfrm>
            <a:off x="539999" y="1080000"/>
            <a:ext cx="8280000" cy="4860000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</a:ln>
          <a:effectLst/>
        </p:spPr>
        <p:txBody>
          <a:bodyPr lIns="36000" tIns="72000" rIns="36000" bIns="72000" anchor="ctr"/>
          <a:lstStyle/>
          <a:p>
            <a:pPr marL="363538" indent="-18732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+mn-lt"/>
              </a:rPr>
              <a:t>2000 – Início das avaliações de clima organizacional no TCU</a:t>
            </a:r>
          </a:p>
          <a:p>
            <a:pPr marL="919163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Pesquisas de satisfação dos servidores (2000 a 2005)</a:t>
            </a:r>
          </a:p>
          <a:p>
            <a:pPr marL="363538" indent="-18732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+mn-lt"/>
              </a:rPr>
              <a:t>2006 – Preparação para gestão do clima organizacional</a:t>
            </a:r>
          </a:p>
          <a:p>
            <a:pPr marL="919163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Pesquisa de Avaliação de Bem Estar Profissional</a:t>
            </a:r>
          </a:p>
          <a:p>
            <a:pPr marL="919163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Uso das pesquisas para subsidiar o processo de planejamento</a:t>
            </a:r>
          </a:p>
          <a:p>
            <a:pPr marL="363538" indent="-18732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+mn-lt"/>
              </a:rPr>
              <a:t>2007 – I Pesquisa de Clima Organizacional</a:t>
            </a:r>
          </a:p>
          <a:p>
            <a:pPr marL="919163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Implantação do Modelo de Gestão de Clima Organizacional</a:t>
            </a:r>
          </a:p>
          <a:p>
            <a:pPr marL="363538" indent="-18732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+mn-lt"/>
              </a:rPr>
              <a:t>2010 – II Pesquisa de Clima Organizacional</a:t>
            </a:r>
          </a:p>
          <a:p>
            <a:pPr marL="363538" indent="-18732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+mn-lt"/>
              </a:rPr>
              <a:t>2012 – III Pesquisa de Clima Organizacional</a:t>
            </a:r>
          </a:p>
          <a:p>
            <a:pPr marL="363538" indent="-18732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+mn-lt"/>
              </a:rPr>
              <a:t>2014 – IV Pesquisa de Clima Organizacional</a:t>
            </a:r>
          </a:p>
          <a:p>
            <a:pPr marL="919163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pt-BR" dirty="0" smtClean="0">
                <a:latin typeface="+mn-lt"/>
              </a:rPr>
              <a:t>Foco nas dimensões e questões mal avaliadas nos ciclos anteriores</a:t>
            </a:r>
          </a:p>
        </p:txBody>
      </p:sp>
    </p:spTree>
    <p:extLst>
      <p:ext uri="{BB962C8B-B14F-4D97-AF65-F5344CB8AC3E}">
        <p14:creationId xmlns="" xmlns:p14="http://schemas.microsoft.com/office/powerpoint/2010/main" val="197806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ltGray">
        <a:noFill/>
        <a:ln w="6350">
          <a:solidFill>
            <a:schemeClr val="tx2"/>
          </a:solidFill>
        </a:ln>
      </a:spPr>
      <a:bodyPr rtlCol="0" anchor="ctr"/>
      <a:lstStyle>
        <a:defPPr marL="285750" indent="-285750">
          <a:spcBef>
            <a:spcPts val="600"/>
          </a:spcBef>
          <a:spcAft>
            <a:spcPts val="600"/>
          </a:spcAft>
          <a:buFont typeface="Arial" panose="020B0604020202020204" pitchFamily="34" charset="0"/>
          <a:buChar char="•"/>
          <a:defRPr sz="24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2476</TotalTime>
  <Words>1882</Words>
  <Application>Microsoft Office PowerPoint</Application>
  <PresentationFormat>Apresentação na tela (4:3)</PresentationFormat>
  <Paragraphs>281</Paragraphs>
  <Slides>29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0" baseType="lpstr">
      <vt:lpstr>Tema do Office</vt:lpstr>
      <vt:lpstr>Slide 1</vt:lpstr>
      <vt:lpstr>Slide 2</vt:lpstr>
      <vt:lpstr>Clima Organizacional</vt:lpstr>
      <vt:lpstr>Slide 4</vt:lpstr>
      <vt:lpstr>Slide 5</vt:lpstr>
      <vt:lpstr>Gestão do Clima Organizacional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Na Pesquisa de Clima do ciclo seguinte é realizada a avaliação do ciclo anterior e a verificação de percepção de mudança.</vt:lpstr>
      <vt:lpstr>Slide 27</vt:lpstr>
      <vt:lpstr>Slide 28</vt:lpstr>
      <vt:lpstr>Clima Organizacional</vt:lpstr>
    </vt:vector>
  </TitlesOfParts>
  <Company>TCU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malvim</dc:creator>
  <cp:lastModifiedBy>User</cp:lastModifiedBy>
  <cp:revision>213</cp:revision>
  <cp:lastPrinted>2014-07-16T17:28:19Z</cp:lastPrinted>
  <dcterms:created xsi:type="dcterms:W3CDTF">2012-01-19T13:05:04Z</dcterms:created>
  <dcterms:modified xsi:type="dcterms:W3CDTF">2018-04-26T17:34:15Z</dcterms:modified>
</cp:coreProperties>
</file>