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4266-9091-4852-8B99-FC16759284C3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6E7B-3542-435C-AF23-64D79A0A97B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PT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psicóloga educacional </a:t>
            </a:r>
            <a:r>
              <a:rPr lang="pt-PT" sz="4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PT" sz="4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			</a:t>
            </a:r>
            <a:b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PT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pt-PT" sz="2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1" name="il_fi" descr="http://www.animos.pt/sis_media/images/psicologia-log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929066"/>
            <a:ext cx="105568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/>
            <a:r>
              <a:rPr lang="pt-PT" b="1" smtClean="0">
                <a:solidFill>
                  <a:srgbClr val="002060"/>
                </a:solidFill>
              </a:rPr>
              <a:t>crescimento e aprendizagem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dirty="0" smtClean="0"/>
              <a:t>	</a:t>
            </a:r>
            <a:r>
              <a:rPr lang="pt-PT" sz="4000" b="1" dirty="0" smtClean="0">
                <a:solidFill>
                  <a:srgbClr val="002060"/>
                </a:solidFill>
              </a:rPr>
              <a:t>Crescer e aprender nem sempre se revelam tarefas fáceis. Para alguns alunos o processo de ensino – aprendizagem não acontece linearmente, fazendo-se num ritmo próprio que determina um desenvolvimento </a:t>
            </a:r>
            <a:r>
              <a:rPr lang="pt-PT" sz="4000" b="1" dirty="0" err="1" smtClean="0">
                <a:solidFill>
                  <a:srgbClr val="002060"/>
                </a:solidFill>
              </a:rPr>
              <a:t>psico-intelectual</a:t>
            </a:r>
            <a:r>
              <a:rPr lang="pt-PT" sz="4000" b="1" dirty="0" smtClean="0">
                <a:solidFill>
                  <a:srgbClr val="002060"/>
                </a:solidFill>
              </a:rPr>
              <a:t> global e  um percurso académico também ele subjetivo. </a:t>
            </a:r>
            <a:endParaRPr lang="pt-PT" sz="34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400" b="1" dirty="0" smtClean="0">
                <a:solidFill>
                  <a:srgbClr val="002060"/>
                </a:solidFill>
              </a:rPr>
              <a:t>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400" b="1" dirty="0" smtClean="0">
                <a:solidFill>
                  <a:srgbClr val="002060"/>
                </a:solidFill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/>
            <a:r>
              <a:rPr lang="pt-PT" b="1" smtClean="0">
                <a:solidFill>
                  <a:srgbClr val="002060"/>
                </a:solidFill>
              </a:rPr>
              <a:t>crescimento e aprendizagem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dirty="0" smtClean="0"/>
              <a:t>	</a:t>
            </a:r>
            <a:r>
              <a:rPr lang="pt-PT" sz="4000" b="1" dirty="0" smtClean="0">
                <a:solidFill>
                  <a:srgbClr val="002060"/>
                </a:solidFill>
              </a:rPr>
              <a:t>.</a:t>
            </a:r>
            <a:endParaRPr lang="pt-PT" sz="34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400" b="1" dirty="0" smtClean="0">
                <a:solidFill>
                  <a:srgbClr val="002060"/>
                </a:solidFill>
              </a:rPr>
              <a:t>	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400" b="1" dirty="0" smtClean="0">
                <a:solidFill>
                  <a:srgbClr val="002060"/>
                </a:solidFill>
              </a:rPr>
              <a:t>	</a:t>
            </a:r>
            <a:r>
              <a:rPr lang="pt-PT" sz="4100" b="1" dirty="0" smtClean="0">
                <a:solidFill>
                  <a:srgbClr val="002060"/>
                </a:solidFill>
              </a:rPr>
              <a:t>As mudanças </a:t>
            </a:r>
            <a:r>
              <a:rPr lang="pt-PT" sz="4100" b="1" dirty="0" err="1" smtClean="0">
                <a:solidFill>
                  <a:srgbClr val="002060"/>
                </a:solidFill>
              </a:rPr>
              <a:t>psicoafetivas</a:t>
            </a:r>
            <a:r>
              <a:rPr lang="pt-PT" sz="4100" b="1" dirty="0" smtClean="0">
                <a:solidFill>
                  <a:srgbClr val="002060"/>
                </a:solidFill>
              </a:rPr>
              <a:t> e emocionais que caracterizam as etapas da segunda e terceira infâncias e adolescência  podem ser operadas com alguma turbulência, condicionando o rendimento académico.  Muitas destas problemáticas são facilmente ultrapassadas quer de forma individual pelo próprio aluno ou com a ajuda imperiosa dos pais, amigos ou professores. Outras vezes há,  que se torna necessária a ajuda de outra figura de referência no contexto escolar, o Psicólogo Educacional.</a:t>
            </a:r>
            <a:endParaRPr lang="pt-PT" sz="3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1255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dirty="0" smtClean="0">
                <a:solidFill>
                  <a:srgbClr val="002060"/>
                </a:solidFill>
              </a:rPr>
              <a:t>As problemáticas mais frequentes </a:t>
            </a:r>
            <a:br>
              <a:rPr lang="pt-PT" b="1" dirty="0" smtClean="0">
                <a:solidFill>
                  <a:srgbClr val="002060"/>
                </a:solidFill>
              </a:rPr>
            </a:br>
            <a:r>
              <a:rPr lang="pt-PT" b="1" dirty="0" smtClean="0">
                <a:solidFill>
                  <a:srgbClr val="002060"/>
                </a:solidFill>
              </a:rPr>
              <a:t>prendem-se com o plano:</a:t>
            </a:r>
            <a:br>
              <a:rPr lang="pt-PT" b="1" dirty="0" smtClean="0">
                <a:solidFill>
                  <a:srgbClr val="002060"/>
                </a:solidFill>
              </a:rPr>
            </a:br>
            <a:endParaRPr lang="pt-PT" dirty="0" smtClean="0"/>
          </a:p>
        </p:txBody>
      </p:sp>
      <p:sp>
        <p:nvSpPr>
          <p:cNvPr id="4099" name="Rectângulo 3"/>
          <p:cNvSpPr>
            <a:spLocks noChangeArrowheads="1"/>
          </p:cNvSpPr>
          <p:nvPr/>
        </p:nvSpPr>
        <p:spPr bwMode="auto">
          <a:xfrm>
            <a:off x="684213" y="2349500"/>
            <a:ext cx="7704137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pt-PT" sz="2800" b="1" dirty="0">
              <a:solidFill>
                <a:srgbClr val="002060"/>
              </a:solidFill>
              <a:latin typeface="Calibri" pitchFamily="34" charset="0"/>
            </a:endParaRPr>
          </a:p>
          <a:p>
            <a:pPr algn="r">
              <a:buFont typeface="Arial" charset="0"/>
              <a:buChar char="•"/>
            </a:pPr>
            <a:r>
              <a:rPr lang="pt-PT" sz="3200" b="1" dirty="0">
                <a:solidFill>
                  <a:srgbClr val="002060"/>
                </a:solidFill>
                <a:latin typeface="Calibri" pitchFamily="34" charset="0"/>
              </a:rPr>
              <a:t>cognitivo</a:t>
            </a:r>
          </a:p>
          <a:p>
            <a:pPr algn="r">
              <a:buFont typeface="Arial" charset="0"/>
              <a:buChar char="•"/>
            </a:pPr>
            <a:r>
              <a:rPr lang="pt-PT" sz="3200" b="1" dirty="0">
                <a:solidFill>
                  <a:srgbClr val="002060"/>
                </a:solidFill>
                <a:latin typeface="Calibri" pitchFamily="34" charset="0"/>
              </a:rPr>
              <a:t>socioemocional/afetivo/comportamental</a:t>
            </a:r>
          </a:p>
          <a:p>
            <a:pPr algn="r">
              <a:buFont typeface="Arial" charset="0"/>
              <a:buChar char="•"/>
            </a:pPr>
            <a:r>
              <a:rPr lang="pt-PT" sz="3200" b="1" dirty="0">
                <a:solidFill>
                  <a:srgbClr val="002060"/>
                </a:solidFill>
                <a:latin typeface="Calibri" pitchFamily="34" charset="0"/>
              </a:rPr>
              <a:t>linguagem (leitura e escrita)</a:t>
            </a:r>
          </a:p>
          <a:p>
            <a:pPr algn="r">
              <a:buFont typeface="Arial" charset="0"/>
              <a:buChar char="•"/>
            </a:pPr>
            <a:r>
              <a:rPr lang="pt-PT" sz="3200" b="1" dirty="0">
                <a:solidFill>
                  <a:srgbClr val="002060"/>
                </a:solidFill>
                <a:latin typeface="Calibri" pitchFamily="34" charset="0"/>
              </a:rPr>
              <a:t>vocacional</a:t>
            </a:r>
          </a:p>
          <a:p>
            <a:pPr algn="r">
              <a:buFont typeface="Arial" charset="0"/>
              <a:buChar char="•"/>
            </a:pPr>
            <a:r>
              <a:rPr lang="pt-PT" sz="3200" b="1" dirty="0">
                <a:solidFill>
                  <a:srgbClr val="002060"/>
                </a:solidFill>
                <a:latin typeface="Calibri" pitchFamily="34" charset="0"/>
              </a:rPr>
              <a:t>insucesso e abandono escolar</a:t>
            </a:r>
          </a:p>
        </p:txBody>
      </p:sp>
      <p:pic>
        <p:nvPicPr>
          <p:cNvPr id="4100" name="Picture 2" descr="http://micherrot.com.br/wp-content/uploads/2013/02/logo_psicologia_escolar1-628x647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3894138"/>
            <a:ext cx="2124075" cy="21891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/>
            <a:r>
              <a:rPr lang="pt-PT" b="1" smtClean="0">
                <a:solidFill>
                  <a:srgbClr val="002060"/>
                </a:solidFill>
              </a:rPr>
              <a:t>papel do psicólogo educacional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288" y="981075"/>
            <a:ext cx="8291512" cy="52562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	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	Espera-se que da reunião concertada de esforços entre  psicólogo educacional, professores, encarregados de educação e o próprio aluno, resulte a promoção  do seu pleno desenvolvimento, para que a passagem pela escola seja, futuramente, motivo de boas recordações e não de traumas difíceis de esquecer.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	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			Para tal, o psicólogo ajuda o aluno a 			encontrar o seu potencial desconhecido, 		crucial para vencer ou contornar os desafios 				inerentes às circunstâncias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				vivenciais ou ao estádio de desenvolvimento que se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b="1" dirty="0" smtClean="0">
                <a:solidFill>
                  <a:srgbClr val="002060"/>
                </a:solidFill>
              </a:rPr>
              <a:t>encontra a atravessar.</a:t>
            </a:r>
          </a:p>
        </p:txBody>
      </p:sp>
      <p:pic>
        <p:nvPicPr>
          <p:cNvPr id="5124" name="Picture 4" descr="C:\Documents and Settings\Rita Raposo\Ambiente de trabalho\As minhas imagen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724400"/>
            <a:ext cx="25050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b="1" smtClean="0">
                <a:solidFill>
                  <a:srgbClr val="002060"/>
                </a:solidFill>
              </a:rPr>
              <a:t>serviço de psicologia e orientação</a:t>
            </a:r>
            <a:endParaRPr lang="pt-PT" smtClean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2800" dirty="0" smtClean="0"/>
              <a:t>	</a:t>
            </a:r>
            <a:r>
              <a:rPr lang="pt-PT" sz="3000" b="1" dirty="0" smtClean="0">
                <a:solidFill>
                  <a:srgbClr val="002060"/>
                </a:solidFill>
              </a:rPr>
              <a:t>Deste modo, o psicólogo intervém em diferentes dimensões  do desenvolvimento psicológico e pedagógico do aluno, assim como, na construção da  sua identidade pessoal.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PT" b="1" dirty="0" smtClean="0">
              <a:solidFill>
                <a:srgbClr val="00206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b="1" dirty="0" smtClean="0">
                <a:solidFill>
                  <a:srgbClr val="002060"/>
                </a:solidFill>
              </a:rPr>
              <a:t>	</a:t>
            </a:r>
            <a:r>
              <a:rPr lang="pt-PT" sz="3000" b="1" dirty="0" smtClean="0">
                <a:solidFill>
                  <a:srgbClr val="002060"/>
                </a:solidFill>
              </a:rPr>
              <a:t>O SPO consiste, deste modo, num serviço que tenta dar resposta às solicitações dos agentes educativos, contribuindo para a adaptação e integração do aluno, do sucesso educativo,  para a promoção de atitudes positivas e para a socialização do mesmo, favorecendo o processo de ensino-aprendizagem.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700213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pt-PT" sz="3200" b="1" dirty="0" smtClean="0">
                <a:solidFill>
                  <a:srgbClr val="002060"/>
                </a:solidFill>
              </a:rPr>
              <a:t/>
            </a:r>
            <a:br>
              <a:rPr lang="pt-PT" sz="3200" b="1" dirty="0" smtClean="0">
                <a:solidFill>
                  <a:srgbClr val="002060"/>
                </a:solidFill>
              </a:rPr>
            </a:br>
            <a:r>
              <a:rPr lang="pt-PT" sz="3200" b="1" dirty="0" smtClean="0">
                <a:solidFill>
                  <a:srgbClr val="002060"/>
                </a:solidFill>
              </a:rPr>
              <a:t/>
            </a:r>
            <a:br>
              <a:rPr lang="pt-PT" sz="3200" b="1" dirty="0" smtClean="0">
                <a:solidFill>
                  <a:srgbClr val="002060"/>
                </a:solidFill>
              </a:rPr>
            </a:br>
            <a:r>
              <a:rPr lang="pt-PT" sz="3200" b="1" dirty="0" smtClean="0">
                <a:solidFill>
                  <a:srgbClr val="002060"/>
                </a:solidFill>
              </a:rPr>
              <a:t/>
            </a:r>
            <a:br>
              <a:rPr lang="pt-PT" sz="3200" b="1" dirty="0" smtClean="0">
                <a:solidFill>
                  <a:srgbClr val="002060"/>
                </a:solidFill>
              </a:rPr>
            </a:br>
            <a:r>
              <a:rPr lang="pt-PT" sz="3200" b="1" dirty="0" smtClean="0">
                <a:solidFill>
                  <a:srgbClr val="002060"/>
                </a:solidFill>
              </a:rPr>
              <a:t/>
            </a:r>
            <a:br>
              <a:rPr lang="pt-PT" sz="3200" b="1" dirty="0" smtClean="0">
                <a:solidFill>
                  <a:srgbClr val="002060"/>
                </a:solidFill>
              </a:rPr>
            </a:br>
            <a:r>
              <a:rPr lang="pt-PT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Através do uso adequado de técnicas de avaliação e estratégias de intervenção adequadas, pretende-se a superação das dificuldades e o bem-estar do aluno. São elas:</a:t>
            </a:r>
            <a:br>
              <a:rPr lang="pt-PT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pt-PT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PT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pt-PT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Marcador de Posição de Conteúdo 2"/>
          <p:cNvSpPr>
            <a:spLocks noGrp="1"/>
          </p:cNvSpPr>
          <p:nvPr>
            <p:ph idx="1"/>
          </p:nvPr>
        </p:nvSpPr>
        <p:spPr>
          <a:xfrm>
            <a:off x="684213" y="1989138"/>
            <a:ext cx="8002587" cy="4137025"/>
          </a:xfrm>
        </p:spPr>
        <p:txBody>
          <a:bodyPr>
            <a:normAutofit fontScale="92500" lnSpcReduction="20000"/>
          </a:bodyPr>
          <a:lstStyle/>
          <a:p>
            <a:pPr algn="r" eaLnBrk="1" hangingPunct="1">
              <a:buFont typeface="Arial" charset="0"/>
              <a:buNone/>
            </a:pPr>
            <a:r>
              <a:rPr lang="pt-PT" sz="1600" b="1" dirty="0" smtClean="0">
                <a:solidFill>
                  <a:srgbClr val="002060"/>
                </a:solidFill>
              </a:rPr>
              <a:t> </a:t>
            </a:r>
          </a:p>
          <a:p>
            <a:pPr algn="r" eaLnBrk="1" hangingPunct="1">
              <a:buFont typeface="Wingdings" pitchFamily="2" charset="2"/>
              <a:buChar char="v"/>
            </a:pPr>
            <a:endParaRPr lang="pt-PT" sz="1600" b="1" dirty="0" smtClean="0">
              <a:solidFill>
                <a:srgbClr val="002060"/>
              </a:solidFill>
            </a:endParaRP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Avaliação psicológica psicológica e psicopedagógica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consulta e aconselhamento psicológico 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apoio psicopedagógico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consulta psicológica vocacional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orientação escolar e profissional 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programas de competências sócioemocionais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promoção de métodos de estudo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estratégias de atuação de combate ao insucesso e desmotivação escolar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atendimento a  encarregados de educação (aconselhamento parental)</a:t>
            </a:r>
          </a:p>
          <a:p>
            <a:pPr algn="r" eaLnBrk="1" hangingPunct="1">
              <a:buFont typeface="Wingdings" pitchFamily="2" charset="2"/>
              <a:buChar char="v"/>
            </a:pPr>
            <a:r>
              <a:rPr lang="pt-PT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encaminhamento e articulação com outros serviços</a:t>
            </a:r>
          </a:p>
          <a:p>
            <a:pPr eaLnBrk="1" hangingPunct="1"/>
            <a:endParaRPr lang="pt-PT" sz="15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</Words>
  <Application>Microsoft Office PowerPoint</Application>
  <PresentationFormat>Apresentação na tela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 psicóloga educacional         </vt:lpstr>
      <vt:lpstr>crescimento e aprendizagem</vt:lpstr>
      <vt:lpstr>crescimento e aprendizagem</vt:lpstr>
      <vt:lpstr>As problemáticas mais frequentes  prendem-se com o plano: </vt:lpstr>
      <vt:lpstr>papel do psicólogo educacional</vt:lpstr>
      <vt:lpstr>serviço de psicologia e orientação</vt:lpstr>
      <vt:lpstr>    Através do uso adequado de técnicas de avaliação e estratégias de intervenção adequadas, pretende-se a superação das dificuldades e o bem-estar do aluno. São elas: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psicóloga educacional         </dc:title>
  <dc:creator>User</dc:creator>
  <cp:lastModifiedBy>User</cp:lastModifiedBy>
  <cp:revision>1</cp:revision>
  <dcterms:created xsi:type="dcterms:W3CDTF">2018-04-25T21:25:16Z</dcterms:created>
  <dcterms:modified xsi:type="dcterms:W3CDTF">2018-04-25T21:29:35Z</dcterms:modified>
</cp:coreProperties>
</file>