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1"/>
  </p:notesMasterIdLst>
  <p:sldIdLst>
    <p:sldId id="256" r:id="rId3"/>
    <p:sldId id="257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16" r:id="rId16"/>
    <p:sldId id="306" r:id="rId17"/>
    <p:sldId id="307" r:id="rId18"/>
    <p:sldId id="308" r:id="rId19"/>
    <p:sldId id="309" r:id="rId20"/>
    <p:sldId id="310" r:id="rId21"/>
    <p:sldId id="311" r:id="rId22"/>
    <p:sldId id="312" r:id="rId23"/>
    <p:sldId id="313" r:id="rId24"/>
    <p:sldId id="314" r:id="rId25"/>
    <p:sldId id="260" r:id="rId26"/>
    <p:sldId id="261" r:id="rId27"/>
    <p:sldId id="262" r:id="rId28"/>
    <p:sldId id="263" r:id="rId29"/>
    <p:sldId id="264" r:id="rId30"/>
    <p:sldId id="265" r:id="rId31"/>
    <p:sldId id="266" r:id="rId32"/>
    <p:sldId id="267" r:id="rId33"/>
    <p:sldId id="268" r:id="rId34"/>
    <p:sldId id="269" r:id="rId35"/>
    <p:sldId id="270" r:id="rId36"/>
    <p:sldId id="271" r:id="rId37"/>
    <p:sldId id="272" r:id="rId38"/>
    <p:sldId id="315" r:id="rId39"/>
    <p:sldId id="294" r:id="rId4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94" autoAdjust="0"/>
    <p:restoredTop sz="94660"/>
  </p:normalViewPr>
  <p:slideViewPr>
    <p:cSldViewPr>
      <p:cViewPr>
        <p:scale>
          <a:sx n="94" d="100"/>
          <a:sy n="94" d="100"/>
        </p:scale>
        <p:origin x="-402" y="4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AD46E6-E8D0-4029-91E9-9995B82361A4}" type="datetimeFigureOut">
              <a:rPr lang="pt-BR" smtClean="0"/>
              <a:pPr/>
              <a:t>22/11/2018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CD3BFC-47F9-4419-AE40-8D7AC4CAFF1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71867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0F148D-6719-4B57-A580-F80816A4D32C}" type="slidenum">
              <a:rPr lang="pt-BR" smtClean="0">
                <a:solidFill>
                  <a:prstClr val="black"/>
                </a:solidFill>
              </a:rPr>
              <a:pPr/>
              <a:t>3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34426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0F148D-6719-4B57-A580-F80816A4D32C}" type="slidenum">
              <a:rPr lang="pt-BR" smtClean="0">
                <a:solidFill>
                  <a:prstClr val="black"/>
                </a:solidFill>
              </a:rPr>
              <a:pPr/>
              <a:t>12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34426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0F148D-6719-4B57-A580-F80816A4D32C}" type="slidenum">
              <a:rPr lang="pt-BR" smtClean="0">
                <a:solidFill>
                  <a:prstClr val="black"/>
                </a:solidFill>
              </a:rPr>
              <a:pPr/>
              <a:t>13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34426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0F148D-6719-4B57-A580-F80816A4D32C}" type="slidenum">
              <a:rPr lang="pt-BR" smtClean="0">
                <a:solidFill>
                  <a:prstClr val="black"/>
                </a:solidFill>
              </a:rPr>
              <a:pPr/>
              <a:t>15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34426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0F148D-6719-4B57-A580-F80816A4D32C}" type="slidenum">
              <a:rPr lang="pt-BR" smtClean="0">
                <a:solidFill>
                  <a:prstClr val="black"/>
                </a:solidFill>
              </a:rPr>
              <a:pPr/>
              <a:t>16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34426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0F148D-6719-4B57-A580-F80816A4D32C}" type="slidenum">
              <a:rPr lang="pt-BR" smtClean="0">
                <a:solidFill>
                  <a:prstClr val="black"/>
                </a:solidFill>
              </a:rPr>
              <a:pPr/>
              <a:t>17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34426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0F148D-6719-4B57-A580-F80816A4D32C}" type="slidenum">
              <a:rPr lang="pt-BR" smtClean="0">
                <a:solidFill>
                  <a:prstClr val="black"/>
                </a:solidFill>
              </a:rPr>
              <a:pPr/>
              <a:t>18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34426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0F148D-6719-4B57-A580-F80816A4D32C}" type="slidenum">
              <a:rPr lang="pt-BR" smtClean="0">
                <a:solidFill>
                  <a:prstClr val="black"/>
                </a:solidFill>
              </a:rPr>
              <a:pPr/>
              <a:t>19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34426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0F148D-6719-4B57-A580-F80816A4D32C}" type="slidenum">
              <a:rPr lang="pt-BR" smtClean="0">
                <a:solidFill>
                  <a:prstClr val="black"/>
                </a:solidFill>
              </a:rPr>
              <a:pPr/>
              <a:t>20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34426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0F148D-6719-4B57-A580-F80816A4D32C}" type="slidenum">
              <a:rPr lang="pt-BR" smtClean="0">
                <a:solidFill>
                  <a:prstClr val="black"/>
                </a:solidFill>
              </a:rPr>
              <a:pPr/>
              <a:t>21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34426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0F148D-6719-4B57-A580-F80816A4D32C}" type="slidenum">
              <a:rPr lang="pt-BR" smtClean="0">
                <a:solidFill>
                  <a:prstClr val="black"/>
                </a:solidFill>
              </a:rPr>
              <a:pPr/>
              <a:t>22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3442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0F148D-6719-4B57-A580-F80816A4D32C}" type="slidenum">
              <a:rPr lang="pt-BR" smtClean="0">
                <a:solidFill>
                  <a:prstClr val="black"/>
                </a:solidFill>
              </a:rPr>
              <a:pPr/>
              <a:t>4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34426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0F148D-6719-4B57-A580-F80816A4D32C}" type="slidenum">
              <a:rPr lang="pt-BR" smtClean="0">
                <a:solidFill>
                  <a:prstClr val="black"/>
                </a:solidFill>
              </a:rPr>
              <a:pPr/>
              <a:t>23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34426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0F148D-6719-4B57-A580-F80816A4D32C}" type="slidenum">
              <a:rPr lang="pt-BR" smtClean="0"/>
              <a:pPr/>
              <a:t>31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78344260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0F148D-6719-4B57-A580-F80816A4D32C}" type="slidenum">
              <a:rPr lang="pt-BR" smtClean="0">
                <a:solidFill>
                  <a:prstClr val="black"/>
                </a:solidFill>
              </a:rPr>
              <a:pPr/>
              <a:t>32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344260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0F148D-6719-4B57-A580-F80816A4D32C}" type="slidenum">
              <a:rPr lang="pt-BR" smtClean="0">
                <a:solidFill>
                  <a:prstClr val="black"/>
                </a:solidFill>
              </a:rPr>
              <a:pPr/>
              <a:t>33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344260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0F148D-6719-4B57-A580-F80816A4D32C}" type="slidenum">
              <a:rPr lang="pt-BR" smtClean="0">
                <a:solidFill>
                  <a:prstClr val="black"/>
                </a:solidFill>
              </a:rPr>
              <a:pPr/>
              <a:t>34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344260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0F148D-6719-4B57-A580-F80816A4D32C}" type="slidenum">
              <a:rPr lang="pt-BR" smtClean="0">
                <a:solidFill>
                  <a:prstClr val="black"/>
                </a:solidFill>
              </a:rPr>
              <a:pPr/>
              <a:t>35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344260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0F148D-6719-4B57-A580-F80816A4D32C}" type="slidenum">
              <a:rPr lang="pt-BR" smtClean="0">
                <a:solidFill>
                  <a:prstClr val="black"/>
                </a:solidFill>
              </a:rPr>
              <a:pPr/>
              <a:t>36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344260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0F148D-6719-4B57-A580-F80816A4D32C}" type="slidenum">
              <a:rPr lang="pt-BR" smtClean="0">
                <a:solidFill>
                  <a:prstClr val="black"/>
                </a:solidFill>
              </a:rPr>
              <a:pPr/>
              <a:t>37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344260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0F148D-6719-4B57-A580-F80816A4D32C}" type="slidenum">
              <a:rPr lang="pt-BR" smtClean="0">
                <a:solidFill>
                  <a:prstClr val="black"/>
                </a:solidFill>
              </a:rPr>
              <a:pPr/>
              <a:t>38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34426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0F148D-6719-4B57-A580-F80816A4D32C}" type="slidenum">
              <a:rPr lang="pt-BR" smtClean="0">
                <a:solidFill>
                  <a:prstClr val="black"/>
                </a:solidFill>
              </a:rPr>
              <a:pPr/>
              <a:t>5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34426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0F148D-6719-4B57-A580-F80816A4D32C}" type="slidenum">
              <a:rPr lang="pt-BR" smtClean="0">
                <a:solidFill>
                  <a:prstClr val="black"/>
                </a:solidFill>
              </a:rPr>
              <a:pPr/>
              <a:t>6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34426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0F148D-6719-4B57-A580-F80816A4D32C}" type="slidenum">
              <a:rPr lang="pt-BR" smtClean="0">
                <a:solidFill>
                  <a:prstClr val="black"/>
                </a:solidFill>
              </a:rPr>
              <a:pPr/>
              <a:t>7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34426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0F148D-6719-4B57-A580-F80816A4D32C}" type="slidenum">
              <a:rPr lang="pt-BR" smtClean="0">
                <a:solidFill>
                  <a:prstClr val="black"/>
                </a:solidFill>
              </a:rPr>
              <a:pPr/>
              <a:t>8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34426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0F148D-6719-4B57-A580-F80816A4D32C}" type="slidenum">
              <a:rPr lang="pt-BR" smtClean="0">
                <a:solidFill>
                  <a:prstClr val="black"/>
                </a:solidFill>
              </a:rPr>
              <a:pPr/>
              <a:t>9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34426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0F148D-6719-4B57-A580-F80816A4D32C}" type="slidenum">
              <a:rPr lang="pt-BR" smtClean="0">
                <a:solidFill>
                  <a:prstClr val="black"/>
                </a:solidFill>
              </a:rPr>
              <a:pPr/>
              <a:t>10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34426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0F148D-6719-4B57-A580-F80816A4D32C}" type="slidenum">
              <a:rPr lang="pt-BR" smtClean="0">
                <a:solidFill>
                  <a:prstClr val="black"/>
                </a:solidFill>
              </a:rPr>
              <a:pPr/>
              <a:t>11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3442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46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3915-F695-465F-91EE-40CD7333A3C0}" type="datetimeFigureOut">
              <a:rPr lang="pt-BR" smtClean="0"/>
              <a:pPr/>
              <a:t>22/11/2018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1F112-2C23-4D5C-8858-A55098F235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2717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3915-F695-465F-91EE-40CD7333A3C0}" type="datetimeFigureOut">
              <a:rPr lang="pt-BR" smtClean="0"/>
              <a:pPr/>
              <a:t>22/11/2018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1F112-2C23-4D5C-8858-A55098F235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671067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06377"/>
            <a:ext cx="2057400" cy="4387851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06377"/>
            <a:ext cx="6019800" cy="4387851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3915-F695-465F-91EE-40CD7333A3C0}" type="datetimeFigureOut">
              <a:rPr lang="pt-BR" smtClean="0"/>
              <a:pPr/>
              <a:t>22/11/2018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1F112-2C23-4D5C-8858-A55098F235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121660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48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6500-70D8-8449-967A-1D06F5DAE58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37AE-9B60-104E-A403-EE2A41AC0C7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5071405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6500-70D8-8449-967A-1D06F5DAE58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37AE-9B60-104E-A403-EE2A41AC0C7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1255558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6500-70D8-8449-967A-1D06F5DAE58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37AE-9B60-104E-A403-EE2A41AC0C7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860791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3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3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6500-70D8-8449-967A-1D06F5DAE58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37AE-9B60-104E-A403-EE2A41AC0C7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7008330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6500-70D8-8449-967A-1D06F5DAE58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37AE-9B60-104E-A403-EE2A41AC0C7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2766857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6500-70D8-8449-967A-1D06F5DAE58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37AE-9B60-104E-A403-EE2A41AC0C7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5835367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6500-70D8-8449-967A-1D06F5DAE58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37AE-9B60-104E-A403-EE2A41AC0C7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6988752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7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6500-70D8-8449-967A-1D06F5DAE58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37AE-9B60-104E-A403-EE2A41AC0C7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855484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3915-F695-465F-91EE-40CD7333A3C0}" type="datetimeFigureOut">
              <a:rPr lang="pt-BR" smtClean="0"/>
              <a:pPr/>
              <a:t>22/11/2018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1F112-2C23-4D5C-8858-A55098F235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6833035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5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6500-70D8-8449-967A-1D06F5DAE58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37AE-9B60-104E-A403-EE2A41AC0C7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9146941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6500-70D8-8449-967A-1D06F5DAE58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37AE-9B60-104E-A403-EE2A41AC0C7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5975585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7"/>
            <a:ext cx="2057400" cy="4387851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7"/>
            <a:ext cx="6019800" cy="4387851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6500-70D8-8449-967A-1D06F5DAE58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37AE-9B60-104E-A403-EE2A41AC0C7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3202168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3915-F695-465F-91EE-40CD7333A3C0}" type="datetimeFigureOut">
              <a:rPr lang="pt-BR" smtClean="0"/>
              <a:pPr/>
              <a:t>22/11/2018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1F112-2C23-4D5C-8858-A55098F235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412089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200153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200153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3915-F695-465F-91EE-40CD7333A3C0}" type="datetimeFigureOut">
              <a:rPr lang="pt-BR" smtClean="0"/>
              <a:pPr/>
              <a:t>22/11/2018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1F112-2C23-4D5C-8858-A55098F235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04855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3915-F695-465F-91EE-40CD7333A3C0}" type="datetimeFigureOut">
              <a:rPr lang="pt-BR" smtClean="0"/>
              <a:pPr/>
              <a:t>22/11/2018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1F112-2C23-4D5C-8858-A55098F235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929673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3915-F695-465F-91EE-40CD7333A3C0}" type="datetimeFigureOut">
              <a:rPr lang="pt-BR" smtClean="0"/>
              <a:pPr/>
              <a:t>22/11/2018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1F112-2C23-4D5C-8858-A55098F235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556884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3915-F695-465F-91EE-40CD7333A3C0}" type="datetimeFigureOut">
              <a:rPr lang="pt-BR" smtClean="0"/>
              <a:pPr/>
              <a:t>22/11/2018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1F112-2C23-4D5C-8858-A55098F235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105284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19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7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19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3915-F695-465F-91EE-40CD7333A3C0}" type="datetimeFigureOut">
              <a:rPr lang="pt-BR" smtClean="0"/>
              <a:pPr/>
              <a:t>22/11/2018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1F112-2C23-4D5C-8858-A55098F235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48809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5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3915-F695-465F-91EE-40CD7333A3C0}" type="datetimeFigureOut">
              <a:rPr lang="pt-BR" smtClean="0"/>
              <a:pPr/>
              <a:t>22/11/2018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1F112-2C23-4D5C-8858-A55098F235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31141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03915-F695-465F-91EE-40CD7333A3C0}" type="datetimeFigureOut">
              <a:rPr lang="pt-BR" smtClean="0"/>
              <a:pPr/>
              <a:t>22/11/2018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41F112-2C23-4D5C-8858-A55098F235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014353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961F6500-70D8-8449-967A-1D06F5DAE58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11/22/2018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6EFE37AE-9B60-104E-A403-EE2A41AC0C7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95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www.pessoacomdeficiencia.gov.br/app/normas-abnt" TargetMode="External"/><Relationship Id="rId5" Type="http://schemas.openxmlformats.org/officeDocument/2006/relationships/hyperlink" Target="http://www.inmetro.gov.br/qualidade/acessibilidade.asp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 descr="https://encrypted-tbn2.gstatic.com/images?q=tbn:ANd9GcTLDWrmiAr-c8pLtvwaXshvOVqXC8ORaYsogpyrH0BeZK47VfQpW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8588" y="317555"/>
            <a:ext cx="7759836" cy="6351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1187624" y="692696"/>
            <a:ext cx="60486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 smtClean="0">
                <a:solidFill>
                  <a:schemeClr val="bg1"/>
                </a:solidFill>
                <a:latin typeface="Lucida Handwriting" panose="03010101010101010101" pitchFamily="66" charset="0"/>
              </a:rPr>
              <a:t>INCLUSÃO SOCIAL</a:t>
            </a:r>
          </a:p>
          <a:p>
            <a:endParaRPr lang="pt-BR" sz="3600" dirty="0">
              <a:solidFill>
                <a:schemeClr val="bg1"/>
              </a:solidFill>
              <a:latin typeface="Lucida Handwriting" panose="03010101010101010101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6012160" y="6309320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50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-25854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2" name="Retângulo 1"/>
          <p:cNvSpPr/>
          <p:nvPr/>
        </p:nvSpPr>
        <p:spPr>
          <a:xfrm>
            <a:off x="1569028" y="1566120"/>
            <a:ext cx="7374249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>
                <a:latin typeface="Arial"/>
              </a:rPr>
              <a:t>Deficiência Intelectual</a:t>
            </a:r>
            <a:r>
              <a:rPr lang="pt-BR" dirty="0">
                <a:latin typeface="Arial"/>
              </a:rPr>
              <a:t>: funcionamento </a:t>
            </a:r>
            <a:r>
              <a:rPr lang="pt-BR" dirty="0" smtClean="0">
                <a:latin typeface="Arial"/>
              </a:rPr>
              <a:t>intelectual significativamente </a:t>
            </a:r>
            <a:r>
              <a:rPr lang="pt-BR" dirty="0">
                <a:latin typeface="Arial"/>
              </a:rPr>
              <a:t>inferior à </a:t>
            </a:r>
            <a:r>
              <a:rPr lang="pt-BR" dirty="0" smtClean="0">
                <a:latin typeface="Arial"/>
              </a:rPr>
              <a:t>média, com </a:t>
            </a:r>
            <a:r>
              <a:rPr lang="pt-BR" dirty="0">
                <a:latin typeface="Arial"/>
              </a:rPr>
              <a:t>manifestação antes dos 18 anos e limitações associadas a duas ou mais </a:t>
            </a:r>
            <a:r>
              <a:rPr lang="pt-BR" dirty="0" smtClean="0">
                <a:latin typeface="Arial"/>
              </a:rPr>
              <a:t>áreas de </a:t>
            </a:r>
            <a:r>
              <a:rPr lang="pt-BR" dirty="0">
                <a:latin typeface="Arial"/>
              </a:rPr>
              <a:t>habilidades adaptativas, tais como: comunicação; cuidado pessoal; </a:t>
            </a:r>
            <a:r>
              <a:rPr lang="pt-BR" dirty="0" smtClean="0">
                <a:latin typeface="Arial"/>
              </a:rPr>
              <a:t>habilidades sociais</a:t>
            </a:r>
            <a:r>
              <a:rPr lang="pt-BR" dirty="0">
                <a:latin typeface="Arial"/>
              </a:rPr>
              <a:t>; utilização dos recursos da comunidade; saúde e segurança; </a:t>
            </a:r>
            <a:r>
              <a:rPr lang="pt-BR" dirty="0" smtClean="0">
                <a:latin typeface="Arial"/>
              </a:rPr>
              <a:t>habilidades acadêmicas</a:t>
            </a:r>
            <a:r>
              <a:rPr lang="pt-BR" dirty="0">
                <a:latin typeface="Arial"/>
              </a:rPr>
              <a:t>; lazer; e trabalho</a:t>
            </a:r>
            <a:r>
              <a:rPr lang="pt-BR" dirty="0" smtClean="0">
                <a:latin typeface="Arial"/>
              </a:rPr>
              <a:t>.</a:t>
            </a:r>
          </a:p>
          <a:p>
            <a:endParaRPr lang="pt-BR" dirty="0">
              <a:latin typeface="Arial"/>
            </a:endParaRPr>
          </a:p>
          <a:p>
            <a:endParaRPr lang="pt-BR" dirty="0" smtClean="0">
              <a:latin typeface="Arial"/>
            </a:endParaRPr>
          </a:p>
          <a:p>
            <a:r>
              <a:rPr lang="pt-BR" sz="2400" b="1" dirty="0">
                <a:latin typeface="Arial"/>
              </a:rPr>
              <a:t>Deficiência Múltipla</a:t>
            </a:r>
            <a:r>
              <a:rPr lang="pt-BR" dirty="0">
                <a:latin typeface="Arial"/>
              </a:rPr>
              <a:t>: associação de duas ou mais deficiências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3227834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2908334" y="567118"/>
            <a:ext cx="580436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457200"/>
            <a:r>
              <a:rPr lang="pt-BR" sz="3200" b="1" dirty="0">
                <a:solidFill>
                  <a:prstClr val="black"/>
                </a:solidFill>
                <a:latin typeface="Segoe Print" panose="02000600000000000000" pitchFamily="2" charset="0"/>
              </a:rPr>
              <a:t>Quais são as principais Barreiras que </a:t>
            </a:r>
            <a:r>
              <a:rPr lang="pt-BR" sz="3200" b="1" dirty="0" smtClean="0">
                <a:solidFill>
                  <a:prstClr val="black"/>
                </a:solidFill>
                <a:latin typeface="Segoe Print" panose="02000600000000000000" pitchFamily="2" charset="0"/>
              </a:rPr>
              <a:t>precisam </a:t>
            </a:r>
            <a:r>
              <a:rPr lang="pt-BR" sz="3200" b="1" dirty="0">
                <a:solidFill>
                  <a:prstClr val="black"/>
                </a:solidFill>
                <a:latin typeface="Segoe Print" panose="02000600000000000000" pitchFamily="2" charset="0"/>
              </a:rPr>
              <a:t>ser eliminadas</a:t>
            </a:r>
            <a:r>
              <a:rPr lang="pt-BR" sz="3200" dirty="0">
                <a:solidFill>
                  <a:prstClr val="black"/>
                </a:solidFill>
              </a:rPr>
              <a:t>?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569028" y="2136778"/>
            <a:ext cx="7374249" cy="216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457200">
              <a:lnSpc>
                <a:spcPct val="80000"/>
              </a:lnSpc>
            </a:pPr>
            <a:r>
              <a:rPr lang="pt-BR" sz="2400" b="1" dirty="0">
                <a:solidFill>
                  <a:srgbClr val="C0504D"/>
                </a:solidFill>
                <a:latin typeface="Arial" charset="0"/>
              </a:rPr>
              <a:t>Atitudina</a:t>
            </a:r>
            <a:r>
              <a:rPr lang="pt-BR" sz="2400" dirty="0">
                <a:solidFill>
                  <a:srgbClr val="C0504D"/>
                </a:solidFill>
                <a:latin typeface="Arial" charset="0"/>
              </a:rPr>
              <a:t>l: </a:t>
            </a:r>
            <a:r>
              <a:rPr lang="pt-BR" sz="2400" dirty="0">
                <a:solidFill>
                  <a:prstClr val="black"/>
                </a:solidFill>
                <a:latin typeface="Arial" charset="0"/>
              </a:rPr>
              <a:t>preconceitos, estigmas, estereótipos e discriminações que marginalizam e excluem as pessoas com deficiência</a:t>
            </a:r>
            <a:r>
              <a:rPr lang="pt-BR" sz="2400" dirty="0" smtClean="0">
                <a:solidFill>
                  <a:prstClr val="black"/>
                </a:solidFill>
                <a:latin typeface="Arial" charset="0"/>
              </a:rPr>
              <a:t>;</a:t>
            </a:r>
          </a:p>
          <a:p>
            <a:pPr lvl="0" defTabSz="457200">
              <a:lnSpc>
                <a:spcPct val="80000"/>
              </a:lnSpc>
            </a:pPr>
            <a:endParaRPr lang="pt-BR" sz="2400" b="1" dirty="0">
              <a:solidFill>
                <a:prstClr val="black"/>
              </a:solidFill>
              <a:latin typeface="Arial" charset="0"/>
            </a:endParaRPr>
          </a:p>
          <a:p>
            <a:pPr lvl="0" defTabSz="457200">
              <a:lnSpc>
                <a:spcPct val="80000"/>
              </a:lnSpc>
            </a:pPr>
            <a:r>
              <a:rPr lang="pt-BR" sz="2400" b="1" dirty="0">
                <a:solidFill>
                  <a:srgbClr val="C0504D"/>
                </a:solidFill>
                <a:latin typeface="Arial" charset="0"/>
              </a:rPr>
              <a:t>Arquitetônica: </a:t>
            </a:r>
            <a:r>
              <a:rPr lang="pt-BR" sz="2400" dirty="0">
                <a:solidFill>
                  <a:prstClr val="black"/>
                </a:solidFill>
                <a:latin typeface="Arial" charset="0"/>
              </a:rPr>
              <a:t>obstáculos que impedem o acesso e usos dos ambientes, espaços e equipamentos de uso individual ou coletivo;</a:t>
            </a:r>
            <a:endParaRPr lang="pt-BR" sz="2400" b="1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274291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4" name="Retângulo 3"/>
          <p:cNvSpPr/>
          <p:nvPr/>
        </p:nvSpPr>
        <p:spPr>
          <a:xfrm>
            <a:off x="2908335" y="404664"/>
            <a:ext cx="58043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>
              <a:lnSpc>
                <a:spcPct val="80000"/>
              </a:lnSpc>
            </a:pPr>
            <a:r>
              <a:rPr lang="pt-BR" sz="2400" b="1" dirty="0">
                <a:solidFill>
                  <a:srgbClr val="C0504D"/>
                </a:solidFill>
                <a:latin typeface="Arial" charset="0"/>
              </a:rPr>
              <a:t>Comunicacional:</a:t>
            </a:r>
            <a:r>
              <a:rPr lang="pt-BR" sz="2400" dirty="0">
                <a:solidFill>
                  <a:srgbClr val="C0504D"/>
                </a:solidFill>
                <a:latin typeface="Arial" charset="0"/>
              </a:rPr>
              <a:t> </a:t>
            </a:r>
            <a:r>
              <a:rPr lang="pt-BR" sz="2400" dirty="0">
                <a:solidFill>
                  <a:prstClr val="black"/>
                </a:solidFill>
                <a:latin typeface="Arial" charset="0"/>
              </a:rPr>
              <a:t>obstáculos que impedem a comunicação interpessoal, a leitura e a produção escrita por parte da pessoa com deficiência ou necessidade educacional específica;</a:t>
            </a:r>
            <a:endParaRPr lang="pt-BR" sz="2400" b="1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940405" y="2060848"/>
            <a:ext cx="588006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/>
            <a:r>
              <a:rPr lang="pt-BR" sz="2400" b="1" dirty="0">
                <a:solidFill>
                  <a:srgbClr val="C0504D"/>
                </a:solidFill>
                <a:latin typeface="Arial" charset="0"/>
              </a:rPr>
              <a:t>Metodológica </a:t>
            </a:r>
            <a:r>
              <a:rPr lang="pt-BR" sz="2400" dirty="0">
                <a:solidFill>
                  <a:prstClr val="black"/>
                </a:solidFill>
                <a:latin typeface="Arial" charset="0"/>
              </a:rPr>
              <a:t>– métodos e técnicas pedagógicas de estudo, de trabalho, de ação comunitária e de educação não formal, que impedem a pessoa </a:t>
            </a:r>
            <a:r>
              <a:rPr lang="pt-BR" sz="2400" dirty="0" smtClean="0">
                <a:solidFill>
                  <a:prstClr val="black"/>
                </a:solidFill>
                <a:latin typeface="Arial" charset="0"/>
              </a:rPr>
              <a:t>com deficiência </a:t>
            </a:r>
            <a:r>
              <a:rPr lang="pt-BR" sz="2400" dirty="0">
                <a:solidFill>
                  <a:prstClr val="black"/>
                </a:solidFill>
                <a:latin typeface="Arial" charset="0"/>
              </a:rPr>
              <a:t>ou </a:t>
            </a:r>
            <a:r>
              <a:rPr lang="pt-BR" sz="2400" dirty="0" smtClean="0">
                <a:solidFill>
                  <a:prstClr val="black"/>
                </a:solidFill>
                <a:latin typeface="Arial" charset="0"/>
              </a:rPr>
              <a:t>necessidade educacional </a:t>
            </a:r>
            <a:r>
              <a:rPr lang="pt-BR" sz="2400" dirty="0">
                <a:solidFill>
                  <a:prstClr val="black"/>
                </a:solidFill>
                <a:latin typeface="Arial" charset="0"/>
              </a:rPr>
              <a:t>específica de aprender;</a:t>
            </a:r>
            <a:endParaRPr lang="pt-BR" sz="2400" b="1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487723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3" name="Retângulo 2"/>
          <p:cNvSpPr/>
          <p:nvPr/>
        </p:nvSpPr>
        <p:spPr>
          <a:xfrm>
            <a:off x="2453042" y="1566120"/>
            <a:ext cx="636742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457200"/>
            <a:r>
              <a:rPr lang="pt-BR" sz="2400" b="1" dirty="0" smtClean="0">
                <a:solidFill>
                  <a:srgbClr val="C0504D"/>
                </a:solidFill>
                <a:latin typeface="Arial" charset="0"/>
              </a:rPr>
              <a:t> Programática</a:t>
            </a:r>
            <a:r>
              <a:rPr lang="pt-BR" sz="2400" dirty="0" smtClean="0">
                <a:solidFill>
                  <a:srgbClr val="C0504D"/>
                </a:solidFill>
                <a:latin typeface="Arial" charset="0"/>
              </a:rPr>
              <a:t> </a:t>
            </a:r>
            <a:r>
              <a:rPr lang="pt-BR" sz="2400" dirty="0">
                <a:solidFill>
                  <a:srgbClr val="C0504D"/>
                </a:solidFill>
                <a:latin typeface="Arial" charset="0"/>
              </a:rPr>
              <a:t>– </a:t>
            </a:r>
            <a:r>
              <a:rPr lang="pt-BR" sz="2400" dirty="0">
                <a:solidFill>
                  <a:prstClr val="black"/>
                </a:solidFill>
                <a:latin typeface="Arial" charset="0"/>
              </a:rPr>
              <a:t>obstáculos invisíveis em políticas públicas, legislação e nas normas e regulamentos institucionais, que contribuem para o processo </a:t>
            </a:r>
            <a:r>
              <a:rPr lang="pt-BR" sz="2400" dirty="0" smtClean="0">
                <a:solidFill>
                  <a:prstClr val="black"/>
                </a:solidFill>
                <a:latin typeface="Arial" charset="0"/>
              </a:rPr>
              <a:t>de segregação </a:t>
            </a:r>
            <a:r>
              <a:rPr lang="pt-BR" sz="2400" dirty="0">
                <a:solidFill>
                  <a:prstClr val="black"/>
                </a:solidFill>
                <a:latin typeface="Arial" charset="0"/>
              </a:rPr>
              <a:t>e exclusão das pessoas com deficiência e necessidades educacionais específicas. </a:t>
            </a:r>
          </a:p>
        </p:txBody>
      </p:sp>
    </p:spTree>
    <p:extLst>
      <p:ext uri="{BB962C8B-B14F-4D97-AF65-F5344CB8AC3E}">
        <p14:creationId xmlns:p14="http://schemas.microsoft.com/office/powerpoint/2010/main" xmlns="" val="214211370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92" y="243956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92" y="243956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r>
              <a:rPr lang="pt-BR" dirty="0">
                <a:solidFill>
                  <a:prstClr val="white"/>
                </a:solidFill>
              </a:rPr>
              <a:t>PPA</a:t>
            </a: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defTabSz="457200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28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defTabSz="457200"/>
            <a:r>
              <a:rPr lang="pt-BR" sz="1400" dirty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25" y="44608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68" y="243975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defTabSz="457200"/>
            <a:r>
              <a:rPr lang="pt-BR" sz="3600" dirty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51" y="5789309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30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pt-BR" sz="11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pPr defTabSz="457200"/>
            <a:r>
              <a:rPr lang="pt-BR" sz="11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53045" y="5790764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defTabSz="457200"/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2940404" y="1353019"/>
            <a:ext cx="57722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pt-BR" sz="2800" dirty="0" smtClean="0">
                <a:solidFill>
                  <a:prstClr val="black"/>
                </a:solidFill>
                <a:latin typeface="Lucida Handwriting" panose="03010101010101010101" pitchFamily="66" charset="0"/>
              </a:rPr>
              <a:t>O que você entende por Barreiras Atitudinais?</a:t>
            </a:r>
            <a:endParaRPr lang="pt-BR" sz="2800" dirty="0">
              <a:solidFill>
                <a:prstClr val="black"/>
              </a:solidFill>
              <a:latin typeface="Lucida Handwriting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855721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2" name="Retângulo 1"/>
          <p:cNvSpPr/>
          <p:nvPr/>
        </p:nvSpPr>
        <p:spPr>
          <a:xfrm>
            <a:off x="2908335" y="567119"/>
            <a:ext cx="54800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/>
            <a:r>
              <a:rPr lang="pt-BR" sz="2800" b="1" dirty="0" smtClean="0">
                <a:solidFill>
                  <a:srgbClr val="FF0000"/>
                </a:solidFill>
              </a:rPr>
              <a:t>BARREIRAS </a:t>
            </a:r>
            <a:r>
              <a:rPr lang="pt-BR" sz="2800" b="1" dirty="0">
                <a:solidFill>
                  <a:srgbClr val="FF0000"/>
                </a:solidFill>
              </a:rPr>
              <a:t>ATITUDINAIS</a:t>
            </a:r>
          </a:p>
        </p:txBody>
      </p:sp>
      <p:sp>
        <p:nvSpPr>
          <p:cNvPr id="3" name="Retângulo 2"/>
          <p:cNvSpPr/>
          <p:nvPr/>
        </p:nvSpPr>
        <p:spPr>
          <a:xfrm>
            <a:off x="1907704" y="1353018"/>
            <a:ext cx="65920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457200"/>
            <a:r>
              <a:rPr lang="pt-B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barreiras atitudinais, porém, nem sempre são intencionais ou percebidas. Por assim dizer, o maior problema das </a:t>
            </a:r>
            <a:r>
              <a:rPr lang="pt-BR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barreiras atitudinais </a:t>
            </a:r>
            <a:r>
              <a:rPr lang="pt-B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está em não as removermos,</a:t>
            </a:r>
          </a:p>
          <a:p>
            <a:pPr lvl="0" algn="just" defTabSz="457200"/>
            <a:r>
              <a:rPr lang="pt-B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assim que são detectadas. </a:t>
            </a:r>
            <a:r>
              <a:rPr lang="pt-BR" sz="2400" b="1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Exemplos</a:t>
            </a:r>
            <a:r>
              <a:rPr lang="pt-B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algumas dessas barreiras atitudinais são a utilização de rótulos, de adjetivações, de substantivação da pessoa com deficiência</a:t>
            </a:r>
          </a:p>
          <a:p>
            <a:pPr lvl="0" algn="just" defTabSz="457200"/>
            <a:r>
              <a:rPr lang="pt-B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 um todo deficiente, entre outras</a:t>
            </a:r>
            <a:r>
              <a:rPr lang="pt-B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0087287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2" name="Retângulo 1"/>
          <p:cNvSpPr/>
          <p:nvPr/>
        </p:nvSpPr>
        <p:spPr>
          <a:xfrm>
            <a:off x="2720900" y="476672"/>
            <a:ext cx="62223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/>
            <a:r>
              <a:rPr lang="pt-BR" sz="2400" dirty="0">
                <a:solidFill>
                  <a:prstClr val="black"/>
                </a:solidFill>
                <a:latin typeface="Times-Roman"/>
              </a:rPr>
              <a:t>Também constituem </a:t>
            </a:r>
            <a:r>
              <a:rPr lang="pt-BR" sz="2400" b="1" u="sng" dirty="0">
                <a:solidFill>
                  <a:prstClr val="black"/>
                </a:solidFill>
                <a:latin typeface="Times-Roman"/>
              </a:rPr>
              <a:t>barreiras atitudinais </a:t>
            </a:r>
            <a:r>
              <a:rPr lang="pt-BR" sz="2400" dirty="0">
                <a:solidFill>
                  <a:prstClr val="black"/>
                </a:solidFill>
                <a:latin typeface="Times-Roman"/>
              </a:rPr>
              <a:t>na escola (ou em outros espaços</a:t>
            </a:r>
          </a:p>
          <a:p>
            <a:pPr lvl="0" defTabSz="457200"/>
            <a:r>
              <a:rPr lang="pt-BR" sz="2400" dirty="0">
                <a:solidFill>
                  <a:prstClr val="black"/>
                </a:solidFill>
                <a:latin typeface="Times-Roman"/>
              </a:rPr>
              <a:t>sociais) aquelas que se apresentam na forma de:</a:t>
            </a:r>
          </a:p>
          <a:p>
            <a:pPr lvl="0" defTabSz="457200"/>
            <a:r>
              <a:rPr lang="pt-BR" sz="2400" dirty="0">
                <a:solidFill>
                  <a:prstClr val="black"/>
                </a:solidFill>
                <a:latin typeface="Symbol"/>
              </a:rPr>
              <a:t>· </a:t>
            </a:r>
            <a:r>
              <a:rPr lang="pt-BR" sz="2400" b="1" u="sng" dirty="0">
                <a:solidFill>
                  <a:prstClr val="black"/>
                </a:solidFill>
                <a:latin typeface="Times-Bold"/>
              </a:rPr>
              <a:t>Ignorância</a:t>
            </a:r>
            <a:r>
              <a:rPr lang="pt-BR" sz="2400" b="1" dirty="0">
                <a:solidFill>
                  <a:prstClr val="black"/>
                </a:solidFill>
                <a:latin typeface="Times-Bold"/>
              </a:rPr>
              <a:t>: </a:t>
            </a:r>
            <a:r>
              <a:rPr lang="pt-BR" sz="2400" dirty="0">
                <a:solidFill>
                  <a:prstClr val="black"/>
                </a:solidFill>
                <a:latin typeface="Times-Roman"/>
              </a:rPr>
              <a:t>desconhecer a potencialidade do estudante com deficiência.</a:t>
            </a:r>
          </a:p>
          <a:p>
            <a:pPr lvl="0" defTabSz="457200"/>
            <a:r>
              <a:rPr lang="pt-BR" sz="2400" dirty="0">
                <a:solidFill>
                  <a:prstClr val="black"/>
                </a:solidFill>
                <a:latin typeface="Symbol"/>
              </a:rPr>
              <a:t>· </a:t>
            </a:r>
            <a:r>
              <a:rPr lang="pt-BR" sz="2400" b="1" u="sng" dirty="0">
                <a:solidFill>
                  <a:prstClr val="black"/>
                </a:solidFill>
                <a:latin typeface="Times-Bold"/>
              </a:rPr>
              <a:t>Medo</a:t>
            </a:r>
            <a:r>
              <a:rPr lang="pt-BR" sz="2400" u="sng" dirty="0">
                <a:solidFill>
                  <a:prstClr val="black"/>
                </a:solidFill>
                <a:latin typeface="Times-Roman"/>
              </a:rPr>
              <a:t>:</a:t>
            </a:r>
            <a:r>
              <a:rPr lang="pt-BR" sz="2400" dirty="0">
                <a:solidFill>
                  <a:prstClr val="black"/>
                </a:solidFill>
                <a:latin typeface="Times-Roman"/>
              </a:rPr>
              <a:t> ter receio de receber  um estudante com deficiência, ou mesmo a um outro profissional da Educação que apresente alguma deficiência temer em “fazer ou dizer a coisa errada” em torno de alguém com uma deficiência.</a:t>
            </a:r>
          </a:p>
        </p:txBody>
      </p:sp>
    </p:spTree>
    <p:extLst>
      <p:ext uri="{BB962C8B-B14F-4D97-AF65-F5344CB8AC3E}">
        <p14:creationId xmlns:p14="http://schemas.microsoft.com/office/powerpoint/2010/main" xmlns="" val="334782213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2" name="Retângulo 1"/>
          <p:cNvSpPr/>
          <p:nvPr/>
        </p:nvSpPr>
        <p:spPr>
          <a:xfrm>
            <a:off x="2720901" y="628353"/>
            <a:ext cx="62223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/>
            <a:r>
              <a:rPr lang="pt-BR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Rejeição</a:t>
            </a:r>
            <a:r>
              <a:rPr lang="pt-B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recusar-se a interagir com a pessoa com deficiência, um estudante, familiares deste ou outro operador da educação</a:t>
            </a:r>
            <a:r>
              <a:rPr lang="pt-BR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defTabSz="457200"/>
            <a:endParaRPr lang="pt-BR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457200"/>
            <a:r>
              <a:rPr lang="pt-B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· </a:t>
            </a:r>
            <a:r>
              <a:rPr lang="pt-BR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Percepção de menos-valia: </a:t>
            </a:r>
            <a:r>
              <a:rPr lang="pt-B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depreciativa da capacidade, sentimento de que o aluno com deficiência não poderá ou só poderá em parte.</a:t>
            </a:r>
          </a:p>
        </p:txBody>
      </p:sp>
    </p:spTree>
    <p:extLst>
      <p:ext uri="{BB962C8B-B14F-4D97-AF65-F5344CB8AC3E}">
        <p14:creationId xmlns:p14="http://schemas.microsoft.com/office/powerpoint/2010/main" xmlns="" val="151944209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2" name="Retângulo 1"/>
          <p:cNvSpPr/>
          <p:nvPr/>
        </p:nvSpPr>
        <p:spPr>
          <a:xfrm>
            <a:off x="2908334" y="698812"/>
            <a:ext cx="591213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defTabSz="457200">
              <a:buFont typeface="Symbol"/>
              <a:buChar char="·"/>
            </a:pPr>
            <a:r>
              <a:rPr lang="pt-BR" sz="2400" b="1" dirty="0">
                <a:solidFill>
                  <a:prstClr val="black"/>
                </a:solidFill>
                <a:latin typeface="Times-Bold"/>
              </a:rPr>
              <a:t>Inferioridade: </a:t>
            </a:r>
          </a:p>
          <a:p>
            <a:pPr lvl="0" defTabSz="457200"/>
            <a:endParaRPr lang="pt-BR" sz="2400" b="1" dirty="0">
              <a:solidFill>
                <a:prstClr val="black"/>
              </a:solidFill>
              <a:latin typeface="Times-Bold"/>
            </a:endParaRPr>
          </a:p>
          <a:p>
            <a:pPr lvl="0" defTabSz="457200"/>
            <a:r>
              <a:rPr lang="pt-BR" sz="2400" dirty="0">
                <a:solidFill>
                  <a:prstClr val="black"/>
                </a:solidFill>
                <a:latin typeface="Times-Roman"/>
              </a:rPr>
              <a:t>acreditar que o estudante com deficiência não acompanhará os demais. Isso é incorrer num grave engano, pois todas as pessoas apresentam ritmos de 6 aprendizagem diferentes. Assim sendo, ninguém acompanha ninguém; cada um faz seu percurso singularmente, mesmo a proposta docente sendo coletiva e única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173748953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2" name="Retângulo 1"/>
          <p:cNvSpPr/>
          <p:nvPr/>
        </p:nvSpPr>
        <p:spPr>
          <a:xfrm>
            <a:off x="2696723" y="567118"/>
            <a:ext cx="601598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defTabSz="457200">
              <a:buFont typeface="Symbol"/>
              <a:buChar char="·"/>
            </a:pPr>
            <a:r>
              <a:rPr lang="pt-BR" sz="2800" b="1" dirty="0">
                <a:solidFill>
                  <a:prstClr val="black"/>
                </a:solidFill>
                <a:latin typeface="Times-Bold"/>
              </a:rPr>
              <a:t>Piedade:</a:t>
            </a:r>
          </a:p>
          <a:p>
            <a:pPr lvl="0" defTabSz="457200"/>
            <a:r>
              <a:rPr lang="pt-BR" sz="2800" b="1" dirty="0">
                <a:solidFill>
                  <a:prstClr val="black"/>
                </a:solidFill>
                <a:latin typeface="Times-Bold"/>
              </a:rPr>
              <a:t> </a:t>
            </a:r>
            <a:r>
              <a:rPr lang="pt-B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sentir-se pesaroso e ter atitudes protetoras em relação ao aluno com deficiência. Estimular a classe a antecipar-se às pessoas com deficiência, realizando as atividades por elas, atribuindo-lhes uma </a:t>
            </a:r>
            <a:r>
              <a:rPr lang="pt-BR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pseudo-participação</a:t>
            </a:r>
            <a:r>
              <a:rPr lang="pt-B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3369273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92" y="243956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92" y="243956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r>
              <a:rPr lang="pt-BR" dirty="0">
                <a:solidFill>
                  <a:prstClr val="white"/>
                </a:solidFill>
              </a:rPr>
              <a:t>PPA</a:t>
            </a: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defTabSz="457200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28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defTabSz="457200"/>
            <a:r>
              <a:rPr lang="pt-BR" sz="1400" dirty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25" y="44608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68" y="243975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defTabSz="457200"/>
            <a:r>
              <a:rPr lang="pt-BR" sz="3600" dirty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51" y="5789309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30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pt-BR" sz="11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pPr defTabSz="457200"/>
            <a:r>
              <a:rPr lang="pt-BR" sz="11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53045" y="5790764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defTabSz="457200"/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2940404" y="1353019"/>
            <a:ext cx="5772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453044" y="1890747"/>
            <a:ext cx="635758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pt-BR" dirty="0">
                <a:solidFill>
                  <a:prstClr val="black"/>
                </a:solidFill>
                <a:latin typeface="Times-Roman"/>
              </a:rPr>
              <a:t>“</a:t>
            </a:r>
            <a:r>
              <a:rPr lang="pt-B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inclusão é uma visão, uma estrada a ser viajada, mas uma estrada sem fim, com todos os tipos de </a:t>
            </a:r>
            <a:r>
              <a:rPr lang="pt-BR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barreiras e obstáculos, alguns dos quais estão em nossas mentes e em nossos corações”</a:t>
            </a:r>
          </a:p>
          <a:p>
            <a:pPr defTabSz="457200"/>
            <a:r>
              <a:rPr lang="pt-B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(MITTLER, 2003, p. 21).</a:t>
            </a:r>
          </a:p>
          <a:p>
            <a:pPr defTabSz="457200"/>
            <a:endParaRPr lang="pt-BR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944782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2" name="Retângulo 1"/>
          <p:cNvSpPr/>
          <p:nvPr/>
        </p:nvSpPr>
        <p:spPr>
          <a:xfrm>
            <a:off x="2720901" y="890285"/>
            <a:ext cx="599180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/>
            <a:r>
              <a:rPr lang="pt-BR" dirty="0">
                <a:solidFill>
                  <a:prstClr val="black"/>
                </a:solidFill>
                <a:latin typeface="Symbol"/>
              </a:rPr>
              <a:t>· </a:t>
            </a:r>
            <a:r>
              <a:rPr lang="pt-BR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Comparação: </a:t>
            </a:r>
            <a:r>
              <a:rPr lang="pt-B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comparar os estudantes com e sem deficiência, salientando aquilo que o estudante com deficiência ainda não alcançou em relação ao estudante sem deficiência, colocando este em posição superior ao primeiro. Na comparação, não se privilegiam os ganhos dos estudantes, mas ressaltam-se suas “falhas”, “faltas” e “deficiências”.</a:t>
            </a:r>
          </a:p>
        </p:txBody>
      </p:sp>
    </p:spTree>
    <p:extLst>
      <p:ext uri="{BB962C8B-B14F-4D97-AF65-F5344CB8AC3E}">
        <p14:creationId xmlns:p14="http://schemas.microsoft.com/office/powerpoint/2010/main" xmlns="" val="389090502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2" name="Retângulo 1"/>
          <p:cNvSpPr/>
          <p:nvPr/>
        </p:nvSpPr>
        <p:spPr>
          <a:xfrm>
            <a:off x="2908334" y="890284"/>
            <a:ext cx="580436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/>
            <a:r>
              <a:rPr lang="pt-BR" sz="2400" b="1" dirty="0">
                <a:solidFill>
                  <a:prstClr val="black"/>
                </a:solidFill>
                <a:latin typeface="Times-Bold"/>
              </a:rPr>
              <a:t>Assistencialismo e superproteção:</a:t>
            </a:r>
          </a:p>
          <a:p>
            <a:pPr lvl="0" defTabSz="457200"/>
            <a:r>
              <a:rPr lang="pt-BR" sz="2400" b="1" dirty="0">
                <a:solidFill>
                  <a:prstClr val="black"/>
                </a:solidFill>
                <a:latin typeface="Times-Bold"/>
              </a:rPr>
              <a:t> </a:t>
            </a:r>
            <a:r>
              <a:rPr lang="pt-BR" sz="2400" dirty="0">
                <a:solidFill>
                  <a:prstClr val="black"/>
                </a:solidFill>
                <a:latin typeface="Times-Roman"/>
              </a:rPr>
              <a:t>impedir que os estudantes com deficiência experimentem suas próprias estratégias de aprendizagem, temendo que eles fracassem; não deixar que os estudantes com deficiência explorem os espaços físicos da escola, por medo que se machuquem; não avaliar o estudante pelo seu desenvolvimento, receando que ele se sinta frustrado com alguma avaliação menos positiva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77525703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3" name="Retângulo 2"/>
          <p:cNvSpPr/>
          <p:nvPr/>
        </p:nvSpPr>
        <p:spPr>
          <a:xfrm>
            <a:off x="1907705" y="1484783"/>
            <a:ext cx="680499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/>
            <a:r>
              <a:rPr lang="pt-B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muitas ações aparentemente sem importância nutrem, no dia-a-dia, as barreiras atitudinais; por exemplo, quando se acredita que só as pessoas que </a:t>
            </a:r>
            <a:r>
              <a:rPr lang="pt-B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têm amigos</a:t>
            </a:r>
            <a:r>
              <a:rPr lang="pt-B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parentes ou mesmo estudantes com deficiência é que devem buscar a inclusão</a:t>
            </a:r>
            <a:r>
              <a:rPr lang="pt-B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(Essa </a:t>
            </a:r>
            <a:r>
              <a:rPr lang="pt-B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idéia</a:t>
            </a:r>
            <a:r>
              <a:rPr lang="pt-B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além de fortalecer as barreiras de atitude, constitui um conceito equivocado de inclusão, pois o ato de incluir não se refere apenas às pessoas com deficiência, mas </a:t>
            </a:r>
            <a:r>
              <a:rPr lang="pt-B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todos </a:t>
            </a:r>
            <a:r>
              <a:rPr lang="pt-B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grupos vulneráveis, a todas as pessoas, enfim, a toda a </a:t>
            </a:r>
            <a:r>
              <a:rPr lang="pt-B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sociedade.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707831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153027" y="44605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2" name="Retângulo 1"/>
          <p:cNvSpPr/>
          <p:nvPr/>
        </p:nvSpPr>
        <p:spPr>
          <a:xfrm>
            <a:off x="1835696" y="1566120"/>
            <a:ext cx="6984775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/>
            <a:r>
              <a:rPr lang="pt-B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Somos responsáveis por uma sociedade mais justa. Jamais podemos  tratar as pessoas como seres iguais, todos nós somos diferentes e temos habilidades . O respeito é primordial, e devemos elencar ações que contribuem a construção do individuo</a:t>
            </a:r>
            <a:r>
              <a:rPr lang="pt-B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defTabSz="457200"/>
            <a:endParaRPr lang="pt-BR" sz="2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457200"/>
            <a:r>
              <a:rPr lang="pt-B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Depende  das nossas  atitudes</a:t>
            </a:r>
            <a:r>
              <a:rPr lang="pt-B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defTabSz="457200"/>
            <a:r>
              <a:rPr lang="pt-B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457200"/>
            <a:r>
              <a:rPr lang="pt-B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inclusão só será concretizada eficientemente quando cada um de nós reconhecer as barreiras que nutrimos e buscar minimizá-las, erradicá-las. </a:t>
            </a:r>
          </a:p>
        </p:txBody>
      </p:sp>
    </p:spTree>
    <p:extLst>
      <p:ext uri="{BB962C8B-B14F-4D97-AF65-F5344CB8AC3E}">
        <p14:creationId xmlns:p14="http://schemas.microsoft.com/office/powerpoint/2010/main" xmlns="" val="428296772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2228971" y="1566120"/>
            <a:ext cx="6105404" cy="2934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PROGRAMA DE PROMOÇÃO DA  ACESSIBILIDADE</a:t>
            </a:r>
          </a:p>
          <a:p>
            <a:pPr marL="342900" lvl="0" indent="-342900" algn="just" defTabSz="449263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2400" b="1" kern="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pt-BR" altLang="pt-BR" b="1" kern="0" dirty="0">
                <a:latin typeface="Arial" panose="020B0604020202020204" pitchFamily="34" charset="0"/>
                <a:cs typeface="Arial" panose="020B0604020202020204" pitchFamily="34" charset="0"/>
              </a:rPr>
              <a:t>O Programa teve início na Unisul em 2002,com atividades de acompanhamento de estudantes cegos no Campus Universitário da Grande Florianópolis, sendo institucionalizado oficialmente em 2004. Abrange os três campi da Unisul e está diretamente ligado à </a:t>
            </a:r>
            <a:r>
              <a:rPr lang="pt-BR" altLang="pt-BR" b="1" kern="0" dirty="0" err="1">
                <a:latin typeface="Arial" panose="020B0604020202020204" pitchFamily="34" charset="0"/>
                <a:cs typeface="Arial" panose="020B0604020202020204" pitchFamily="34" charset="0"/>
              </a:rPr>
              <a:t>Pró-Reitoria</a:t>
            </a:r>
            <a:r>
              <a:rPr lang="pt-BR" altLang="pt-BR" b="1" kern="0" dirty="0">
                <a:latin typeface="Arial" panose="020B0604020202020204" pitchFamily="34" charset="0"/>
                <a:cs typeface="Arial" panose="020B0604020202020204" pitchFamily="34" charset="0"/>
              </a:rPr>
              <a:t> de Ensino.</a:t>
            </a:r>
          </a:p>
          <a:p>
            <a:endParaRPr lang="pt-BR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0227900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PPA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lvl="0"/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2228971" y="1566120"/>
            <a:ext cx="63721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pt-BR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PROGRAMA DE PROMOÇÃO DA  ACESSIBILIDADE</a:t>
            </a: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É um Programa de atendimento e mediação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dos estudantes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com deficiência física, sensorial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e necessidade educacionais especificas</a:t>
            </a:r>
            <a:r>
              <a:rPr lang="pt-BR" dirty="0" smtClean="0">
                <a:latin typeface="Arial"/>
              </a:rPr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61167112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2228970" y="628353"/>
            <a:ext cx="6572130" cy="448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 defTabSz="449263" eaLnBrk="0" fontAlgn="base" hangingPunct="0">
              <a:lnSpc>
                <a:spcPts val="3363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1400" b="1" kern="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pt-BR" altLang="pt-BR" sz="1600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altLang="pt-BR" sz="1600" b="1" kern="0" dirty="0">
                <a:latin typeface="Arial" panose="020B0604020202020204" pitchFamily="34" charset="0"/>
                <a:cs typeface="Arial" panose="020B0604020202020204" pitchFamily="34" charset="0"/>
              </a:rPr>
              <a:t>UNISUL estabelece como princípios a formação integral de cidadãos; o aluno como seu valor essencial; a prática da humanização e da transparência; o exercício permanente da participação, da solidariedade, da cooperação, da integração, do compartilhamento e da responsabilidade. Isso significa, em outras palavras, que todos  os atores da UNISUL devem colaborar no desenvolvimento de ações </a:t>
            </a:r>
            <a:r>
              <a:rPr lang="pt-BR" altLang="pt-BR" sz="1600" b="1" kern="0" dirty="0" err="1">
                <a:latin typeface="Arial" panose="020B0604020202020204" pitchFamily="34" charset="0"/>
                <a:cs typeface="Arial" panose="020B0604020202020204" pitchFamily="34" charset="0"/>
              </a:rPr>
              <a:t>inclusivistas</a:t>
            </a:r>
            <a:r>
              <a:rPr lang="pt-BR" altLang="pt-BR" sz="1600" b="1" kern="0" dirty="0">
                <a:latin typeface="Arial" panose="020B0604020202020204" pitchFamily="34" charset="0"/>
                <a:cs typeface="Arial" panose="020B0604020202020204" pitchFamily="34" charset="0"/>
              </a:rPr>
              <a:t>, ou seja, de respeito e de  valorização da diversidade. </a:t>
            </a:r>
          </a:p>
          <a:p>
            <a:pPr marL="342900" lvl="0" indent="-342900" defTabSz="449263" eaLnBrk="0" fontAlgn="base" hangingPunct="0">
              <a:lnSpc>
                <a:spcPct val="80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16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defTabSz="449263" eaLnBrk="0" fontAlgn="base" hangingPunct="0">
              <a:lnSpc>
                <a:spcPct val="80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1600" kern="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sz="1600" b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9592613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2228972" y="1566121"/>
            <a:ext cx="675545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chemeClr val="accent1"/>
                </a:solidFill>
                <a:latin typeface="Arial"/>
              </a:rPr>
              <a:t>Objetivo </a:t>
            </a:r>
            <a:r>
              <a:rPr lang="pt-BR" sz="2800" b="1" dirty="0" smtClean="0">
                <a:solidFill>
                  <a:schemeClr val="accent1"/>
                </a:solidFill>
                <a:latin typeface="Arial"/>
              </a:rPr>
              <a:t>Geral</a:t>
            </a:r>
          </a:p>
          <a:p>
            <a:pPr algn="ctr"/>
            <a:endParaRPr lang="pt-BR" b="1" dirty="0">
              <a:solidFill>
                <a:schemeClr val="accent1"/>
              </a:solidFill>
              <a:latin typeface="Arial"/>
            </a:endParaRPr>
          </a:p>
          <a:p>
            <a:r>
              <a:rPr lang="pt-BR" dirty="0">
                <a:latin typeface="Arial"/>
              </a:rPr>
              <a:t>Garantir equidade no acesso ao conhecimento por </a:t>
            </a:r>
            <a:r>
              <a:rPr lang="pt-BR" dirty="0" smtClean="0">
                <a:latin typeface="Arial"/>
              </a:rPr>
              <a:t>parte dos </a:t>
            </a:r>
            <a:r>
              <a:rPr lang="pt-BR" dirty="0">
                <a:latin typeface="Arial"/>
              </a:rPr>
              <a:t>estudantes com deficiência e </a:t>
            </a:r>
            <a:r>
              <a:rPr lang="pt-BR" dirty="0" smtClean="0">
                <a:latin typeface="Arial"/>
              </a:rPr>
              <a:t>necessidades educacionais </a:t>
            </a:r>
            <a:r>
              <a:rPr lang="pt-BR" dirty="0">
                <a:latin typeface="Arial"/>
              </a:rPr>
              <a:t>específicas, atendendo aos </a:t>
            </a:r>
            <a:r>
              <a:rPr lang="pt-BR" dirty="0" smtClean="0">
                <a:latin typeface="Arial"/>
              </a:rPr>
              <a:t>princípios atuais </a:t>
            </a:r>
            <a:r>
              <a:rPr lang="pt-BR" dirty="0">
                <a:latin typeface="Arial"/>
              </a:rPr>
              <a:t>que anunciam a importância da educação </a:t>
            </a:r>
            <a:r>
              <a:rPr lang="pt-BR" dirty="0" smtClean="0">
                <a:latin typeface="Arial"/>
              </a:rPr>
              <a:t>para todos</a:t>
            </a:r>
            <a:r>
              <a:rPr lang="pt-BR" dirty="0">
                <a:latin typeface="Arial"/>
              </a:rPr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51387692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2047876" y="1689102"/>
            <a:ext cx="704425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accent1"/>
                </a:solidFill>
                <a:latin typeface="Arial"/>
              </a:rPr>
              <a:t>Objetivos </a:t>
            </a:r>
            <a:r>
              <a:rPr lang="pt-BR" sz="2400" b="1" dirty="0" smtClean="0">
                <a:solidFill>
                  <a:schemeClr val="accent1"/>
                </a:solidFill>
                <a:latin typeface="Arial"/>
              </a:rPr>
              <a:t>específicos</a:t>
            </a:r>
          </a:p>
          <a:p>
            <a:pPr algn="ctr"/>
            <a:endParaRPr lang="pt-BR" sz="2400" b="1" dirty="0">
              <a:solidFill>
                <a:schemeClr val="accent1"/>
              </a:solidFill>
              <a:latin typeface="Arial"/>
            </a:endParaRP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Promover superação de barreiras físicas,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atitudinais,</a:t>
            </a: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  comunicacionais, informacionais e educacionais presentes nas </a:t>
            </a: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 atividades da UNISUL          </a:t>
            </a:r>
          </a:p>
          <a:p>
            <a:pPr marL="285750" indent="-285750">
              <a:buFont typeface="Arial" charset="0"/>
              <a:buChar char="•"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Incorporar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na cultura e na estrutura dos campi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as dimensões de</a:t>
            </a:r>
          </a:p>
          <a:p>
            <a:pPr marL="285750" indent="-285750">
              <a:buFont typeface="Arial" charset="0"/>
              <a:buChar char="•"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Acessibilidade, se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tornando identidade </a:t>
            </a:r>
            <a:r>
              <a:rPr lang="pt-BR" dirty="0" smtClean="0">
                <a:latin typeface="Arial"/>
              </a:rPr>
              <a:t>da UNISUL</a:t>
            </a:r>
            <a:r>
              <a:rPr lang="pt-BR" dirty="0">
                <a:latin typeface="Arial"/>
              </a:rPr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68233700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3362327" y="243954"/>
            <a:ext cx="49910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3200" b="1" kern="0" dirty="0">
                <a:solidFill>
                  <a:srgbClr val="00CC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News Gothic MT"/>
              </a:rPr>
              <a:t>JUSTIFICATIVA</a:t>
            </a:r>
            <a:endParaRPr lang="pt-BR" sz="32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2628900" y="674839"/>
            <a:ext cx="6314376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defTabSz="449263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1400" b="1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defTabSz="449263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pt-BR" altLang="pt-BR" b="1" kern="0" dirty="0">
                <a:latin typeface="Arial" panose="020B0604020202020204" pitchFamily="34" charset="0"/>
                <a:cs typeface="Arial" panose="020B0604020202020204" pitchFamily="34" charset="0"/>
              </a:rPr>
              <a:t>- Necessidade </a:t>
            </a:r>
            <a:r>
              <a:rPr lang="pt-BR" altLang="pt-BR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legal;</a:t>
            </a:r>
          </a:p>
          <a:p>
            <a:pPr marL="342900" lvl="0" indent="-342900" defTabSz="449263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pt-BR" altLang="pt-BR" b="1" kern="0" dirty="0">
                <a:latin typeface="Arial" panose="020B0604020202020204" pitchFamily="34" charset="0"/>
                <a:cs typeface="Arial" panose="020B0604020202020204" pitchFamily="34" charset="0"/>
              </a:rPr>
              <a:t>- Demanda institucional;</a:t>
            </a:r>
          </a:p>
          <a:p>
            <a:pPr marL="342900" lvl="0" indent="-342900" defTabSz="449263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b="1" kern="0" dirty="0">
                <a:latin typeface="Arial" panose="020B0604020202020204" pitchFamily="34" charset="0"/>
                <a:cs typeface="Arial" panose="020B0604020202020204" pitchFamily="34" charset="0"/>
              </a:rPr>
              <a:t>3 - Necessidade acadêmica (coerência entre o ensino oferecido e a prática institucional);  </a:t>
            </a:r>
          </a:p>
          <a:p>
            <a:pPr marL="342900" lvl="0" indent="-342900" defTabSz="449263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b="1" kern="0" dirty="0">
                <a:latin typeface="Arial" panose="020B0604020202020204" pitchFamily="34" charset="0"/>
                <a:cs typeface="Arial" panose="020B0604020202020204" pitchFamily="34" charset="0"/>
              </a:rPr>
              <a:t>4 - Prevalência nacional;</a:t>
            </a:r>
          </a:p>
          <a:p>
            <a:pPr marL="342900" lvl="0" indent="-342900" defTabSz="449263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b="1" kern="0" dirty="0">
                <a:latin typeface="Arial" panose="020B0604020202020204" pitchFamily="34" charset="0"/>
                <a:cs typeface="Arial" panose="020B0604020202020204" pitchFamily="34" charset="0"/>
              </a:rPr>
              <a:t>5 - Expectativa mundial;</a:t>
            </a:r>
          </a:p>
          <a:p>
            <a:pPr marL="342900" lvl="0" indent="-342900" defTabSz="449263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b="1" kern="0" dirty="0">
                <a:latin typeface="Arial" panose="020B0604020202020204" pitchFamily="34" charset="0"/>
                <a:cs typeface="Arial" panose="020B0604020202020204" pitchFamily="34" charset="0"/>
              </a:rPr>
              <a:t>6 - Metas institucionais: ampliação discente e ensino de </a:t>
            </a:r>
            <a:r>
              <a:rPr lang="pt-BR" altLang="pt-BR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qualidade.</a:t>
            </a:r>
          </a:p>
          <a:p>
            <a:pPr marL="342900" lvl="0" indent="-342900" defTabSz="449263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1600" b="1" kern="0" dirty="0" smtClean="0">
              <a:solidFill>
                <a:srgbClr val="3333CC"/>
              </a:solidFill>
              <a:latin typeface="News Gothic MT"/>
            </a:endParaRPr>
          </a:p>
          <a:p>
            <a:pPr marL="342900" lvl="0" indent="-342900" defTabSz="449263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1600" b="1" kern="0" dirty="0">
              <a:solidFill>
                <a:srgbClr val="3333CC"/>
              </a:solidFill>
              <a:latin typeface="News Gothic MT"/>
            </a:endParaRPr>
          </a:p>
          <a:p>
            <a:pPr marL="342900" lvl="0" indent="-342900" defTabSz="449263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1600" b="1" kern="0" dirty="0">
              <a:solidFill>
                <a:srgbClr val="3333CC"/>
              </a:solidFill>
              <a:latin typeface="News Gothic M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35043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2" name="Retângulo 1"/>
          <p:cNvSpPr/>
          <p:nvPr/>
        </p:nvSpPr>
        <p:spPr>
          <a:xfrm>
            <a:off x="2453041" y="1566119"/>
            <a:ext cx="6259662" cy="1235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defTabSz="449263" eaLnBrk="0" fontAlgn="base" hangingPunct="0">
              <a:lnSpc>
                <a:spcPct val="90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3200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Caminho Histórico sobre a </a:t>
            </a:r>
          </a:p>
          <a:p>
            <a:pPr marL="342900" lvl="0" indent="-342900" algn="just" defTabSz="449263" eaLnBrk="0" fontAlgn="base" hangingPunct="0">
              <a:lnSpc>
                <a:spcPct val="90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3200" b="1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3200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     Inclusão Social</a:t>
            </a:r>
            <a:endParaRPr lang="pt-BR" altLang="pt-BR" sz="3200" b="1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944170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2047876" y="1566121"/>
            <a:ext cx="7044253" cy="3960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defTabSz="449263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2400" b="1" kern="0" dirty="0">
                <a:latin typeface="Arial" panose="020B0604020202020204" pitchFamily="34" charset="0"/>
                <a:cs typeface="Arial" panose="020B0604020202020204" pitchFamily="34" charset="0"/>
              </a:rPr>
              <a:t>Instituição:</a:t>
            </a:r>
          </a:p>
          <a:p>
            <a:pPr marL="342900" lvl="0" indent="-342900" defTabSz="449263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2400" b="1" kern="0" dirty="0">
                <a:latin typeface="Arial" panose="020B0604020202020204" pitchFamily="34" charset="0"/>
                <a:cs typeface="Arial" panose="020B0604020202020204" pitchFamily="34" charset="0"/>
              </a:rPr>
              <a:t>a) Organização espacial;</a:t>
            </a:r>
          </a:p>
          <a:p>
            <a:pPr marL="342900" lvl="0" indent="-342900" defTabSz="449263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2400" b="1" kern="0" dirty="0">
                <a:latin typeface="Arial" panose="020B0604020202020204" pitchFamily="34" charset="0"/>
                <a:cs typeface="Arial" panose="020B0604020202020204" pitchFamily="34" charset="0"/>
              </a:rPr>
              <a:t>b) Serviços;</a:t>
            </a:r>
          </a:p>
          <a:p>
            <a:pPr marL="342900" lvl="0" indent="-342900" defTabSz="449263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2400" b="1" kern="0" dirty="0">
                <a:latin typeface="Arial" panose="020B0604020202020204" pitchFamily="34" charset="0"/>
                <a:cs typeface="Arial" panose="020B0604020202020204" pitchFamily="34" charset="0"/>
              </a:rPr>
              <a:t>c) Políticas e estratégias  educacionais; </a:t>
            </a:r>
          </a:p>
          <a:p>
            <a:pPr marL="342900" lvl="0" indent="-342900" defTabSz="449263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2400" b="1" kern="0" dirty="0">
                <a:latin typeface="Arial" panose="020B0604020202020204" pitchFamily="34" charset="0"/>
                <a:cs typeface="Arial" panose="020B0604020202020204" pitchFamily="34" charset="0"/>
              </a:rPr>
              <a:t>d) Práticas pedagógicas (Ensino e aprendizagem).</a:t>
            </a:r>
          </a:p>
          <a:p>
            <a:pPr marL="342900" lvl="0" indent="-342900" defTabSz="449263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2400" kern="0" dirty="0">
              <a:solidFill>
                <a:srgbClr val="3333CC"/>
              </a:solidFill>
              <a:latin typeface="News Gothic M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4124326" y="457201"/>
            <a:ext cx="2638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3600" b="1" kern="0" dirty="0">
                <a:solidFill>
                  <a:srgbClr val="00CC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News Gothic MT"/>
              </a:rPr>
              <a:t>FOCO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xmlns="" val="4789763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238499" y="671628"/>
            <a:ext cx="49434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3200" b="1" kern="0" dirty="0" smtClean="0">
                <a:solidFill>
                  <a:srgbClr val="00CC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News Gothic MT"/>
              </a:rPr>
              <a:t>FUNCIOAMENTO</a:t>
            </a:r>
            <a:endParaRPr lang="pt-BR" sz="3200" dirty="0">
              <a:solidFill>
                <a:prstClr val="black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720900" y="1566120"/>
            <a:ext cx="5308674" cy="35804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defTabSz="449263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1600" u="sng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Local</a:t>
            </a:r>
            <a:r>
              <a:rPr lang="pt-BR" altLang="pt-BR" sz="1600" kern="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pt-BR" altLang="pt-BR" sz="1600" b="1" kern="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pt-BR" altLang="pt-BR" sz="1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Coordenações Centro de Convivência</a:t>
            </a:r>
            <a:endParaRPr lang="pt-BR" altLang="pt-BR" sz="16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defTabSz="449263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1600" u="sng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Equipe</a:t>
            </a:r>
            <a:r>
              <a:rPr lang="pt-BR" altLang="pt-BR" sz="1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1600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1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pt-BR" altLang="pt-BR" sz="1600" b="1" kern="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altLang="pt-BR" sz="1600" b="1" kern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pt-BR" sz="1600" b="1" kern="0" dirty="0">
                <a:latin typeface="Arial" panose="020B0604020202020204" pitchFamily="34" charset="0"/>
                <a:cs typeface="Arial" panose="020B0604020202020204" pitchFamily="34" charset="0"/>
              </a:rPr>
              <a:t>Márcia </a:t>
            </a:r>
            <a:r>
              <a:rPr lang="pt-BR" altLang="pt-BR" sz="1600" b="1" kern="0" dirty="0" err="1">
                <a:latin typeface="Arial" panose="020B0604020202020204" pitchFamily="34" charset="0"/>
                <a:cs typeface="Arial" panose="020B0604020202020204" pitchFamily="34" charset="0"/>
              </a:rPr>
              <a:t>Volpato</a:t>
            </a:r>
            <a:r>
              <a:rPr lang="pt-BR" altLang="pt-BR" sz="1600" b="1" kern="0" dirty="0">
                <a:latin typeface="Arial" panose="020B0604020202020204" pitchFamily="34" charset="0"/>
                <a:cs typeface="Arial" panose="020B0604020202020204" pitchFamily="34" charset="0"/>
              </a:rPr>
              <a:t>  Meurer Nunes</a:t>
            </a:r>
            <a:br>
              <a:rPr lang="pt-BR" altLang="pt-BR" sz="1600" b="1" kern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pt-BR" sz="1600" b="1" kern="0" dirty="0">
                <a:latin typeface="Arial" panose="020B0604020202020204" pitchFamily="34" charset="0"/>
                <a:cs typeface="Arial" panose="020B0604020202020204" pitchFamily="34" charset="0"/>
              </a:rPr>
              <a:t>Marize Tonon Schmidt </a:t>
            </a:r>
          </a:p>
          <a:p>
            <a:pPr marL="342900" lvl="0" indent="-342900" defTabSz="449263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1600" u="sng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Intérprete</a:t>
            </a:r>
            <a:r>
              <a:rPr lang="pt-BR" altLang="pt-BR" sz="1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pt-BR" altLang="pt-BR" sz="16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defTabSz="449263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1600" b="1" kern="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pt-BR" altLang="pt-BR" sz="1600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Eduardo Vieira / Maria Conceição Bittencourt / </a:t>
            </a:r>
            <a:r>
              <a:rPr lang="pt-BR" altLang="pt-BR" sz="1600" b="1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Geógia</a:t>
            </a:r>
            <a:r>
              <a:rPr lang="pt-BR" altLang="pt-BR" sz="1600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Gomes Goulart</a:t>
            </a:r>
          </a:p>
          <a:p>
            <a:pPr marL="342900" lvl="0" indent="-342900" defTabSz="449263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1600" u="sng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Coordenadora</a:t>
            </a:r>
            <a:r>
              <a:rPr lang="pt-BR" altLang="pt-BR" sz="1600" u="sng" kern="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pt-BR" altLang="pt-BR" sz="1600" u="sng" kern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pt-BR" sz="1600" u="sng" kern="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altLang="pt-BR" sz="1600" u="sng" kern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pt-BR" sz="1600" b="1" kern="0" dirty="0">
                <a:latin typeface="Arial" panose="020B0604020202020204" pitchFamily="34" charset="0"/>
                <a:cs typeface="Arial" panose="020B0604020202020204" pitchFamily="34" charset="0"/>
              </a:rPr>
              <a:t>Vera Lúcia Anselmo Neves</a:t>
            </a:r>
            <a:endParaRPr lang="pt-BR" altLang="pt-BR" sz="1600" b="1" u="sng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732096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2651552" y="1674848"/>
            <a:ext cx="6061151" cy="17132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9600" lvl="0" indent="-609600" defTabSz="9144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2400" b="1" kern="0" dirty="0">
                <a:latin typeface="Arial" panose="020B0604020202020204" pitchFamily="34" charset="0"/>
                <a:cs typeface="Arial" panose="020B0604020202020204" pitchFamily="34" charset="0"/>
              </a:rPr>
              <a:t>Pessoa </a:t>
            </a:r>
            <a:r>
              <a:rPr lang="pt-BR" altLang="pt-BR" sz="2400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com Deficiência</a:t>
            </a:r>
            <a:r>
              <a:rPr lang="pt-BR" altLang="pt-BR" sz="2400" b="1" kern="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609600" lvl="0" indent="-609600" defTabSz="9144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2400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Transtornos </a:t>
            </a:r>
            <a:r>
              <a:rPr lang="pt-BR" altLang="pt-BR" sz="2400" b="1" kern="0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t-BR" altLang="pt-BR" sz="2400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Aprendizagem;</a:t>
            </a:r>
          </a:p>
          <a:p>
            <a:pPr marL="609600" lvl="0" indent="-609600" defTabSz="9144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2400" b="1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381375" y="419101"/>
            <a:ext cx="411480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4600" b="1" kern="0" dirty="0">
                <a:solidFill>
                  <a:srgbClr val="00CC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News Gothic MT"/>
              </a:rPr>
              <a:t>PÚBLICO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8089618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1962152" y="1447800"/>
            <a:ext cx="6537613" cy="3445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defTabSz="449263" eaLnBrk="0" fontAlgn="base" hangingPunct="0">
              <a:lnSpc>
                <a:spcPct val="90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2400" b="1" kern="0" dirty="0">
                <a:latin typeface="Arial" panose="020B0604020202020204" pitchFamily="34" charset="0"/>
                <a:cs typeface="Arial" panose="020B0604020202020204" pitchFamily="34" charset="0"/>
              </a:rPr>
              <a:t>Identificação do estudante com N.E (Mapeamento);</a:t>
            </a:r>
          </a:p>
          <a:p>
            <a:pPr marL="342900" lvl="0" indent="-342900" defTabSz="449263" eaLnBrk="0" fontAlgn="base" hangingPunct="0">
              <a:lnSpc>
                <a:spcPct val="90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2400" b="1" kern="0" dirty="0">
                <a:latin typeface="Arial" panose="020B0604020202020204" pitchFamily="34" charset="0"/>
                <a:cs typeface="Arial" panose="020B0604020202020204" pitchFamily="34" charset="0"/>
              </a:rPr>
              <a:t>Análise das barreiras existentes( em cada eixo);</a:t>
            </a:r>
          </a:p>
          <a:p>
            <a:pPr marL="342900" lvl="0" indent="-342900" defTabSz="449263" eaLnBrk="0" fontAlgn="base" hangingPunct="0">
              <a:lnSpc>
                <a:spcPct val="90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2400" b="1" kern="0" dirty="0">
                <a:latin typeface="Arial" panose="020B0604020202020204" pitchFamily="34" charset="0"/>
                <a:cs typeface="Arial" panose="020B0604020202020204" pitchFamily="34" charset="0"/>
              </a:rPr>
              <a:t>Estudo de caso;</a:t>
            </a:r>
          </a:p>
          <a:p>
            <a:pPr marL="342900" lvl="0" indent="-342900" defTabSz="449263" eaLnBrk="0" fontAlgn="base" hangingPunct="0">
              <a:lnSpc>
                <a:spcPct val="90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2400" b="1" kern="0" dirty="0">
                <a:latin typeface="Arial" panose="020B0604020202020204" pitchFamily="34" charset="0"/>
                <a:cs typeface="Arial" panose="020B0604020202020204" pitchFamily="34" charset="0"/>
              </a:rPr>
              <a:t>Orientação à coordenação e docentes;</a:t>
            </a:r>
          </a:p>
          <a:p>
            <a:pPr marL="342900" lvl="0" indent="-342900" defTabSz="449263" eaLnBrk="0" fontAlgn="base" hangingPunct="0">
              <a:lnSpc>
                <a:spcPct val="90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2400" b="1" kern="0" dirty="0">
                <a:latin typeface="Arial" panose="020B0604020202020204" pitchFamily="34" charset="0"/>
                <a:cs typeface="Arial" panose="020B0604020202020204" pitchFamily="34" charset="0"/>
              </a:rPr>
              <a:t>Orientação à família;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819401" y="355601"/>
            <a:ext cx="61238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2400" b="1" kern="0" dirty="0">
                <a:solidFill>
                  <a:srgbClr val="00CC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News Gothic MT"/>
              </a:rPr>
              <a:t>AÇÕES REALIZADAS NO PROGRAMA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159903859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2085976" y="1566120"/>
            <a:ext cx="6486525" cy="3264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 defTabSz="449263" eaLnBrk="0" fontAlgn="base" hangingPunct="0">
              <a:lnSpc>
                <a:spcPct val="90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2400" b="1" kern="0" dirty="0">
                <a:latin typeface="Arial" panose="020B0604020202020204" pitchFamily="34" charset="0"/>
                <a:cs typeface="Arial" panose="020B0604020202020204" pitchFamily="34" charset="0"/>
              </a:rPr>
              <a:t>Criação de uma rede de apoio social e afetiva (orientada pelo conceito de AUTONOMIA) para o aluno com necessidade especial, envolvendo:</a:t>
            </a:r>
          </a:p>
          <a:p>
            <a:pPr marL="342900" lvl="0" indent="-342900" algn="just" defTabSz="449263" eaLnBrk="0" fontAlgn="base" hangingPunct="0">
              <a:lnSpc>
                <a:spcPct val="90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2400" b="1" kern="0" dirty="0">
                <a:latin typeface="Arial" panose="020B0604020202020204" pitchFamily="34" charset="0"/>
                <a:cs typeface="Arial" panose="020B0604020202020204" pitchFamily="34" charset="0"/>
              </a:rPr>
              <a:t>Encaminhamentos para serviços e profissionais externos;</a:t>
            </a:r>
          </a:p>
          <a:p>
            <a:pPr marL="342900" lvl="0" indent="-342900" algn="just" defTabSz="449263" eaLnBrk="0" fontAlgn="base" hangingPunct="0">
              <a:lnSpc>
                <a:spcPct val="90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2400" b="1" kern="0" dirty="0">
                <a:latin typeface="Arial" panose="020B0604020202020204" pitchFamily="34" charset="0"/>
                <a:cs typeface="Arial" panose="020B0604020202020204" pitchFamily="34" charset="0"/>
              </a:rPr>
              <a:t>Encaminhamentos para serviços da instituição</a:t>
            </a:r>
            <a:r>
              <a:rPr lang="pt-BR" altLang="pt-BR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pt-BR" altLang="pt-BR" b="1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341105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2066925" y="1353019"/>
            <a:ext cx="6762750" cy="3272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defTabSz="449263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Orientação e apoio às adaptações curriculares de grande porte; </a:t>
            </a:r>
          </a:p>
          <a:p>
            <a:pPr marL="342900" lvl="0" indent="-342900" defTabSz="449263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 Orientação e apoio à flexibilização curricular  (didática e avaliação);</a:t>
            </a:r>
          </a:p>
          <a:p>
            <a:pPr marL="342900" lvl="0" indent="-342900" defTabSz="449263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 Atendimento Educacional Especializado </a:t>
            </a:r>
            <a:r>
              <a:rPr lang="pt-BR" altLang="pt-BR" sz="2000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pt-BR" altLang="pt-BR" sz="2000" b="1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defTabSz="449263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 Atividades Informativas </a:t>
            </a:r>
            <a:r>
              <a:rPr lang="pt-BR" altLang="pt-BR" sz="2000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pt-BR" altLang="pt-BR" sz="2000" b="1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defTabSz="449263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Atividades Formativas (palestras, cursos e oficinas). </a:t>
            </a:r>
            <a:endParaRPr lang="pt-BR" altLang="pt-BR" sz="20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000887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2" name="Retângulo 1"/>
          <p:cNvSpPr/>
          <p:nvPr/>
        </p:nvSpPr>
        <p:spPr>
          <a:xfrm>
            <a:off x="2453041" y="1353019"/>
            <a:ext cx="5701516" cy="35209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defTabSz="449263" eaLnBrk="0" fontAlgn="base" hangingPunct="0">
              <a:lnSpc>
                <a:spcPct val="90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2400" b="1" kern="0" dirty="0">
                <a:latin typeface="Arial" panose="020B0604020202020204" pitchFamily="34" charset="0"/>
                <a:cs typeface="Arial" panose="020B0604020202020204" pitchFamily="34" charset="0"/>
              </a:rPr>
              <a:t>Orientação para o estudo e vida cotidiana;</a:t>
            </a:r>
          </a:p>
          <a:p>
            <a:pPr marL="342900" lvl="0" indent="-342900" algn="just" defTabSz="449263" eaLnBrk="0" fontAlgn="base" hangingPunct="0">
              <a:lnSpc>
                <a:spcPct val="90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2400" b="1" kern="0" dirty="0">
                <a:latin typeface="Arial" panose="020B0604020202020204" pitchFamily="34" charset="0"/>
                <a:cs typeface="Arial" panose="020B0604020202020204" pitchFamily="34" charset="0"/>
              </a:rPr>
              <a:t>Entre outras;</a:t>
            </a:r>
          </a:p>
          <a:p>
            <a:pPr marL="342900" lvl="0" indent="-342900" algn="just" defTabSz="449263" eaLnBrk="0" fontAlgn="base" hangingPunct="0">
              <a:lnSpc>
                <a:spcPct val="90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2400" b="1" kern="0" dirty="0">
                <a:latin typeface="Arial" panose="020B0604020202020204" pitchFamily="34" charset="0"/>
                <a:cs typeface="Arial" panose="020B0604020202020204" pitchFamily="34" charset="0"/>
              </a:rPr>
              <a:t>Prestação de serviços (Assessorias, cursos, entre outros);</a:t>
            </a:r>
          </a:p>
          <a:p>
            <a:pPr marL="342900" lvl="0" indent="-342900" algn="just" defTabSz="449263" eaLnBrk="0" fontAlgn="base" hangingPunct="0">
              <a:lnSpc>
                <a:spcPct val="90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2400" b="1" kern="0" dirty="0">
                <a:latin typeface="Arial" panose="020B0604020202020204" pitchFamily="34" charset="0"/>
                <a:cs typeface="Arial" panose="020B0604020202020204" pitchFamily="34" charset="0"/>
              </a:rPr>
              <a:t>Produção de pesquisa (artigos, relatórios, documentos informativos, entre outros).</a:t>
            </a:r>
          </a:p>
        </p:txBody>
      </p:sp>
    </p:spTree>
    <p:extLst>
      <p:ext uri="{BB962C8B-B14F-4D97-AF65-F5344CB8AC3E}">
        <p14:creationId xmlns:p14="http://schemas.microsoft.com/office/powerpoint/2010/main" xmlns="" val="73690425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2" name="Retângulo 1"/>
          <p:cNvSpPr/>
          <p:nvPr/>
        </p:nvSpPr>
        <p:spPr>
          <a:xfrm>
            <a:off x="1907705" y="1890748"/>
            <a:ext cx="68049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/>
            <a:endParaRPr lang="pt-BR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Picture 7" descr="ANd9GcSw06wNENKiH0lVDCgQV5ie3o6N2UcdCQtIIvWdGvUXH6bQ5zEEsw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87350"/>
            <a:ext cx="4608512" cy="345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tângulo 2"/>
          <p:cNvSpPr/>
          <p:nvPr/>
        </p:nvSpPr>
        <p:spPr>
          <a:xfrm>
            <a:off x="1907705" y="3511388"/>
            <a:ext cx="6804998" cy="1394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"Inclusão é sair das escolas dos diferentes e promover a escola das diferenças." (</a:t>
            </a:r>
            <a:r>
              <a:rPr kumimoji="0" lang="pt-BR" altLang="pt-BR" sz="28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Mantoan</a:t>
            </a:r>
            <a:r>
              <a:rPr kumimoji="0" lang="pt-BR" altLang="pt-BR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)</a:t>
            </a:r>
            <a:endParaRPr kumimoji="0" lang="pt-BR" sz="2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900618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2" name="Retângulo 1"/>
          <p:cNvSpPr/>
          <p:nvPr/>
        </p:nvSpPr>
        <p:spPr>
          <a:xfrm>
            <a:off x="1907705" y="1890748"/>
            <a:ext cx="68049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/>
            <a:r>
              <a:rPr lang="pt-BR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</a:p>
          <a:p>
            <a:pPr lvl="0" defTabSz="457200"/>
            <a:r>
              <a:rPr lang="pt-BR" dirty="0">
                <a:latin typeface="ArialNarrow"/>
                <a:hlinkClick r:id="rId5"/>
              </a:rPr>
              <a:t>http://</a:t>
            </a:r>
            <a:r>
              <a:rPr lang="pt-BR" dirty="0" smtClean="0">
                <a:latin typeface="ArialNarrow"/>
                <a:hlinkClick r:id="rId5"/>
              </a:rPr>
              <a:t>www.inmetro.gov.br/qualidade/acessibilidade.asp</a:t>
            </a:r>
            <a:endParaRPr lang="pt-BR" dirty="0" smtClean="0">
              <a:latin typeface="ArialNarrow"/>
            </a:endParaRPr>
          </a:p>
          <a:p>
            <a:pPr lvl="0" defTabSz="457200"/>
            <a:endParaRPr lang="pt-BR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457200"/>
            <a:endParaRPr lang="pt-BR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2051720" y="2688668"/>
            <a:ext cx="644804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latin typeface="ArialNarrow"/>
              </a:rPr>
              <a:t>http://www.abntcatalogo.com.br/normagrid.aspx e </a:t>
            </a:r>
            <a:r>
              <a:rPr lang="pt-BR" dirty="0">
                <a:latin typeface="ArialNarrow"/>
                <a:hlinkClick r:id="rId6"/>
              </a:rPr>
              <a:t>http</a:t>
            </a:r>
            <a:r>
              <a:rPr lang="pt-BR">
                <a:latin typeface="ArialNarrow"/>
                <a:hlinkClick r:id="rId6"/>
              </a:rPr>
              <a:t>://</a:t>
            </a:r>
            <a:r>
              <a:rPr lang="pt-BR" smtClean="0">
                <a:latin typeface="ArialNarrow"/>
                <a:hlinkClick r:id="rId6"/>
              </a:rPr>
              <a:t>www.pessoacomdeficiencia.gov.br/app/normas-abnt</a:t>
            </a:r>
            <a:endParaRPr lang="pt-BR" smtClean="0">
              <a:latin typeface="ArialNarrow"/>
            </a:endParaRPr>
          </a:p>
          <a:p>
            <a:endParaRPr lang="pt-BR" smtClean="0">
              <a:latin typeface="ArialNarrow"/>
            </a:endParaRPr>
          </a:p>
          <a:p>
            <a:r>
              <a:rPr lang="pt-BR" dirty="0" smtClean="0">
                <a:latin typeface="ArialNarrow"/>
              </a:rPr>
              <a:t>Histórico </a:t>
            </a:r>
            <a:r>
              <a:rPr lang="pt-BR" dirty="0">
                <a:latin typeface="ArialNarrow"/>
              </a:rPr>
              <a:t>sobre a Secretaria de Direitos Humanos da Presidência da República –Texto do portal:</a:t>
            </a:r>
          </a:p>
          <a:p>
            <a:r>
              <a:rPr lang="pt-BR" dirty="0">
                <a:latin typeface="ArialNarrow"/>
              </a:rPr>
              <a:t>http://portal.sdh.gov.br/sobre/historico-1</a:t>
            </a:r>
            <a:endParaRPr lang="pt-BR" dirty="0" smtClean="0">
              <a:latin typeface="ArialNarrow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12804217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3" name="Retângulo 2"/>
          <p:cNvSpPr/>
          <p:nvPr/>
        </p:nvSpPr>
        <p:spPr>
          <a:xfrm>
            <a:off x="1979712" y="1700808"/>
            <a:ext cx="619268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• Constituição Federal da República Federativa do Brasil - promulgada em 05 de  outubro de 1988. 12.2 Legislação Federal sobre Acessibilidade </a:t>
            </a:r>
          </a:p>
          <a:p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• Lei nº 10.048/2000 - Dá prioridade de atendimento às pessoas com deficiência e dá outras providências. </a:t>
            </a: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• Lei nº 10.098/2000 – Estabelece normas gerais e critérios básicos para a promoção  da acessibilidade das pessoas com deficiência ou com mobilidade reduzida e dá outras providências. </a:t>
            </a: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Aspectos Legais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65592049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 smtClean="0">
                <a:solidFill>
                  <a:srgbClr val="1F497D"/>
                </a:solidFill>
              </a:rPr>
              <a:t>PROGRAMA </a:t>
            </a:r>
            <a:r>
              <a:rPr lang="pt-BR" b="1" dirty="0">
                <a:solidFill>
                  <a:srgbClr val="1F497D"/>
                </a:solidFill>
              </a:rPr>
              <a:t>DE PROMOÇÃO DA  ACESSIBILIDADE</a:t>
            </a:r>
          </a:p>
        </p:txBody>
      </p:sp>
      <p:sp>
        <p:nvSpPr>
          <p:cNvPr id="2" name="Retângulo 1"/>
          <p:cNvSpPr/>
          <p:nvPr/>
        </p:nvSpPr>
        <p:spPr>
          <a:xfrm>
            <a:off x="2051720" y="1353019"/>
            <a:ext cx="644804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Lei nº 11.126/2005 - Dispõe sobre o direito da pessoa com deficiência visual de ingressar e permanecer em ambientes de uso coletivo acompanhado do cão-guia. </a:t>
            </a:r>
          </a:p>
          <a:p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Decreto nº 5.296/2004 – regulamenta as Leis nº 10.048/2000 e a nº 10.098/2000 que dá prioridade de atendimento às pessoas com deficiência e estabelece normas gerais  e critérios básicos para promoção da acessibilidade, e dá outras providências. </a:t>
            </a:r>
          </a:p>
          <a:p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766091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3" name="Retângulo 2"/>
          <p:cNvSpPr/>
          <p:nvPr/>
        </p:nvSpPr>
        <p:spPr>
          <a:xfrm>
            <a:off x="1979712" y="1566120"/>
            <a:ext cx="6732991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>
                <a:latin typeface="Arial"/>
              </a:rPr>
              <a:t>Decreto nº 7.612 de 2011 - Institui o Plano Nacional dos Direitos da Pessoa com</a:t>
            </a:r>
          </a:p>
          <a:p>
            <a:pPr algn="just"/>
            <a:r>
              <a:rPr lang="pt-BR" dirty="0">
                <a:latin typeface="Arial"/>
              </a:rPr>
              <a:t>Deficiência - Plano Viver sem Limite. </a:t>
            </a:r>
            <a:endParaRPr lang="pt-BR" dirty="0" smtClean="0">
              <a:latin typeface="Arial"/>
            </a:endParaRPr>
          </a:p>
          <a:p>
            <a:pPr algn="just"/>
            <a:endParaRPr lang="pt-BR" sz="800" dirty="0">
              <a:latin typeface="Arial"/>
            </a:endParaRPr>
          </a:p>
          <a:p>
            <a:pPr algn="just"/>
            <a:r>
              <a:rPr lang="pt-BR" dirty="0">
                <a:latin typeface="Arial"/>
              </a:rPr>
              <a:t>• Portaria Interministerial MF/MCT/SEDH nº 31 de 2012 - Dispõe sobre o limite </a:t>
            </a:r>
            <a:r>
              <a:rPr lang="pt-BR" dirty="0" smtClean="0">
                <a:latin typeface="Arial"/>
              </a:rPr>
              <a:t>de  renda </a:t>
            </a:r>
            <a:r>
              <a:rPr lang="pt-BR" dirty="0">
                <a:latin typeface="Arial"/>
              </a:rPr>
              <a:t>mensal para enquadramento </a:t>
            </a:r>
            <a:r>
              <a:rPr lang="pt-BR" dirty="0" smtClean="0">
                <a:latin typeface="Arial"/>
              </a:rPr>
              <a:t>como beneficiário </a:t>
            </a:r>
            <a:r>
              <a:rPr lang="pt-BR" dirty="0">
                <a:latin typeface="Arial"/>
              </a:rPr>
              <a:t>do financiamento para </a:t>
            </a:r>
            <a:r>
              <a:rPr lang="pt-BR" dirty="0" smtClean="0">
                <a:latin typeface="Arial"/>
              </a:rPr>
              <a:t>a aquisição</a:t>
            </a:r>
            <a:r>
              <a:rPr lang="pt-BR" dirty="0">
                <a:latin typeface="Arial"/>
              </a:rPr>
              <a:t>, por pessoa física, de bens e serviços de tecnologia </a:t>
            </a:r>
            <a:r>
              <a:rPr lang="pt-BR" dirty="0" err="1">
                <a:latin typeface="Arial"/>
              </a:rPr>
              <a:t>assistiva</a:t>
            </a:r>
            <a:r>
              <a:rPr lang="pt-BR" dirty="0">
                <a:latin typeface="Arial"/>
              </a:rPr>
              <a:t> destinados às</a:t>
            </a:r>
          </a:p>
          <a:p>
            <a:pPr algn="just"/>
            <a:r>
              <a:rPr lang="pt-BR" dirty="0">
                <a:latin typeface="Arial"/>
              </a:rPr>
              <a:t>pessoas com deficiência e sobre o rol de bens e serviços passíveis de </a:t>
            </a:r>
            <a:r>
              <a:rPr lang="pt-BR" dirty="0" smtClean="0">
                <a:latin typeface="Arial"/>
              </a:rPr>
              <a:t>financiamento com </a:t>
            </a:r>
            <a:r>
              <a:rPr lang="pt-BR" dirty="0">
                <a:latin typeface="Arial"/>
              </a:rPr>
              <a:t>crédito subvencionado para tal finalidade.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11482185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2" name="Retângulo 1"/>
          <p:cNvSpPr/>
          <p:nvPr/>
        </p:nvSpPr>
        <p:spPr>
          <a:xfrm>
            <a:off x="2228971" y="1484784"/>
            <a:ext cx="6483732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Decreto nº 7.612 de 2011 - Institui o Plano Nacional dos Direitos da Pessoa com  Deficiência - Plano Viver sem Limite. </a:t>
            </a:r>
          </a:p>
          <a:p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• Portaria Interministerial MF/MCT/SEDH nº 31 de 2012 - Dispõe sobre o limite de  renda mensal para enquadramento como beneficiário do financiamento para a  aquisição, por pessoa física, de bens e serviços de tecnologia </a:t>
            </a:r>
            <a:r>
              <a:rPr lang="pt-B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assistiva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destinados às pessoas com deficiência e sobre o rol de bens e serviços passíveis de financiamento com crédito subvencionado para tal finalidade. </a:t>
            </a:r>
          </a:p>
          <a:p>
            <a:endParaRPr lang="pt-B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LEI N.º 8.069 DE 13 DE JULHO DE 1990 - Dispõe sobre o Estatuto da criança e do  adolescente e dá outras providências. Art. 53 </a:t>
            </a:r>
          </a:p>
          <a:p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179666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35036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2" name="Retângulo 1"/>
          <p:cNvSpPr/>
          <p:nvPr/>
        </p:nvSpPr>
        <p:spPr>
          <a:xfrm>
            <a:off x="1569029" y="1566120"/>
            <a:ext cx="73742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800" b="1" u="sng" dirty="0">
                <a:latin typeface="Edwardian Script ITC" panose="030303020407070D0804" pitchFamily="66" charset="0"/>
              </a:rPr>
              <a:t>Classificação </a:t>
            </a:r>
            <a:r>
              <a:rPr lang="pt-BR" sz="4800" b="1" u="sng" dirty="0" smtClean="0">
                <a:latin typeface="Edwardian Script ITC" panose="030303020407070D0804" pitchFamily="66" charset="0"/>
              </a:rPr>
              <a:t>   das         Deficiências</a:t>
            </a:r>
            <a:endParaRPr lang="pt-BR" sz="4800" b="1" u="sng" dirty="0">
              <a:latin typeface="Edwardian Script ITC" panose="030303020407070D0804" pitchFamily="66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1763688" y="2364040"/>
            <a:ext cx="694901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latin typeface="Arial"/>
              </a:rPr>
              <a:t>Deficiência Física</a:t>
            </a:r>
            <a:r>
              <a:rPr lang="pt-BR" dirty="0">
                <a:latin typeface="Arial"/>
              </a:rPr>
              <a:t>: alteração completa ou parcial de um ou mais segmentos do </a:t>
            </a:r>
            <a:r>
              <a:rPr lang="pt-BR" dirty="0" smtClean="0">
                <a:latin typeface="Arial"/>
              </a:rPr>
              <a:t>corpo humano</a:t>
            </a:r>
            <a:r>
              <a:rPr lang="pt-BR" dirty="0">
                <a:latin typeface="Arial"/>
              </a:rPr>
              <a:t>, acarretando o comprometimento da função física, apresentando-se sob </a:t>
            </a:r>
            <a:r>
              <a:rPr lang="pt-BR" dirty="0" smtClean="0">
                <a:latin typeface="Arial"/>
              </a:rPr>
              <a:t>a forma </a:t>
            </a:r>
            <a:r>
              <a:rPr lang="pt-BR" dirty="0">
                <a:latin typeface="Arial"/>
              </a:rPr>
              <a:t>de paraplegia, paraparesia, monoplegia, monoparesia, tetraplegia, tetraparesia,</a:t>
            </a:r>
          </a:p>
          <a:p>
            <a:r>
              <a:rPr lang="pt-BR" dirty="0" err="1">
                <a:latin typeface="Arial"/>
              </a:rPr>
              <a:t>triplegia</a:t>
            </a:r>
            <a:r>
              <a:rPr lang="pt-BR" dirty="0">
                <a:latin typeface="Arial"/>
              </a:rPr>
              <a:t>, triparesia, hemiplegia, hemiparesia, ostomia, amputação ou ausência </a:t>
            </a:r>
            <a:r>
              <a:rPr lang="pt-BR" dirty="0" smtClean="0">
                <a:latin typeface="Arial"/>
              </a:rPr>
              <a:t>de membro</a:t>
            </a:r>
            <a:r>
              <a:rPr lang="pt-BR" dirty="0">
                <a:latin typeface="Arial"/>
              </a:rPr>
              <a:t>, paralisia cerebral, nanismo, membros com deformidade congênita </a:t>
            </a:r>
            <a:r>
              <a:rPr lang="pt-BR" dirty="0" smtClean="0">
                <a:latin typeface="Arial"/>
              </a:rPr>
              <a:t>ou adquirida</a:t>
            </a:r>
            <a:r>
              <a:rPr lang="pt-BR" dirty="0">
                <a:latin typeface="Arial"/>
              </a:rPr>
              <a:t>, exceto as deformidades estéticas e as que não produzam dificuldades </a:t>
            </a:r>
            <a:r>
              <a:rPr lang="pt-BR" dirty="0" smtClean="0">
                <a:latin typeface="Arial"/>
              </a:rPr>
              <a:t>para o </a:t>
            </a:r>
            <a:r>
              <a:rPr lang="pt-BR" dirty="0">
                <a:latin typeface="Arial"/>
              </a:rPr>
              <a:t>desempenho de funções;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98249694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rgbClr val="C6BD0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439574" y="243954"/>
            <a:ext cx="7503703" cy="635460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-143668" y="2364040"/>
            <a:ext cx="619456" cy="649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-143668" y="3186760"/>
            <a:ext cx="619456" cy="6492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-206860" y="1566120"/>
            <a:ext cx="684100" cy="6492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prstClr val="white"/>
                </a:solidFill>
              </a:rPr>
              <a:t>PPA</a:t>
            </a: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-143668" y="4024348"/>
            <a:ext cx="619456" cy="6492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-143668" y="4861936"/>
            <a:ext cx="619456" cy="649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-142217" y="5701532"/>
            <a:ext cx="1150393" cy="6492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81152" y="3138389"/>
            <a:ext cx="1847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2800" dirty="0">
              <a:ln w="18415" cmpd="sng">
                <a:noFill/>
                <a:prstDash val="solid"/>
              </a:ln>
              <a:solidFill>
                <a:prstClr val="black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-60696" y="5810405"/>
            <a:ext cx="95891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Resultados</a:t>
            </a:r>
            <a:endParaRPr lang="pt-BR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4607" y="44606"/>
            <a:ext cx="2676293" cy="130841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pic>
        <p:nvPicPr>
          <p:cNvPr id="26" name="Picture 3" descr="C:\Documents and Settings\murilo.medeiros2\Meus documentos\FTP\imagens\prode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-96313"/>
            <a:ext cx="1008177" cy="1449332"/>
          </a:xfrm>
          <a:prstGeom prst="rect">
            <a:avLst/>
          </a:prstGeom>
          <a:noFill/>
        </p:spPr>
      </p:pic>
      <p:sp>
        <p:nvSpPr>
          <p:cNvPr id="27" name="Retângulo 26"/>
          <p:cNvSpPr/>
          <p:nvPr/>
        </p:nvSpPr>
        <p:spPr>
          <a:xfrm>
            <a:off x="471759" y="243953"/>
            <a:ext cx="17572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Footlight MT Light" pitchFamily="18" charset="0"/>
                <a:ea typeface="Arial Unicode MS" pitchFamily="34" charset="-128"/>
                <a:cs typeface="Arial Unicode MS" pitchFamily="34" charset="-128"/>
              </a:rPr>
              <a:t>PRODEL</a:t>
            </a:r>
            <a:endParaRPr lang="pt-BR" sz="36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Footlight MT Light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569028" y="5789307"/>
            <a:ext cx="7143675" cy="682315"/>
          </a:xfrm>
          <a:prstGeom prst="roundRect">
            <a:avLst/>
          </a:prstGeom>
          <a:solidFill>
            <a:srgbClr val="B5D77F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908334" y="5789307"/>
            <a:ext cx="13484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Universidade do Sul</a:t>
            </a:r>
          </a:p>
          <a:p>
            <a:r>
              <a:rPr lang="pt-BR" sz="11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Santa Catarina</a:t>
            </a:r>
            <a:endParaRPr lang="pt-BR" sz="11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7" name="Picture 3" descr="C:\Documents and Settings\murilo.medeiros2\Meus documentos\Dropbox\Pessoal\Logos\LOGO UNI 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53042" y="5790741"/>
            <a:ext cx="487363" cy="577849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569028" y="5001492"/>
            <a:ext cx="6930736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1F497D"/>
                </a:solidFill>
              </a:rPr>
              <a:t>PROGRAMA DE PROMOÇÃO DA  ACESSIBILIDADE</a:t>
            </a:r>
          </a:p>
        </p:txBody>
      </p:sp>
      <p:sp>
        <p:nvSpPr>
          <p:cNvPr id="2" name="Retângulo 1"/>
          <p:cNvSpPr/>
          <p:nvPr/>
        </p:nvSpPr>
        <p:spPr>
          <a:xfrm>
            <a:off x="1569027" y="1353019"/>
            <a:ext cx="725144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>
                <a:latin typeface="Arial"/>
              </a:rPr>
              <a:t>Deficiência Auditiva</a:t>
            </a:r>
            <a:r>
              <a:rPr lang="pt-BR" dirty="0">
                <a:latin typeface="Arial"/>
              </a:rPr>
              <a:t>: perda bilateral, parcial ou total, de 41 decibéis (dB) ou </a:t>
            </a:r>
            <a:r>
              <a:rPr lang="pt-BR" dirty="0" smtClean="0">
                <a:latin typeface="Arial"/>
              </a:rPr>
              <a:t>mais, aferida </a:t>
            </a:r>
            <a:r>
              <a:rPr lang="pt-BR" dirty="0">
                <a:latin typeface="Arial"/>
              </a:rPr>
              <a:t>por audiograma nas frequências de 500Hz, 1.000Hz, 2.000Hz e 3.000Hz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1569027" y="2368682"/>
            <a:ext cx="7374249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2400" b="1" dirty="0" smtClean="0">
              <a:latin typeface="Arial"/>
            </a:endParaRPr>
          </a:p>
          <a:p>
            <a:r>
              <a:rPr lang="pt-BR" sz="2400" b="1" dirty="0" smtClean="0">
                <a:latin typeface="Arial"/>
              </a:rPr>
              <a:t>Deficiência </a:t>
            </a:r>
            <a:r>
              <a:rPr lang="pt-BR" sz="2400" b="1" dirty="0">
                <a:latin typeface="Arial"/>
              </a:rPr>
              <a:t>Visual</a:t>
            </a:r>
            <a:r>
              <a:rPr lang="pt-BR" dirty="0">
                <a:latin typeface="Arial"/>
              </a:rPr>
              <a:t>: cegueira, na qual a acuidade visual é igual ou menor que 0,05 </a:t>
            </a:r>
            <a:r>
              <a:rPr lang="pt-BR" dirty="0" smtClean="0">
                <a:latin typeface="Arial"/>
              </a:rPr>
              <a:t>no melhor </a:t>
            </a:r>
            <a:r>
              <a:rPr lang="pt-BR" dirty="0">
                <a:latin typeface="Arial"/>
              </a:rPr>
              <a:t>olho, com a melhor correção óptica; a baixa visão, que significa </a:t>
            </a:r>
            <a:r>
              <a:rPr lang="pt-BR" dirty="0" smtClean="0">
                <a:latin typeface="Arial"/>
              </a:rPr>
              <a:t>acuidade visual </a:t>
            </a:r>
            <a:r>
              <a:rPr lang="pt-BR" dirty="0">
                <a:latin typeface="Arial"/>
              </a:rPr>
              <a:t>entre 0,3 e 0,05 no melhor olho, com a melhor correção óptica; os casos </a:t>
            </a:r>
            <a:r>
              <a:rPr lang="pt-BR" dirty="0" smtClean="0">
                <a:latin typeface="Arial"/>
              </a:rPr>
              <a:t>nos quais </a:t>
            </a:r>
            <a:r>
              <a:rPr lang="pt-BR" dirty="0">
                <a:latin typeface="Arial"/>
              </a:rPr>
              <a:t>a somatória da medida do campo visual em ambos os olhos for igual ou menor</a:t>
            </a:r>
          </a:p>
          <a:p>
            <a:r>
              <a:rPr lang="pt-BR" dirty="0">
                <a:latin typeface="Arial"/>
              </a:rPr>
              <a:t>que 60º; ou a ocorrência simultânea de quaisquer das condições </a:t>
            </a:r>
            <a:r>
              <a:rPr lang="pt-BR" dirty="0" smtClean="0">
                <a:latin typeface="Arial"/>
              </a:rPr>
              <a:t>anteriores.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05959575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9" grpId="0"/>
      <p:bldP spid="24" grpId="0" animBg="1"/>
      <p:bldP spid="27" grpId="0"/>
      <p:bldP spid="35" grpId="0" animBg="1"/>
      <p:bldP spid="36" grpId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2432</Words>
  <Application>Microsoft Office PowerPoint</Application>
  <PresentationFormat>Apresentação na tela (4:3)</PresentationFormat>
  <Paragraphs>390</Paragraphs>
  <Slides>38</Slides>
  <Notes>28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38</vt:i4>
      </vt:variant>
    </vt:vector>
  </HeadingPairs>
  <TitlesOfParts>
    <vt:vector size="40" baseType="lpstr">
      <vt:lpstr>Tema do Office</vt:lpstr>
      <vt:lpstr>Office Theme</vt:lpstr>
      <vt:lpstr>Slide 1</vt:lpstr>
      <vt:lpstr>Slide 2</vt:lpstr>
      <vt:lpstr>Slide 3</vt:lpstr>
      <vt:lpstr>Aspectos Legais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MTS</dc:creator>
  <cp:lastModifiedBy>Cliente</cp:lastModifiedBy>
  <cp:revision>16</cp:revision>
  <dcterms:created xsi:type="dcterms:W3CDTF">2014-04-30T13:44:51Z</dcterms:created>
  <dcterms:modified xsi:type="dcterms:W3CDTF">2018-11-22T16:54:30Z</dcterms:modified>
</cp:coreProperties>
</file>