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58" r:id="rId4"/>
    <p:sldId id="268" r:id="rId5"/>
    <p:sldId id="267" r:id="rId6"/>
    <p:sldId id="266" r:id="rId7"/>
    <p:sldId id="282" r:id="rId8"/>
    <p:sldId id="283" r:id="rId9"/>
    <p:sldId id="259" r:id="rId10"/>
    <p:sldId id="265" r:id="rId11"/>
    <p:sldId id="264" r:id="rId12"/>
    <p:sldId id="263" r:id="rId13"/>
    <p:sldId id="260" r:id="rId14"/>
    <p:sldId id="272" r:id="rId15"/>
    <p:sldId id="277" r:id="rId16"/>
    <p:sldId id="281" r:id="rId17"/>
    <p:sldId id="280" r:id="rId18"/>
    <p:sldId id="279" r:id="rId19"/>
    <p:sldId id="284" r:id="rId20"/>
    <p:sldId id="285" r:id="rId21"/>
    <p:sldId id="286" r:id="rId22"/>
    <p:sldId id="288" r:id="rId23"/>
    <p:sldId id="289" r:id="rId24"/>
    <p:sldId id="290" r:id="rId25"/>
    <p:sldId id="291" r:id="rId26"/>
    <p:sldId id="287" r:id="rId27"/>
    <p:sldId id="292" r:id="rId28"/>
    <p:sldId id="293" r:id="rId2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7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481" autoAdjust="0"/>
  </p:normalViewPr>
  <p:slideViewPr>
    <p:cSldViewPr>
      <p:cViewPr varScale="1">
        <p:scale>
          <a:sx n="72" d="100"/>
          <a:sy n="72" d="100"/>
        </p:scale>
        <p:origin x="-102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1FA22B-1CB2-4269-B294-4BC0084AB2D0}" type="datetimeFigureOut">
              <a:rPr lang="pt-BR"/>
              <a:pPr>
                <a:defRPr/>
              </a:pPr>
              <a:t>07/03/2019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5084EE7-4C98-4CED-A419-48FD47D02ED2}"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17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B0BA05-BD3D-4C0C-9C42-BA2CBFF895A8}" type="slidenum">
              <a:rPr lang="pt-BR" smtClean="0"/>
              <a:pPr fontAlgn="base">
                <a:spcBef>
                  <a:spcPct val="0"/>
                </a:spcBef>
                <a:spcAft>
                  <a:spcPct val="0"/>
                </a:spcAft>
                <a:defRPr/>
              </a:pPr>
              <a:t>1</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09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626679-E648-4590-B989-0874299C588C}" type="slidenum">
              <a:rPr lang="pt-BR" smtClean="0"/>
              <a:pPr fontAlgn="base">
                <a:spcBef>
                  <a:spcPct val="0"/>
                </a:spcBef>
                <a:spcAft>
                  <a:spcPct val="0"/>
                </a:spcAft>
                <a:defRPr/>
              </a:pPr>
              <a:t>10</a:t>
            </a:fld>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198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0117A3-3EE5-47BD-BBFA-25BAB63FA225}" type="slidenum">
              <a:rPr lang="pt-BR" smtClean="0"/>
              <a:pPr fontAlgn="base">
                <a:spcBef>
                  <a:spcPct val="0"/>
                </a:spcBef>
                <a:spcAft>
                  <a:spcPct val="0"/>
                </a:spcAft>
                <a:defRPr/>
              </a:pPr>
              <a:t>11</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301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EDA5B6-9295-41C4-93AE-7F811737C9F7}" type="slidenum">
              <a:rPr lang="pt-BR" smtClean="0"/>
              <a:pPr fontAlgn="base">
                <a:spcBef>
                  <a:spcPct val="0"/>
                </a:spcBef>
                <a:spcAft>
                  <a:spcPct val="0"/>
                </a:spcAft>
                <a:defRPr/>
              </a:pPr>
              <a:t>12</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403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838DC8-02BC-4F70-A536-6C532A3D5D1F}" type="slidenum">
              <a:rPr lang="pt-BR" smtClean="0"/>
              <a:pPr fontAlgn="base">
                <a:spcBef>
                  <a:spcPct val="0"/>
                </a:spcBef>
                <a:spcAft>
                  <a:spcPct val="0"/>
                </a:spcAft>
                <a:defRPr/>
              </a:pPr>
              <a:t>13</a:t>
            </a:fld>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50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5F1189-749C-4568-A208-88BDC6A960F4}" type="slidenum">
              <a:rPr lang="pt-BR" smtClean="0"/>
              <a:pPr fontAlgn="base">
                <a:spcBef>
                  <a:spcPct val="0"/>
                </a:spcBef>
                <a:spcAft>
                  <a:spcPct val="0"/>
                </a:spcAft>
                <a:defRPr/>
              </a:pPr>
              <a:t>14</a:t>
            </a:fld>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608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8BB8AB-9719-4203-8087-DF46E972527F}" type="slidenum">
              <a:rPr lang="pt-BR" smtClean="0"/>
              <a:pPr fontAlgn="base">
                <a:spcBef>
                  <a:spcPct val="0"/>
                </a:spcBef>
                <a:spcAft>
                  <a:spcPct val="0"/>
                </a:spcAft>
                <a:defRPr/>
              </a:pPr>
              <a:t>15</a:t>
            </a:fld>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71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A47809-E11B-4DA9-B7C9-C0197FF7E271}" type="slidenum">
              <a:rPr lang="pt-BR" smtClean="0"/>
              <a:pPr fontAlgn="base">
                <a:spcBef>
                  <a:spcPct val="0"/>
                </a:spcBef>
                <a:spcAft>
                  <a:spcPct val="0"/>
                </a:spcAft>
                <a:defRPr/>
              </a:pPr>
              <a:t>16</a:t>
            </a:fld>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C8F11D-8A98-4084-9676-8E65AFE47176}" type="slidenum">
              <a:rPr lang="pt-BR" smtClean="0"/>
              <a:pPr fontAlgn="base">
                <a:spcBef>
                  <a:spcPct val="0"/>
                </a:spcBef>
                <a:spcAft>
                  <a:spcPct val="0"/>
                </a:spcAft>
                <a:defRPr/>
              </a:pPr>
              <a:t>17</a:t>
            </a:fld>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91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7FB32B-EE3A-4D8B-A890-2ECDA0F5E344}" type="slidenum">
              <a:rPr lang="pt-BR" smtClean="0"/>
              <a:pPr fontAlgn="base">
                <a:spcBef>
                  <a:spcPct val="0"/>
                </a:spcBef>
                <a:spcAft>
                  <a:spcPct val="0"/>
                </a:spcAft>
                <a:defRPr/>
              </a:pPr>
              <a:t>18</a:t>
            </a:fld>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01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23F4EA-9660-4237-B99F-FCD908A9FE89}" type="slidenum">
              <a:rPr lang="pt-BR" smtClean="0"/>
              <a:pPr fontAlgn="base">
                <a:spcBef>
                  <a:spcPct val="0"/>
                </a:spcBef>
                <a:spcAft>
                  <a:spcPct val="0"/>
                </a:spcAft>
                <a:defRPr/>
              </a:pPr>
              <a:t>19</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277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smtClean="0"/>
              <a:t>Texto idêntico ao encontrado em diversas páginas da internet, por exemplo: http://pt.wikipedia.org/wiki/Conservação_da_massa. FORTE INDICATIVO DE PLÁGIO.</a:t>
            </a:r>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F49F-825A-4C04-8A8A-2452419AA0DC}" type="slidenum">
              <a:rPr lang="pt-BR" smtClean="0"/>
              <a:pPr fontAlgn="base">
                <a:spcBef>
                  <a:spcPct val="0"/>
                </a:spcBef>
                <a:spcAft>
                  <a:spcPct val="0"/>
                </a:spcAft>
                <a:defRPr/>
              </a:pPr>
              <a:t>2</a:t>
            </a:fld>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120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ABAE64-8711-440A-98AE-CC8B2D69DD4A}" type="slidenum">
              <a:rPr lang="pt-BR" smtClean="0"/>
              <a:pPr fontAlgn="base">
                <a:spcBef>
                  <a:spcPct val="0"/>
                </a:spcBef>
                <a:spcAft>
                  <a:spcPct val="0"/>
                </a:spcAft>
                <a:defRPr/>
              </a:pPr>
              <a:t>20</a:t>
            </a:fld>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222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83214D-78BD-41A6-8224-B00D121E8A71}" type="slidenum">
              <a:rPr lang="pt-BR" smtClean="0"/>
              <a:pPr fontAlgn="base">
                <a:spcBef>
                  <a:spcPct val="0"/>
                </a:spcBef>
                <a:spcAft>
                  <a:spcPct val="0"/>
                </a:spcAft>
                <a:defRPr/>
              </a:pPr>
              <a:t>21</a:t>
            </a:fld>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E9B58F-A340-4387-A63D-E9A4CF6E01A2}" type="slidenum">
              <a:rPr lang="pt-BR" smtClean="0"/>
              <a:pPr fontAlgn="base">
                <a:spcBef>
                  <a:spcPct val="0"/>
                </a:spcBef>
                <a:spcAft>
                  <a:spcPct val="0"/>
                </a:spcAft>
                <a:defRPr/>
              </a:pPr>
              <a:t>22</a:t>
            </a:fld>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427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11004F-5D4B-4E46-BEA7-96CA0BBBBAFB}" type="slidenum">
              <a:rPr lang="pt-BR" smtClean="0"/>
              <a:pPr fontAlgn="base">
                <a:spcBef>
                  <a:spcPct val="0"/>
                </a:spcBef>
                <a:spcAft>
                  <a:spcPct val="0"/>
                </a:spcAft>
                <a:defRPr/>
              </a:pPr>
              <a:t>23</a:t>
            </a:fld>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52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12BA5-5D31-4281-9EB9-3337504716B6}" type="slidenum">
              <a:rPr lang="pt-BR" smtClean="0"/>
              <a:pPr fontAlgn="base">
                <a:spcBef>
                  <a:spcPct val="0"/>
                </a:spcBef>
                <a:spcAft>
                  <a:spcPct val="0"/>
                </a:spcAft>
                <a:defRPr/>
              </a:pPr>
              <a:t>24</a:t>
            </a:fld>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63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B3C063-37A9-4C0A-9523-D00A4EB00942}" type="slidenum">
              <a:rPr lang="pt-BR" smtClean="0"/>
              <a:pPr fontAlgn="base">
                <a:spcBef>
                  <a:spcPct val="0"/>
                </a:spcBef>
                <a:spcAft>
                  <a:spcPct val="0"/>
                </a:spcAft>
                <a:defRPr/>
              </a:pPr>
              <a:t>25</a:t>
            </a:fld>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73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AD3060-C443-40D9-94F1-8C586A6E7F8B}" type="slidenum">
              <a:rPr lang="pt-BR" smtClean="0"/>
              <a:pPr fontAlgn="base">
                <a:spcBef>
                  <a:spcPct val="0"/>
                </a:spcBef>
                <a:spcAft>
                  <a:spcPct val="0"/>
                </a:spcAft>
                <a:defRPr/>
              </a:pPr>
              <a:t>26</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379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smtClean="0"/>
              <a:t>Texto extremamente similar ao encontrado em http://educacao.uol.com.br/quimica/reacoes-quimicas-tipos-sintese-analise-e-deslocamento-dupla-troca.jhtm. FORTE INDICATIVO DE PLÁGIO.</a:t>
            </a:r>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73D552-933A-4F26-B37C-209BB69A8E3F}" type="slidenum">
              <a:rPr lang="pt-BR" smtClean="0"/>
              <a:pPr fontAlgn="base">
                <a:spcBef>
                  <a:spcPct val="0"/>
                </a:spcBef>
                <a:spcAft>
                  <a:spcPct val="0"/>
                </a:spcAft>
                <a:defRPr/>
              </a:pPr>
              <a:t>3</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481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F6F7F9-F026-49D9-A818-CA0F9AE07348}" type="slidenum">
              <a:rPr lang="pt-BR" smtClean="0"/>
              <a:pPr fontAlgn="base">
                <a:spcBef>
                  <a:spcPct val="0"/>
                </a:spcBef>
                <a:spcAft>
                  <a:spcPct val="0"/>
                </a:spcAft>
                <a:defRPr/>
              </a:pPr>
              <a:t>4</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584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3589B0-0716-41E4-8F59-40E34B920839}" type="slidenum">
              <a:rPr lang="pt-BR" smtClean="0"/>
              <a:pPr fontAlgn="base">
                <a:spcBef>
                  <a:spcPct val="0"/>
                </a:spcBef>
                <a:spcAft>
                  <a:spcPct val="0"/>
                </a:spcAft>
                <a:defRPr/>
              </a:pPr>
              <a:t>5</a:t>
            </a:fld>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686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FB56FB-0A60-4130-8555-B91B2AD70F9B}" type="slidenum">
              <a:rPr lang="pt-BR" smtClean="0"/>
              <a:pPr fontAlgn="base">
                <a:spcBef>
                  <a:spcPct val="0"/>
                </a:spcBef>
                <a:spcAft>
                  <a:spcPct val="0"/>
                </a:spcAft>
                <a:defRPr/>
              </a:pPr>
              <a:t>6</a:t>
            </a:fld>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789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9E4D7D-4D7E-4846-AA5D-2F09F3002635}" type="slidenum">
              <a:rPr lang="pt-BR" smtClean="0"/>
              <a:pPr fontAlgn="base">
                <a:spcBef>
                  <a:spcPct val="0"/>
                </a:spcBef>
                <a:spcAft>
                  <a:spcPct val="0"/>
                </a:spcAft>
                <a:defRPr/>
              </a:pPr>
              <a:t>7</a:t>
            </a:fld>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891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BDC797-4047-44E8-8C84-62FB4C075D87}" type="slidenum">
              <a:rPr lang="pt-BR" smtClean="0"/>
              <a:pPr fontAlgn="base">
                <a:spcBef>
                  <a:spcPct val="0"/>
                </a:spcBef>
                <a:spcAft>
                  <a:spcPct val="0"/>
                </a:spcAft>
                <a:defRPr/>
              </a:pPr>
              <a:t>8</a:t>
            </a:fld>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993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AF7D87-DF64-4532-99AB-8D6653334A6C}" type="slidenum">
              <a:rPr lang="pt-BR" smtClean="0"/>
              <a:pPr fontAlgn="base">
                <a:spcBef>
                  <a:spcPct val="0"/>
                </a:spcBef>
                <a:spcAft>
                  <a:spcPct val="0"/>
                </a:spcAft>
                <a:defRPr/>
              </a:pPr>
              <a:t>9</a:t>
            </a:fld>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E44B7DA6-B9D5-4C8A-A0B9-923B5569FDA5}" type="datetimeFigureOut">
              <a:rPr lang="pt-BR"/>
              <a:pPr>
                <a:defRPr/>
              </a:pPr>
              <a:t>07/03/2019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BC15EEE-B646-4508-A2BD-A5F8AD91F7F4}"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825A780-3010-4F24-8F7E-64F6E934F858}" type="datetimeFigureOut">
              <a:rPr lang="pt-BR"/>
              <a:pPr>
                <a:defRPr/>
              </a:pPr>
              <a:t>07/03/2019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52C3003-D74B-40C1-8CC4-E22A2CF19DE1}"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8C29FC47-D058-4428-BA55-0661FB824E71}" type="datetimeFigureOut">
              <a:rPr lang="pt-BR"/>
              <a:pPr>
                <a:defRPr/>
              </a:pPr>
              <a:t>07/03/2019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49826DC-BFCF-4FEF-A904-7478E9A94D28}"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769D7781-AE09-4D70-A58C-B863F3E1C693}" type="datetimeFigureOut">
              <a:rPr lang="pt-BR"/>
              <a:pPr>
                <a:defRPr/>
              </a:pPr>
              <a:t>07/03/2019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F599057-D6B0-44AA-A2C6-1E1A58D6722B}"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F9C2B27D-2841-4640-98A1-C40355FB6757}" type="datetimeFigureOut">
              <a:rPr lang="pt-BR"/>
              <a:pPr>
                <a:defRPr/>
              </a:pPr>
              <a:t>07/03/2019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4715297-989D-4D55-97B4-0271C8C14372}"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748DDAB6-9BFF-4B70-9C4A-CD4AA9336CA6}" type="datetimeFigureOut">
              <a:rPr lang="pt-BR"/>
              <a:pPr>
                <a:defRPr/>
              </a:pPr>
              <a:t>07/03/2019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EE3E270-AC98-48C0-8DD7-5FDFF0C7DFB8}"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B5F8206A-B626-4986-AEE3-6BB2AD0554D8}" type="datetimeFigureOut">
              <a:rPr lang="pt-BR"/>
              <a:pPr>
                <a:defRPr/>
              </a:pPr>
              <a:t>07/03/2019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D8559149-9C19-489E-84CA-CDB1B4CCB17B}"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A5D55B46-FEF4-4D47-8409-9B8326B5F9E1}" type="datetimeFigureOut">
              <a:rPr lang="pt-BR"/>
              <a:pPr>
                <a:defRPr/>
              </a:pPr>
              <a:t>07/03/2019</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3FA211B8-9A39-4E0A-B2ED-49CF4A91EE8D}"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145CC385-1E61-4DFA-83A1-2AB77ACE420A}" type="datetimeFigureOut">
              <a:rPr lang="pt-BR"/>
              <a:pPr>
                <a:defRPr/>
              </a:pPr>
              <a:t>07/03/2019</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4689A67D-AC15-4538-ADBD-7BE9F3830329}"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F3A3F31C-2E76-42CF-8C25-15D315E0E349}" type="datetimeFigureOut">
              <a:rPr lang="pt-BR"/>
              <a:pPr>
                <a:defRPr/>
              </a:pPr>
              <a:t>07/03/2019</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103B9524-619D-44E1-B875-00F69BB096F0}"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FDBD271F-050E-4DC8-8EE6-BEAE8107EB0D}" type="datetimeFigureOut">
              <a:rPr lang="pt-BR"/>
              <a:pPr>
                <a:defRPr/>
              </a:pPr>
              <a:t>07/03/2019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D6526C32-04B0-41B7-A2B8-3302450A4045}"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A2E68E6-2A91-4CEB-9AF1-EE6D523CF3C8}" type="datetimeFigureOut">
              <a:rPr lang="pt-BR"/>
              <a:pPr>
                <a:defRPr/>
              </a:pPr>
              <a:t>07/03/2019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2C350BB-9E27-4452-9134-D8B71C3AEC81}" type="slidenum">
              <a:rPr lang="pt-BR"/>
              <a:pPr>
                <a:defRPr/>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DFF14C55-B20F-421B-A44B-289DA3C046A1}" type="datetimeFigureOut">
              <a:rPr lang="pt-BR"/>
              <a:pPr>
                <a:defRPr/>
              </a:pPr>
              <a:t>07/03/2019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C07E2D18-BCBC-43F3-B404-C09D7605040C}"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A6C7F35-75A0-4616-AF65-205848605BE3}" type="datetimeFigureOut">
              <a:rPr lang="pt-BR"/>
              <a:pPr>
                <a:defRPr/>
              </a:pPr>
              <a:t>07/03/2019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EBFD260-2394-4856-BE57-7000FE890862}"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14A5D01E-49DD-4DC6-B1A9-910019F7DFEE}" type="datetimeFigureOut">
              <a:rPr lang="pt-BR"/>
              <a:pPr>
                <a:defRPr/>
              </a:pPr>
              <a:t>07/03/2019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4768843-B750-4E96-BBCB-ABB25621241A}"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966BD7F6-1845-4E23-A887-6D917B70B1F6}" type="datetimeFigureOut">
              <a:rPr lang="pt-BR"/>
              <a:pPr>
                <a:defRPr/>
              </a:pPr>
              <a:t>07/03/2019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F5E90CB-D520-4E66-A3ED-A80CA8E3D812}"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9DFC4734-4C35-4E8D-B67B-4AC6BBDB5E08}" type="datetimeFigureOut">
              <a:rPr lang="pt-BR"/>
              <a:pPr>
                <a:defRPr/>
              </a:pPr>
              <a:t>07/03/2019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58089F0-2B88-48D1-A976-39D71D820887}"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58F1D7D3-8323-4825-9DAA-E12777FA6508}" type="datetimeFigureOut">
              <a:rPr lang="pt-BR"/>
              <a:pPr>
                <a:defRPr/>
              </a:pPr>
              <a:t>07/03/2019</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51267B58-CAD6-410E-84B3-8F919331107D}"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976340A7-D994-4300-BFEE-5C80F70DBD61}" type="datetimeFigureOut">
              <a:rPr lang="pt-BR"/>
              <a:pPr>
                <a:defRPr/>
              </a:pPr>
              <a:t>07/03/2019</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8D4F07A1-C4E0-480B-9506-9FA3C6B593D8}"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3AF9A4ED-BFF4-4405-80DC-756ADC4AB7E8}" type="datetimeFigureOut">
              <a:rPr lang="pt-BR"/>
              <a:pPr>
                <a:defRPr/>
              </a:pPr>
              <a:t>07/03/2019</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BF780749-7C35-46C5-A34D-4493485472E6}"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ED54C9C9-6583-49C8-98E0-ECFCA4D1973E}" type="datetimeFigureOut">
              <a:rPr lang="pt-BR"/>
              <a:pPr>
                <a:defRPr/>
              </a:pPr>
              <a:t>07/03/2019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8DDABE2-E472-42A9-A964-875E55BF7DC3}"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C044C96E-BA5F-4F5C-81B1-D8A90E89AFD6}" type="datetimeFigureOut">
              <a:rPr lang="pt-BR"/>
              <a:pPr>
                <a:defRPr/>
              </a:pPr>
              <a:t>07/03/2019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EE9EC50-1580-4924-93AD-2F10F0E85771}"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A3A5CCE-1DE6-419E-8119-444BBE0FD60F}" type="datetimeFigureOut">
              <a:rPr lang="pt-BR"/>
              <a:pPr>
                <a:defRPr/>
              </a:pPr>
              <a:t>07/03/2019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35F21C7-15FB-4BEF-83F8-7CE9178CC7BB}" type="slidenum">
              <a:rPr lang="pt-BR"/>
              <a:pPr>
                <a:defRPr/>
              </a:pPr>
              <a:t>‹nº›</a:t>
            </a:fld>
            <a:endParaRPr lang="pt-BR"/>
          </a:p>
        </p:txBody>
      </p:sp>
      <p:pic>
        <p:nvPicPr>
          <p:cNvPr id="1031" name="Imagem 6"/>
          <p:cNvPicPr>
            <a:picLocks noChangeAspect="1"/>
          </p:cNvPicPr>
          <p:nvPr userDrawn="1"/>
        </p:nvPicPr>
        <p:blipFill>
          <a:blip r:embed="rId13" cstate="print"/>
          <a:srcRect/>
          <a:stretch>
            <a:fillRect/>
          </a:stretch>
        </p:blipFill>
        <p:spPr bwMode="auto">
          <a:xfrm>
            <a:off x="4763" y="0"/>
            <a:ext cx="91344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5599FDB-E0C2-4C2D-9302-2FF2D4B69B23}" type="datetimeFigureOut">
              <a:rPr lang="pt-BR"/>
              <a:pPr>
                <a:defRPr/>
              </a:pPr>
              <a:t>07/03/2019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0FEA55D-FA72-49A1-B1B2-DA558DE1EDFA}"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cdcc.usp.br/quimica/fundamentos/balanceamento.htm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t.wikipedia.org/wiki/Conserva%C3%A7%C3%A3o_da_mass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cdcc.usp.br/quimica/vamosexercitar/lacunbal.htm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www.studyladder.com/learn/mathematics/activity/4613?retUrl=/learn/mathematics/topic/patterns-and-algebra-45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educacao.uol.com.br/quimica/reacoes-quimicas-tipos-sintese-analise-e-deslocamento-dupla-troca.jht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2.bp.blogspot.com/_kNEh-Mol4gY/SPOey_r18HI/AAAAAAAAAUA/A-O9sIHagP0/s1600-h/pp.jp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7"/>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CaixaDeTexto 6"/>
          <p:cNvSpPr txBox="1">
            <a:spLocks noChangeArrowheads="1"/>
          </p:cNvSpPr>
          <p:nvPr/>
        </p:nvSpPr>
        <p:spPr bwMode="auto">
          <a:xfrm>
            <a:off x="107950" y="4149725"/>
            <a:ext cx="8928100" cy="2616200"/>
          </a:xfrm>
          <a:prstGeom prst="rect">
            <a:avLst/>
          </a:prstGeom>
          <a:noFill/>
          <a:ln w="9525">
            <a:noFill/>
            <a:miter lim="800000"/>
            <a:headEnd/>
            <a:tailEnd/>
          </a:ln>
        </p:spPr>
        <p:txBody>
          <a:bodyPr>
            <a:spAutoFit/>
          </a:bodyPr>
          <a:lstStyle/>
          <a:p>
            <a:pPr algn="ctr"/>
            <a:r>
              <a:rPr lang="pt-BR" sz="3600" b="1" dirty="0">
                <a:solidFill>
                  <a:srgbClr val="102766"/>
                </a:solidFill>
                <a:latin typeface="Calibri" pitchFamily="34" charset="0"/>
              </a:rPr>
              <a:t>Ciências da Natureza e </a:t>
            </a:r>
          </a:p>
          <a:p>
            <a:pPr algn="ctr"/>
            <a:r>
              <a:rPr lang="pt-BR" sz="3600" b="1" dirty="0">
                <a:solidFill>
                  <a:srgbClr val="102766"/>
                </a:solidFill>
                <a:latin typeface="Calibri" pitchFamily="34" charset="0"/>
              </a:rPr>
              <a:t>suas Tecnologias - Química</a:t>
            </a:r>
          </a:p>
          <a:p>
            <a:pPr algn="ctr"/>
            <a:r>
              <a:rPr lang="pt-BR" sz="2000" dirty="0">
                <a:solidFill>
                  <a:srgbClr val="102766"/>
                </a:solidFill>
                <a:latin typeface="Calibri" pitchFamily="34" charset="0"/>
              </a:rPr>
              <a:t>Ensino Médio, 1ª Série</a:t>
            </a:r>
          </a:p>
          <a:p>
            <a:pPr algn="ctr"/>
            <a:r>
              <a:rPr lang="pt-BR" sz="3600" b="1" dirty="0">
                <a:solidFill>
                  <a:srgbClr val="102766"/>
                </a:solidFill>
                <a:latin typeface="Calibri" pitchFamily="34" charset="0"/>
              </a:rPr>
              <a:t>Balanceamento, acerto de coeficientes - método das tentativas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a:spLocks noChangeArrowheads="1"/>
          </p:cNvSpPr>
          <p:nvPr/>
        </p:nvSpPr>
        <p:spPr bwMode="auto">
          <a:xfrm>
            <a:off x="0" y="1052513"/>
            <a:ext cx="9144000" cy="519112"/>
          </a:xfrm>
          <a:prstGeom prst="rect">
            <a:avLst/>
          </a:prstGeom>
          <a:noFill/>
          <a:ln w="9525">
            <a:noFill/>
            <a:miter lim="800000"/>
            <a:headEnd/>
            <a:tailEnd/>
          </a:ln>
        </p:spPr>
        <p:txBody>
          <a:bodyPr>
            <a:spAutoFit/>
          </a:bodyPr>
          <a:lstStyle/>
          <a:p>
            <a:r>
              <a:rPr lang="pt-BR" sz="2800">
                <a:latin typeface="Calibri" pitchFamily="34" charset="0"/>
              </a:rPr>
              <a:t>      H</a:t>
            </a:r>
            <a:r>
              <a:rPr lang="pt-BR" sz="2800" baseline="-25000">
                <a:latin typeface="Calibri" pitchFamily="34" charset="0"/>
              </a:rPr>
              <a:t>2</a:t>
            </a:r>
            <a:r>
              <a:rPr lang="pt-BR" sz="2800">
                <a:latin typeface="Calibri" pitchFamily="34" charset="0"/>
              </a:rPr>
              <a:t>SO</a:t>
            </a:r>
            <a:r>
              <a:rPr lang="pt-BR" sz="2800" baseline="-25000">
                <a:latin typeface="Calibri" pitchFamily="34" charset="0"/>
              </a:rPr>
              <a:t>4</a:t>
            </a:r>
            <a:r>
              <a:rPr lang="pt-BR" sz="2800">
                <a:latin typeface="Calibri" pitchFamily="34" charset="0"/>
              </a:rPr>
              <a:t> +    KOH   →    K</a:t>
            </a:r>
            <a:r>
              <a:rPr lang="pt-BR" sz="2800" baseline="-25000">
                <a:latin typeface="Calibri" pitchFamily="34" charset="0"/>
              </a:rPr>
              <a:t>2</a:t>
            </a:r>
            <a:r>
              <a:rPr lang="pt-BR" sz="2800">
                <a:latin typeface="Calibri" pitchFamily="34" charset="0"/>
              </a:rPr>
              <a:t>SO</a:t>
            </a:r>
            <a:r>
              <a:rPr lang="pt-BR" sz="2800" baseline="-25000">
                <a:latin typeface="Calibri" pitchFamily="34" charset="0"/>
              </a:rPr>
              <a:t>4</a:t>
            </a:r>
            <a:r>
              <a:rPr lang="pt-BR" sz="2800">
                <a:latin typeface="Calibri" pitchFamily="34" charset="0"/>
              </a:rPr>
              <a:t> +    H</a:t>
            </a:r>
            <a:r>
              <a:rPr lang="pt-BR" sz="2800" baseline="-25000">
                <a:latin typeface="Calibri" pitchFamily="34" charset="0"/>
              </a:rPr>
              <a:t>2</a:t>
            </a:r>
            <a:r>
              <a:rPr lang="pt-BR" sz="2800">
                <a:latin typeface="Calibri" pitchFamily="34" charset="0"/>
              </a:rPr>
              <a:t>O</a:t>
            </a:r>
          </a:p>
        </p:txBody>
      </p:sp>
      <p:sp>
        <p:nvSpPr>
          <p:cNvPr id="4" name="CaixaDeTexto 3"/>
          <p:cNvSpPr txBox="1"/>
          <p:nvPr/>
        </p:nvSpPr>
        <p:spPr>
          <a:xfrm>
            <a:off x="611188" y="1509713"/>
            <a:ext cx="2736850" cy="1631950"/>
          </a:xfrm>
          <a:prstGeom prst="rect">
            <a:avLst/>
          </a:prstGeom>
          <a:noFill/>
        </p:spPr>
        <p:txBody>
          <a:bodyPr>
            <a:spAutoFit/>
          </a:bodyPr>
          <a:lstStyle/>
          <a:p>
            <a:pPr>
              <a:defRPr/>
            </a:pPr>
            <a:r>
              <a:rPr lang="pt-BR" sz="2000" dirty="0">
                <a:latin typeface="+mn-lt"/>
              </a:rPr>
              <a:t>Reagentes</a:t>
            </a:r>
          </a:p>
          <a:p>
            <a:pPr>
              <a:defRPr/>
            </a:pPr>
            <a:r>
              <a:rPr lang="pt-BR" sz="2000" dirty="0">
                <a:latin typeface="+mn-lt"/>
              </a:rPr>
              <a:t>S = 1</a:t>
            </a:r>
          </a:p>
          <a:p>
            <a:pPr>
              <a:defRPr/>
            </a:pPr>
            <a:r>
              <a:rPr lang="pt-BR" sz="2000" dirty="0">
                <a:latin typeface="+mn-lt"/>
              </a:rPr>
              <a:t>H = 3</a:t>
            </a:r>
          </a:p>
          <a:p>
            <a:pPr>
              <a:defRPr/>
            </a:pPr>
            <a:r>
              <a:rPr lang="pt-BR" sz="2000" dirty="0">
                <a:latin typeface="+mn-lt"/>
              </a:rPr>
              <a:t>O = 5</a:t>
            </a:r>
          </a:p>
          <a:p>
            <a:pPr>
              <a:defRPr/>
            </a:pPr>
            <a:r>
              <a:rPr lang="pt-BR" sz="2000" dirty="0">
                <a:latin typeface="+mn-lt"/>
              </a:rPr>
              <a:t>K = 1</a:t>
            </a:r>
          </a:p>
        </p:txBody>
      </p:sp>
      <p:sp>
        <p:nvSpPr>
          <p:cNvPr id="5" name="CaixaDeTexto 4"/>
          <p:cNvSpPr txBox="1"/>
          <p:nvPr/>
        </p:nvSpPr>
        <p:spPr>
          <a:xfrm>
            <a:off x="4583113" y="1509713"/>
            <a:ext cx="2736850" cy="1631950"/>
          </a:xfrm>
          <a:prstGeom prst="rect">
            <a:avLst/>
          </a:prstGeom>
          <a:noFill/>
        </p:spPr>
        <p:txBody>
          <a:bodyPr>
            <a:spAutoFit/>
          </a:bodyPr>
          <a:lstStyle/>
          <a:p>
            <a:pPr>
              <a:defRPr/>
            </a:pPr>
            <a:r>
              <a:rPr lang="pt-BR" sz="2000" dirty="0">
                <a:latin typeface="+mn-lt"/>
              </a:rPr>
              <a:t>Produtos</a:t>
            </a:r>
          </a:p>
          <a:p>
            <a:pPr>
              <a:defRPr/>
            </a:pPr>
            <a:r>
              <a:rPr lang="pt-BR" sz="2000" dirty="0">
                <a:latin typeface="+mn-lt"/>
              </a:rPr>
              <a:t>S = 1</a:t>
            </a:r>
          </a:p>
          <a:p>
            <a:pPr>
              <a:defRPr/>
            </a:pPr>
            <a:r>
              <a:rPr lang="pt-BR" sz="2000" dirty="0">
                <a:latin typeface="+mn-lt"/>
              </a:rPr>
              <a:t>H = 2</a:t>
            </a:r>
          </a:p>
          <a:p>
            <a:pPr>
              <a:defRPr/>
            </a:pPr>
            <a:r>
              <a:rPr lang="pt-BR" sz="2000" dirty="0">
                <a:latin typeface="+mn-lt"/>
              </a:rPr>
              <a:t>O = 5</a:t>
            </a:r>
          </a:p>
          <a:p>
            <a:pPr>
              <a:defRPr/>
            </a:pPr>
            <a:r>
              <a:rPr lang="pt-BR" sz="2000" dirty="0">
                <a:latin typeface="+mn-lt"/>
              </a:rPr>
              <a:t>K = 2</a:t>
            </a:r>
          </a:p>
        </p:txBody>
      </p:sp>
      <p:sp>
        <p:nvSpPr>
          <p:cNvPr id="6" name="CaixaDeTexto 5"/>
          <p:cNvSpPr txBox="1"/>
          <p:nvPr/>
        </p:nvSpPr>
        <p:spPr>
          <a:xfrm>
            <a:off x="0" y="3284538"/>
            <a:ext cx="9144000" cy="831850"/>
          </a:xfrm>
          <a:prstGeom prst="rect">
            <a:avLst/>
          </a:prstGeom>
          <a:noFill/>
        </p:spPr>
        <p:txBody>
          <a:bodyPr>
            <a:spAutoFit/>
          </a:bodyPr>
          <a:lstStyle/>
          <a:p>
            <a:pPr>
              <a:defRPr/>
            </a:pPr>
            <a:r>
              <a:rPr lang="pt-BR" sz="2400" dirty="0">
                <a:latin typeface="+mn-lt"/>
              </a:rPr>
              <a:t>Note que o elemento que aparece em uma única substância e desbalanceado é o K. Por isso, colocamos o coeficiente 2 no KOH. </a:t>
            </a:r>
          </a:p>
        </p:txBody>
      </p:sp>
      <p:sp>
        <p:nvSpPr>
          <p:cNvPr id="3" name="CaixaDeTexto 2"/>
          <p:cNvSpPr txBox="1"/>
          <p:nvPr/>
        </p:nvSpPr>
        <p:spPr>
          <a:xfrm>
            <a:off x="1754188" y="1052513"/>
            <a:ext cx="369887" cy="523875"/>
          </a:xfrm>
          <a:prstGeom prst="rect">
            <a:avLst/>
          </a:prstGeom>
          <a:noFill/>
        </p:spPr>
        <p:txBody>
          <a:bodyPr>
            <a:spAutoFit/>
          </a:bodyPr>
          <a:lstStyle/>
          <a:p>
            <a:pPr>
              <a:defRPr/>
            </a:pPr>
            <a:r>
              <a:rPr lang="pt-BR" sz="2800" dirty="0">
                <a:latin typeface="+mn-lt"/>
              </a:rPr>
              <a:t>2</a:t>
            </a:r>
          </a:p>
        </p:txBody>
      </p:sp>
      <p:sp>
        <p:nvSpPr>
          <p:cNvPr id="8" name="Raio 7"/>
          <p:cNvSpPr/>
          <p:nvPr/>
        </p:nvSpPr>
        <p:spPr>
          <a:xfrm>
            <a:off x="1044575" y="2816225"/>
            <a:ext cx="214313" cy="32543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CaixaDeTexto 8"/>
          <p:cNvSpPr txBox="1">
            <a:spLocks noChangeArrowheads="1"/>
          </p:cNvSpPr>
          <p:nvPr/>
        </p:nvSpPr>
        <p:spPr bwMode="auto">
          <a:xfrm>
            <a:off x="1327150" y="2771775"/>
            <a:ext cx="941388" cy="369888"/>
          </a:xfrm>
          <a:prstGeom prst="rect">
            <a:avLst/>
          </a:prstGeom>
          <a:noFill/>
          <a:ln w="9525">
            <a:noFill/>
            <a:miter lim="800000"/>
            <a:headEnd/>
            <a:tailEnd/>
          </a:ln>
        </p:spPr>
        <p:txBody>
          <a:bodyPr>
            <a:spAutoFit/>
          </a:bodyPr>
          <a:lstStyle/>
          <a:p>
            <a:r>
              <a:rPr lang="pt-BR"/>
              <a:t>2x1 = 2</a:t>
            </a:r>
          </a:p>
        </p:txBody>
      </p:sp>
      <p:sp>
        <p:nvSpPr>
          <p:cNvPr id="11" name="CaixaDeTexto 10"/>
          <p:cNvSpPr txBox="1">
            <a:spLocks noChangeArrowheads="1"/>
          </p:cNvSpPr>
          <p:nvPr/>
        </p:nvSpPr>
        <p:spPr bwMode="auto">
          <a:xfrm>
            <a:off x="1355725" y="2447925"/>
            <a:ext cx="1776413" cy="368300"/>
          </a:xfrm>
          <a:prstGeom prst="rect">
            <a:avLst/>
          </a:prstGeom>
          <a:noFill/>
          <a:ln w="9525">
            <a:noFill/>
            <a:miter lim="800000"/>
            <a:headEnd/>
            <a:tailEnd/>
          </a:ln>
        </p:spPr>
        <p:txBody>
          <a:bodyPr>
            <a:spAutoFit/>
          </a:bodyPr>
          <a:lstStyle/>
          <a:p>
            <a:r>
              <a:rPr lang="pt-BR"/>
              <a:t>4 + 2x1 = 6</a:t>
            </a:r>
          </a:p>
        </p:txBody>
      </p:sp>
      <p:sp>
        <p:nvSpPr>
          <p:cNvPr id="12" name="Raio 11"/>
          <p:cNvSpPr/>
          <p:nvPr/>
        </p:nvSpPr>
        <p:spPr>
          <a:xfrm>
            <a:off x="1082675" y="2470150"/>
            <a:ext cx="214313"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 name="CaixaDeTexto 12"/>
          <p:cNvSpPr txBox="1">
            <a:spLocks noChangeArrowheads="1"/>
          </p:cNvSpPr>
          <p:nvPr/>
        </p:nvSpPr>
        <p:spPr bwMode="auto">
          <a:xfrm>
            <a:off x="1341438" y="2124075"/>
            <a:ext cx="1776412" cy="368300"/>
          </a:xfrm>
          <a:prstGeom prst="rect">
            <a:avLst/>
          </a:prstGeom>
          <a:noFill/>
          <a:ln w="9525">
            <a:noFill/>
            <a:miter lim="800000"/>
            <a:headEnd/>
            <a:tailEnd/>
          </a:ln>
        </p:spPr>
        <p:txBody>
          <a:bodyPr>
            <a:spAutoFit/>
          </a:bodyPr>
          <a:lstStyle/>
          <a:p>
            <a:r>
              <a:rPr lang="pt-BR"/>
              <a:t>2 + 2x1 = 4</a:t>
            </a:r>
          </a:p>
        </p:txBody>
      </p:sp>
      <p:sp>
        <p:nvSpPr>
          <p:cNvPr id="14" name="Raio 13"/>
          <p:cNvSpPr/>
          <p:nvPr/>
        </p:nvSpPr>
        <p:spPr>
          <a:xfrm>
            <a:off x="1042988" y="2168525"/>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 name="CaixaDeTexto 14"/>
          <p:cNvSpPr txBox="1"/>
          <p:nvPr/>
        </p:nvSpPr>
        <p:spPr>
          <a:xfrm>
            <a:off x="11113" y="4221163"/>
            <a:ext cx="9144000" cy="830262"/>
          </a:xfrm>
          <a:prstGeom prst="rect">
            <a:avLst/>
          </a:prstGeom>
          <a:noFill/>
        </p:spPr>
        <p:txBody>
          <a:bodyPr>
            <a:spAutoFit/>
          </a:bodyPr>
          <a:lstStyle/>
          <a:p>
            <a:pPr>
              <a:defRPr/>
            </a:pPr>
            <a:r>
              <a:rPr lang="pt-BR" sz="2400" dirty="0">
                <a:latin typeface="+mn-lt"/>
              </a:rPr>
              <a:t>Para finalizar, colocamos na água o coeficiente 2 para acertar o H e por conseguinte o </a:t>
            </a:r>
            <a:r>
              <a:rPr lang="pt-BR" sz="2400" dirty="0" err="1">
                <a:latin typeface="+mn-lt"/>
              </a:rPr>
              <a:t>O</a:t>
            </a:r>
            <a:r>
              <a:rPr lang="pt-BR" sz="2400" dirty="0">
                <a:latin typeface="+mn-lt"/>
              </a:rPr>
              <a:t>.</a:t>
            </a:r>
          </a:p>
        </p:txBody>
      </p:sp>
      <p:sp>
        <p:nvSpPr>
          <p:cNvPr id="16" name="CaixaDeTexto 15"/>
          <p:cNvSpPr txBox="1"/>
          <p:nvPr/>
        </p:nvSpPr>
        <p:spPr>
          <a:xfrm>
            <a:off x="4706938" y="1052513"/>
            <a:ext cx="369887" cy="519112"/>
          </a:xfrm>
          <a:prstGeom prst="rect">
            <a:avLst/>
          </a:prstGeom>
          <a:noFill/>
        </p:spPr>
        <p:txBody>
          <a:bodyPr>
            <a:spAutoFit/>
          </a:bodyPr>
          <a:lstStyle/>
          <a:p>
            <a:pPr>
              <a:defRPr/>
            </a:pPr>
            <a:r>
              <a:rPr lang="pt-BR" sz="2800" dirty="0">
                <a:latin typeface="+mn-lt"/>
              </a:rPr>
              <a:t>2</a:t>
            </a:r>
          </a:p>
        </p:txBody>
      </p:sp>
      <p:sp>
        <p:nvSpPr>
          <p:cNvPr id="17" name="CaixaDeTexto 16"/>
          <p:cNvSpPr txBox="1">
            <a:spLocks noChangeArrowheads="1"/>
          </p:cNvSpPr>
          <p:nvPr/>
        </p:nvSpPr>
        <p:spPr bwMode="auto">
          <a:xfrm>
            <a:off x="5316538" y="2124075"/>
            <a:ext cx="1776412" cy="368300"/>
          </a:xfrm>
          <a:prstGeom prst="rect">
            <a:avLst/>
          </a:prstGeom>
          <a:noFill/>
          <a:ln w="9525">
            <a:noFill/>
            <a:miter lim="800000"/>
            <a:headEnd/>
            <a:tailEnd/>
          </a:ln>
        </p:spPr>
        <p:txBody>
          <a:bodyPr>
            <a:spAutoFit/>
          </a:bodyPr>
          <a:lstStyle/>
          <a:p>
            <a:r>
              <a:rPr lang="pt-BR"/>
              <a:t> 2x2 = 4</a:t>
            </a:r>
          </a:p>
        </p:txBody>
      </p:sp>
      <p:sp>
        <p:nvSpPr>
          <p:cNvPr id="18" name="Raio 17"/>
          <p:cNvSpPr/>
          <p:nvPr/>
        </p:nvSpPr>
        <p:spPr>
          <a:xfrm>
            <a:off x="5086350" y="2217738"/>
            <a:ext cx="214313" cy="32543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Raio 18"/>
          <p:cNvSpPr/>
          <p:nvPr/>
        </p:nvSpPr>
        <p:spPr>
          <a:xfrm>
            <a:off x="5003800" y="2487613"/>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CaixaDeTexto 19"/>
          <p:cNvSpPr txBox="1">
            <a:spLocks noChangeArrowheads="1"/>
          </p:cNvSpPr>
          <p:nvPr/>
        </p:nvSpPr>
        <p:spPr bwMode="auto">
          <a:xfrm>
            <a:off x="5316538" y="2465388"/>
            <a:ext cx="1776412" cy="368300"/>
          </a:xfrm>
          <a:prstGeom prst="rect">
            <a:avLst/>
          </a:prstGeom>
          <a:noFill/>
          <a:ln w="9525">
            <a:noFill/>
            <a:miter lim="800000"/>
            <a:headEnd/>
            <a:tailEnd/>
          </a:ln>
        </p:spPr>
        <p:txBody>
          <a:bodyPr>
            <a:spAutoFit/>
          </a:bodyPr>
          <a:lstStyle/>
          <a:p>
            <a:r>
              <a:rPr lang="pt-BR"/>
              <a:t> 4 + 2x1 = 6</a:t>
            </a:r>
          </a:p>
        </p:txBody>
      </p:sp>
      <p:sp>
        <p:nvSpPr>
          <p:cNvPr id="10" name="CaixaDeTexto 9"/>
          <p:cNvSpPr txBox="1">
            <a:spLocks noChangeArrowheads="1"/>
          </p:cNvSpPr>
          <p:nvPr/>
        </p:nvSpPr>
        <p:spPr bwMode="auto">
          <a:xfrm>
            <a:off x="1106488" y="5157788"/>
            <a:ext cx="6921500" cy="946150"/>
          </a:xfrm>
          <a:prstGeom prst="rect">
            <a:avLst/>
          </a:prstGeom>
          <a:noFill/>
          <a:ln w="9525">
            <a:noFill/>
            <a:miter lim="800000"/>
            <a:headEnd/>
            <a:tailEnd/>
          </a:ln>
        </p:spPr>
        <p:txBody>
          <a:bodyPr>
            <a:spAutoFit/>
          </a:bodyPr>
          <a:lstStyle/>
          <a:p>
            <a:pPr algn="ctr"/>
            <a:r>
              <a:rPr lang="pt-BR" sz="2800" b="1">
                <a:latin typeface="Calibri" pitchFamily="34" charset="0"/>
              </a:rPr>
              <a:t>H</a:t>
            </a:r>
            <a:r>
              <a:rPr lang="pt-BR" sz="2800" b="1" baseline="-25000">
                <a:latin typeface="Calibri" pitchFamily="34" charset="0"/>
              </a:rPr>
              <a:t>2</a:t>
            </a:r>
            <a:r>
              <a:rPr lang="pt-BR" sz="2800" b="1">
                <a:latin typeface="Calibri" pitchFamily="34" charset="0"/>
              </a:rPr>
              <a:t>SO</a:t>
            </a:r>
            <a:r>
              <a:rPr lang="pt-BR" sz="2800" b="1" baseline="-25000">
                <a:latin typeface="Calibri" pitchFamily="34" charset="0"/>
              </a:rPr>
              <a:t>4</a:t>
            </a:r>
            <a:r>
              <a:rPr lang="pt-BR" sz="2800" b="1">
                <a:latin typeface="Calibri" pitchFamily="34" charset="0"/>
              </a:rPr>
              <a:t> + 2KOH → K</a:t>
            </a:r>
            <a:r>
              <a:rPr lang="pt-BR" sz="2800" b="1" baseline="-25000">
                <a:latin typeface="Calibri" pitchFamily="34" charset="0"/>
              </a:rPr>
              <a:t>2</a:t>
            </a:r>
            <a:r>
              <a:rPr lang="pt-BR" sz="2800" b="1">
                <a:latin typeface="Calibri" pitchFamily="34" charset="0"/>
              </a:rPr>
              <a:t>SO</a:t>
            </a:r>
            <a:r>
              <a:rPr lang="pt-BR" sz="2800" b="1" baseline="-25000">
                <a:latin typeface="Calibri" pitchFamily="34" charset="0"/>
              </a:rPr>
              <a:t>4</a:t>
            </a:r>
            <a:r>
              <a:rPr lang="pt-BR" sz="2800" b="1">
                <a:latin typeface="Calibri" pitchFamily="34" charset="0"/>
              </a:rPr>
              <a:t> + 2H</a:t>
            </a:r>
            <a:r>
              <a:rPr lang="pt-BR" sz="2800" b="1" baseline="-25000">
                <a:latin typeface="Calibri" pitchFamily="34" charset="0"/>
              </a:rPr>
              <a:t>2</a:t>
            </a:r>
            <a:r>
              <a:rPr lang="pt-BR" sz="2800" b="1">
                <a:latin typeface="Calibri" pitchFamily="34" charset="0"/>
              </a:rPr>
              <a:t>O</a:t>
            </a:r>
          </a:p>
          <a:p>
            <a:pPr algn="ctr"/>
            <a:r>
              <a:rPr lang="pt-BR" sz="2800" b="1">
                <a:latin typeface="Calibri" pitchFamily="34" charset="0"/>
              </a:rPr>
              <a:t>Eq. Balanceada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00"/>
                                        <p:tgtEl>
                                          <p:spTgt spid="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2000"/>
                                        <p:tgtEl>
                                          <p:spTgt spid="1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arn(inVertical)">
                                      <p:cBhvr>
                                        <p:cTn id="74" dur="500"/>
                                        <p:tgtEl>
                                          <p:spTgt spid="1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arn(inVertical)">
                                      <p:cBhvr>
                                        <p:cTn id="84" dur="500"/>
                                        <p:tgtEl>
                                          <p:spTgt spid="1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00"/>
                                        <p:tgtEl>
                                          <p:spTgt spid="2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5" presetClass="entr" presetSubtype="0"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fade">
                                      <p:cBhvr>
                                        <p:cTn id="94" dur="2000"/>
                                        <p:tgtEl>
                                          <p:spTgt spid="10"/>
                                        </p:tgtEl>
                                      </p:cBhvr>
                                    </p:animEffect>
                                    <p:anim calcmode="lin" valueType="num">
                                      <p:cBhvr>
                                        <p:cTn id="95" dur="2000" fill="hold"/>
                                        <p:tgtEl>
                                          <p:spTgt spid="10"/>
                                        </p:tgtEl>
                                        <p:attrNameLst>
                                          <p:attrName>ppt_w</p:attrName>
                                        </p:attrNameLst>
                                      </p:cBhvr>
                                      <p:tavLst>
                                        <p:tav tm="0" fmla="#ppt_w*sin(2.5*pi*$)">
                                          <p:val>
                                            <p:fltVal val="0"/>
                                          </p:val>
                                        </p:tav>
                                        <p:tav tm="100000">
                                          <p:val>
                                            <p:fltVal val="1"/>
                                          </p:val>
                                        </p:tav>
                                      </p:tavLst>
                                    </p:anim>
                                    <p:anim calcmode="lin" valueType="num">
                                      <p:cBhvr>
                                        <p:cTn id="9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3" grpId="0"/>
      <p:bldP spid="8" grpId="0" animBg="1"/>
      <p:bldP spid="9" grpId="0"/>
      <p:bldP spid="11" grpId="0"/>
      <p:bldP spid="12" grpId="0" animBg="1"/>
      <p:bldP spid="13" grpId="0"/>
      <p:bldP spid="14" grpId="0" animBg="1"/>
      <p:bldP spid="15" grpId="0"/>
      <p:bldP spid="16" grpId="0"/>
      <p:bldP spid="17" grpId="0"/>
      <p:bldP spid="18" grpId="0" animBg="1"/>
      <p:bldP spid="19" grpId="0" animBg="1"/>
      <p:bldP spid="20"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a:spLocks noChangeArrowheads="1"/>
          </p:cNvSpPr>
          <p:nvPr/>
        </p:nvSpPr>
        <p:spPr bwMode="auto">
          <a:xfrm>
            <a:off x="504825" y="981075"/>
            <a:ext cx="7883525" cy="519113"/>
          </a:xfrm>
          <a:prstGeom prst="rect">
            <a:avLst/>
          </a:prstGeom>
          <a:noFill/>
          <a:ln w="9525">
            <a:noFill/>
            <a:miter lim="800000"/>
            <a:headEnd/>
            <a:tailEnd/>
          </a:ln>
        </p:spPr>
        <p:txBody>
          <a:bodyPr>
            <a:spAutoFit/>
          </a:bodyPr>
          <a:lstStyle/>
          <a:p>
            <a:r>
              <a:rPr lang="pt-BR" sz="2800">
                <a:latin typeface="Calibri" pitchFamily="34" charset="0"/>
              </a:rPr>
              <a:t>   H</a:t>
            </a:r>
            <a:r>
              <a:rPr lang="pt-BR" sz="2800" baseline="-25000">
                <a:latin typeface="Calibri" pitchFamily="34" charset="0"/>
              </a:rPr>
              <a:t>3</a:t>
            </a:r>
            <a:r>
              <a:rPr lang="pt-BR" sz="2800">
                <a:latin typeface="Calibri" pitchFamily="34" charset="0"/>
              </a:rPr>
              <a:t>PO</a:t>
            </a:r>
            <a:r>
              <a:rPr lang="pt-BR" sz="2800" baseline="-25000">
                <a:latin typeface="Calibri" pitchFamily="34" charset="0"/>
              </a:rPr>
              <a:t>4</a:t>
            </a:r>
            <a:r>
              <a:rPr lang="pt-BR" sz="2800">
                <a:latin typeface="Calibri" pitchFamily="34" charset="0"/>
              </a:rPr>
              <a:t> +    Mg(OH)</a:t>
            </a:r>
            <a:r>
              <a:rPr lang="pt-BR" sz="2800" baseline="-25000">
                <a:latin typeface="Calibri" pitchFamily="34" charset="0"/>
              </a:rPr>
              <a:t>2</a:t>
            </a:r>
            <a:r>
              <a:rPr lang="pt-BR" sz="2800">
                <a:latin typeface="Calibri" pitchFamily="34" charset="0"/>
              </a:rPr>
              <a:t>    →    Mg</a:t>
            </a:r>
            <a:r>
              <a:rPr lang="pt-BR" sz="2800" baseline="-25000">
                <a:latin typeface="Calibri" pitchFamily="34" charset="0"/>
              </a:rPr>
              <a:t>3</a:t>
            </a:r>
            <a:r>
              <a:rPr lang="pt-BR" sz="2800">
                <a:latin typeface="Calibri" pitchFamily="34" charset="0"/>
              </a:rPr>
              <a:t>(PO</a:t>
            </a:r>
            <a:r>
              <a:rPr lang="pt-BR" sz="2800" baseline="-25000">
                <a:latin typeface="Calibri" pitchFamily="34" charset="0"/>
              </a:rPr>
              <a:t>4</a:t>
            </a:r>
            <a:r>
              <a:rPr lang="pt-BR" sz="2800">
                <a:latin typeface="Calibri" pitchFamily="34" charset="0"/>
              </a:rPr>
              <a:t>)</a:t>
            </a:r>
            <a:r>
              <a:rPr lang="pt-BR" sz="2800" baseline="-25000">
                <a:latin typeface="Calibri" pitchFamily="34" charset="0"/>
              </a:rPr>
              <a:t>2     </a:t>
            </a:r>
            <a:r>
              <a:rPr lang="pt-BR" sz="2800">
                <a:latin typeface="Calibri" pitchFamily="34" charset="0"/>
              </a:rPr>
              <a:t>+     H</a:t>
            </a:r>
            <a:r>
              <a:rPr lang="pt-BR" sz="2800" baseline="-25000">
                <a:latin typeface="Calibri" pitchFamily="34" charset="0"/>
              </a:rPr>
              <a:t>2</a:t>
            </a:r>
            <a:r>
              <a:rPr lang="pt-BR" sz="2800">
                <a:latin typeface="Calibri" pitchFamily="34" charset="0"/>
              </a:rPr>
              <a:t>O</a:t>
            </a:r>
          </a:p>
        </p:txBody>
      </p:sp>
      <p:sp>
        <p:nvSpPr>
          <p:cNvPr id="3" name="CaixaDeTexto 2"/>
          <p:cNvSpPr txBox="1"/>
          <p:nvPr/>
        </p:nvSpPr>
        <p:spPr>
          <a:xfrm>
            <a:off x="900113" y="1484313"/>
            <a:ext cx="2951162" cy="1631950"/>
          </a:xfrm>
          <a:prstGeom prst="rect">
            <a:avLst/>
          </a:prstGeom>
          <a:noFill/>
        </p:spPr>
        <p:txBody>
          <a:bodyPr>
            <a:spAutoFit/>
          </a:bodyPr>
          <a:lstStyle/>
          <a:p>
            <a:pPr>
              <a:defRPr/>
            </a:pPr>
            <a:r>
              <a:rPr lang="pt-BR" sz="2000" dirty="0">
                <a:latin typeface="+mn-lt"/>
              </a:rPr>
              <a:t>Reagentes</a:t>
            </a:r>
          </a:p>
          <a:p>
            <a:pPr>
              <a:defRPr/>
            </a:pPr>
            <a:r>
              <a:rPr lang="pt-BR" sz="2000" dirty="0">
                <a:latin typeface="+mn-lt"/>
              </a:rPr>
              <a:t>H = 5</a:t>
            </a:r>
          </a:p>
          <a:p>
            <a:pPr>
              <a:defRPr/>
            </a:pPr>
            <a:r>
              <a:rPr lang="pt-BR" sz="2000" dirty="0">
                <a:latin typeface="+mn-lt"/>
              </a:rPr>
              <a:t>P = 1</a:t>
            </a:r>
          </a:p>
          <a:p>
            <a:pPr>
              <a:defRPr/>
            </a:pPr>
            <a:r>
              <a:rPr lang="pt-BR" sz="2000" dirty="0">
                <a:latin typeface="+mn-lt"/>
              </a:rPr>
              <a:t>Mg = 1</a:t>
            </a:r>
          </a:p>
          <a:p>
            <a:pPr>
              <a:defRPr/>
            </a:pPr>
            <a:r>
              <a:rPr lang="pt-BR" sz="2000" dirty="0">
                <a:latin typeface="+mn-lt"/>
              </a:rPr>
              <a:t>O = 6</a:t>
            </a:r>
          </a:p>
        </p:txBody>
      </p:sp>
      <p:sp>
        <p:nvSpPr>
          <p:cNvPr id="5" name="CaixaDeTexto 4"/>
          <p:cNvSpPr txBox="1"/>
          <p:nvPr/>
        </p:nvSpPr>
        <p:spPr>
          <a:xfrm>
            <a:off x="5076825" y="1484313"/>
            <a:ext cx="2951163" cy="1631950"/>
          </a:xfrm>
          <a:prstGeom prst="rect">
            <a:avLst/>
          </a:prstGeom>
          <a:noFill/>
        </p:spPr>
        <p:txBody>
          <a:bodyPr>
            <a:spAutoFit/>
          </a:bodyPr>
          <a:lstStyle/>
          <a:p>
            <a:pPr>
              <a:defRPr/>
            </a:pPr>
            <a:r>
              <a:rPr lang="pt-BR" sz="2000" dirty="0">
                <a:latin typeface="+mn-lt"/>
              </a:rPr>
              <a:t>Produtos</a:t>
            </a:r>
          </a:p>
          <a:p>
            <a:pPr>
              <a:defRPr/>
            </a:pPr>
            <a:r>
              <a:rPr lang="pt-BR" sz="2000" dirty="0">
                <a:latin typeface="+mn-lt"/>
              </a:rPr>
              <a:t>H = 2</a:t>
            </a:r>
          </a:p>
          <a:p>
            <a:pPr>
              <a:defRPr/>
            </a:pPr>
            <a:r>
              <a:rPr lang="pt-BR" sz="2000" dirty="0">
                <a:latin typeface="+mn-lt"/>
              </a:rPr>
              <a:t>P = 2</a:t>
            </a:r>
          </a:p>
          <a:p>
            <a:pPr>
              <a:defRPr/>
            </a:pPr>
            <a:r>
              <a:rPr lang="pt-BR" sz="2000" dirty="0">
                <a:latin typeface="+mn-lt"/>
              </a:rPr>
              <a:t>Mg = 3</a:t>
            </a:r>
          </a:p>
          <a:p>
            <a:pPr>
              <a:defRPr/>
            </a:pPr>
            <a:r>
              <a:rPr lang="pt-BR" sz="2000" dirty="0">
                <a:latin typeface="+mn-lt"/>
              </a:rPr>
              <a:t>O = 9</a:t>
            </a:r>
          </a:p>
        </p:txBody>
      </p:sp>
      <p:sp>
        <p:nvSpPr>
          <p:cNvPr id="4" name="CaixaDeTexto 3"/>
          <p:cNvSpPr txBox="1"/>
          <p:nvPr/>
        </p:nvSpPr>
        <p:spPr>
          <a:xfrm>
            <a:off x="0" y="3068638"/>
            <a:ext cx="9144000" cy="831850"/>
          </a:xfrm>
          <a:prstGeom prst="rect">
            <a:avLst/>
          </a:prstGeom>
          <a:noFill/>
        </p:spPr>
        <p:txBody>
          <a:bodyPr>
            <a:spAutoFit/>
          </a:bodyPr>
          <a:lstStyle/>
          <a:p>
            <a:pPr>
              <a:defRPr/>
            </a:pPr>
            <a:r>
              <a:rPr lang="pt-BR" sz="2400" dirty="0">
                <a:latin typeface="+mn-lt"/>
              </a:rPr>
              <a:t>Como o P e o Mg aparecerem em uma única substância, começa-se o acerto por eles.</a:t>
            </a:r>
          </a:p>
        </p:txBody>
      </p:sp>
      <p:sp>
        <p:nvSpPr>
          <p:cNvPr id="6" name="CaixaDeTexto 5"/>
          <p:cNvSpPr txBox="1"/>
          <p:nvPr/>
        </p:nvSpPr>
        <p:spPr>
          <a:xfrm>
            <a:off x="2033588" y="981075"/>
            <a:ext cx="377825" cy="522288"/>
          </a:xfrm>
          <a:prstGeom prst="rect">
            <a:avLst/>
          </a:prstGeom>
          <a:noFill/>
        </p:spPr>
        <p:txBody>
          <a:bodyPr>
            <a:spAutoFit/>
          </a:bodyPr>
          <a:lstStyle/>
          <a:p>
            <a:pPr>
              <a:defRPr/>
            </a:pPr>
            <a:r>
              <a:rPr lang="pt-BR" sz="2800" dirty="0">
                <a:latin typeface="+mn-lt"/>
              </a:rPr>
              <a:t>3</a:t>
            </a:r>
          </a:p>
        </p:txBody>
      </p:sp>
      <p:sp>
        <p:nvSpPr>
          <p:cNvPr id="8" name="CaixaDeTexto 7"/>
          <p:cNvSpPr txBox="1"/>
          <p:nvPr/>
        </p:nvSpPr>
        <p:spPr>
          <a:xfrm>
            <a:off x="504825" y="981075"/>
            <a:ext cx="377825" cy="522288"/>
          </a:xfrm>
          <a:prstGeom prst="rect">
            <a:avLst/>
          </a:prstGeom>
          <a:noFill/>
        </p:spPr>
        <p:txBody>
          <a:bodyPr>
            <a:spAutoFit/>
          </a:bodyPr>
          <a:lstStyle/>
          <a:p>
            <a:pPr>
              <a:defRPr/>
            </a:pPr>
            <a:r>
              <a:rPr lang="pt-BR" sz="2800" dirty="0">
                <a:latin typeface="+mn-lt"/>
              </a:rPr>
              <a:t>2</a:t>
            </a:r>
          </a:p>
        </p:txBody>
      </p:sp>
      <p:sp>
        <p:nvSpPr>
          <p:cNvPr id="9" name="Raio 8"/>
          <p:cNvSpPr/>
          <p:nvPr/>
        </p:nvSpPr>
        <p:spPr>
          <a:xfrm>
            <a:off x="1547813" y="2420938"/>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CaixaDeTexto 6"/>
          <p:cNvSpPr txBox="1"/>
          <p:nvPr/>
        </p:nvSpPr>
        <p:spPr>
          <a:xfrm>
            <a:off x="1763713" y="2420938"/>
            <a:ext cx="2087562" cy="400050"/>
          </a:xfrm>
          <a:prstGeom prst="rect">
            <a:avLst/>
          </a:prstGeom>
          <a:noFill/>
        </p:spPr>
        <p:txBody>
          <a:bodyPr>
            <a:spAutoFit/>
          </a:bodyPr>
          <a:lstStyle/>
          <a:p>
            <a:pPr>
              <a:defRPr/>
            </a:pPr>
            <a:r>
              <a:rPr lang="pt-BR" sz="2000" dirty="0">
                <a:latin typeface="+mn-lt"/>
              </a:rPr>
              <a:t>3x1 = 3</a:t>
            </a:r>
          </a:p>
        </p:txBody>
      </p:sp>
      <p:sp>
        <p:nvSpPr>
          <p:cNvPr id="11" name="Raio 10"/>
          <p:cNvSpPr/>
          <p:nvPr/>
        </p:nvSpPr>
        <p:spPr>
          <a:xfrm>
            <a:off x="1303338" y="2108200"/>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 name="CaixaDeTexto 11"/>
          <p:cNvSpPr txBox="1"/>
          <p:nvPr/>
        </p:nvSpPr>
        <p:spPr>
          <a:xfrm>
            <a:off x="1655763" y="2070100"/>
            <a:ext cx="2089150" cy="400050"/>
          </a:xfrm>
          <a:prstGeom prst="rect">
            <a:avLst/>
          </a:prstGeom>
          <a:noFill/>
        </p:spPr>
        <p:txBody>
          <a:bodyPr>
            <a:spAutoFit/>
          </a:bodyPr>
          <a:lstStyle/>
          <a:p>
            <a:pPr>
              <a:defRPr/>
            </a:pPr>
            <a:r>
              <a:rPr lang="pt-BR" sz="2000" dirty="0">
                <a:latin typeface="+mn-lt"/>
              </a:rPr>
              <a:t>2x1 = 2</a:t>
            </a:r>
          </a:p>
        </p:txBody>
      </p:sp>
      <p:sp>
        <p:nvSpPr>
          <p:cNvPr id="13" name="Raio 12"/>
          <p:cNvSpPr/>
          <p:nvPr/>
        </p:nvSpPr>
        <p:spPr>
          <a:xfrm>
            <a:off x="1303338" y="1782763"/>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 name="CaixaDeTexto 13"/>
          <p:cNvSpPr txBox="1"/>
          <p:nvPr/>
        </p:nvSpPr>
        <p:spPr>
          <a:xfrm>
            <a:off x="1655763" y="1744663"/>
            <a:ext cx="2089150" cy="400050"/>
          </a:xfrm>
          <a:prstGeom prst="rect">
            <a:avLst/>
          </a:prstGeom>
          <a:noFill/>
        </p:spPr>
        <p:txBody>
          <a:bodyPr>
            <a:spAutoFit/>
          </a:bodyPr>
          <a:lstStyle/>
          <a:p>
            <a:pPr>
              <a:defRPr/>
            </a:pPr>
            <a:r>
              <a:rPr lang="pt-BR" sz="2000" dirty="0">
                <a:latin typeface="+mn-lt"/>
              </a:rPr>
              <a:t>2x3 + 3x2x1 = 12</a:t>
            </a:r>
          </a:p>
        </p:txBody>
      </p:sp>
      <p:sp>
        <p:nvSpPr>
          <p:cNvPr id="15" name="Raio 14"/>
          <p:cNvSpPr/>
          <p:nvPr/>
        </p:nvSpPr>
        <p:spPr>
          <a:xfrm>
            <a:off x="1360488" y="2832100"/>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CaixaDeTexto 15"/>
          <p:cNvSpPr txBox="1"/>
          <p:nvPr/>
        </p:nvSpPr>
        <p:spPr>
          <a:xfrm>
            <a:off x="1576388" y="2708275"/>
            <a:ext cx="2087562" cy="400050"/>
          </a:xfrm>
          <a:prstGeom prst="rect">
            <a:avLst/>
          </a:prstGeom>
          <a:noFill/>
        </p:spPr>
        <p:txBody>
          <a:bodyPr>
            <a:spAutoFit/>
          </a:bodyPr>
          <a:lstStyle/>
          <a:p>
            <a:pPr>
              <a:defRPr/>
            </a:pPr>
            <a:r>
              <a:rPr lang="pt-BR" sz="2000" dirty="0">
                <a:latin typeface="+mn-lt"/>
              </a:rPr>
              <a:t>2x4 + 3x2x1 = 14</a:t>
            </a:r>
          </a:p>
        </p:txBody>
      </p:sp>
      <p:sp>
        <p:nvSpPr>
          <p:cNvPr id="17" name="CaixaDeTexto 16"/>
          <p:cNvSpPr txBox="1"/>
          <p:nvPr/>
        </p:nvSpPr>
        <p:spPr>
          <a:xfrm>
            <a:off x="11113" y="4076700"/>
            <a:ext cx="9144000" cy="831850"/>
          </a:xfrm>
          <a:prstGeom prst="rect">
            <a:avLst/>
          </a:prstGeom>
          <a:noFill/>
        </p:spPr>
        <p:txBody>
          <a:bodyPr>
            <a:spAutoFit/>
          </a:bodyPr>
          <a:lstStyle/>
          <a:p>
            <a:pPr>
              <a:defRPr/>
            </a:pPr>
            <a:r>
              <a:rPr lang="pt-BR" sz="2400" dirty="0">
                <a:latin typeface="+mn-lt"/>
              </a:rPr>
              <a:t>Feito isso, resta apenas o acerto do H e do O. Para obter 12 H nos produtos, coloca-se o coeficiente 6 na água.</a:t>
            </a:r>
          </a:p>
        </p:txBody>
      </p:sp>
      <p:sp>
        <p:nvSpPr>
          <p:cNvPr id="18" name="CaixaDeTexto 17"/>
          <p:cNvSpPr txBox="1"/>
          <p:nvPr/>
        </p:nvSpPr>
        <p:spPr>
          <a:xfrm>
            <a:off x="6516688" y="981075"/>
            <a:ext cx="379412" cy="519113"/>
          </a:xfrm>
          <a:prstGeom prst="rect">
            <a:avLst/>
          </a:prstGeom>
          <a:noFill/>
        </p:spPr>
        <p:txBody>
          <a:bodyPr>
            <a:spAutoFit/>
          </a:bodyPr>
          <a:lstStyle/>
          <a:p>
            <a:pPr>
              <a:defRPr/>
            </a:pPr>
            <a:r>
              <a:rPr lang="pt-BR" sz="2800" dirty="0">
                <a:latin typeface="+mn-lt"/>
              </a:rPr>
              <a:t>6</a:t>
            </a:r>
          </a:p>
        </p:txBody>
      </p:sp>
      <p:sp>
        <p:nvSpPr>
          <p:cNvPr id="19" name="Raio 18"/>
          <p:cNvSpPr/>
          <p:nvPr/>
        </p:nvSpPr>
        <p:spPr>
          <a:xfrm>
            <a:off x="5508625" y="1820863"/>
            <a:ext cx="214313"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CaixaDeTexto 19"/>
          <p:cNvSpPr txBox="1"/>
          <p:nvPr/>
        </p:nvSpPr>
        <p:spPr>
          <a:xfrm>
            <a:off x="5756275" y="1773238"/>
            <a:ext cx="2089150" cy="400050"/>
          </a:xfrm>
          <a:prstGeom prst="rect">
            <a:avLst/>
          </a:prstGeom>
          <a:noFill/>
        </p:spPr>
        <p:txBody>
          <a:bodyPr>
            <a:spAutoFit/>
          </a:bodyPr>
          <a:lstStyle/>
          <a:p>
            <a:pPr>
              <a:defRPr/>
            </a:pPr>
            <a:r>
              <a:rPr lang="pt-BR" sz="2000" dirty="0">
                <a:latin typeface="+mn-lt"/>
              </a:rPr>
              <a:t>6x2 = 12</a:t>
            </a:r>
          </a:p>
        </p:txBody>
      </p:sp>
      <p:sp>
        <p:nvSpPr>
          <p:cNvPr id="21" name="Raio 20"/>
          <p:cNvSpPr/>
          <p:nvPr/>
        </p:nvSpPr>
        <p:spPr>
          <a:xfrm>
            <a:off x="5556250" y="2792413"/>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2" name="CaixaDeTexto 21"/>
          <p:cNvSpPr txBox="1"/>
          <p:nvPr/>
        </p:nvSpPr>
        <p:spPr>
          <a:xfrm>
            <a:off x="5867400" y="2708275"/>
            <a:ext cx="2087563" cy="400050"/>
          </a:xfrm>
          <a:prstGeom prst="rect">
            <a:avLst/>
          </a:prstGeom>
          <a:noFill/>
        </p:spPr>
        <p:txBody>
          <a:bodyPr>
            <a:spAutoFit/>
          </a:bodyPr>
          <a:lstStyle/>
          <a:p>
            <a:pPr>
              <a:defRPr/>
            </a:pPr>
            <a:r>
              <a:rPr lang="pt-BR" sz="2000" dirty="0">
                <a:latin typeface="+mn-lt"/>
              </a:rPr>
              <a:t>1x2x4 + 6x1 = 14</a:t>
            </a:r>
          </a:p>
        </p:txBody>
      </p:sp>
      <p:sp>
        <p:nvSpPr>
          <p:cNvPr id="10" name="CaixaDeTexto 9"/>
          <p:cNvSpPr txBox="1">
            <a:spLocks noChangeArrowheads="1"/>
          </p:cNvSpPr>
          <p:nvPr/>
        </p:nvSpPr>
        <p:spPr bwMode="auto">
          <a:xfrm>
            <a:off x="179388" y="5157788"/>
            <a:ext cx="8569325" cy="946150"/>
          </a:xfrm>
          <a:prstGeom prst="rect">
            <a:avLst/>
          </a:prstGeom>
          <a:noFill/>
          <a:ln w="9525">
            <a:noFill/>
            <a:miter lim="800000"/>
            <a:headEnd/>
            <a:tailEnd/>
          </a:ln>
        </p:spPr>
        <p:txBody>
          <a:bodyPr>
            <a:spAutoFit/>
          </a:bodyPr>
          <a:lstStyle/>
          <a:p>
            <a:pPr algn="ctr"/>
            <a:r>
              <a:rPr lang="pt-BR" sz="2800" b="1">
                <a:latin typeface="Calibri" pitchFamily="34" charset="0"/>
              </a:rPr>
              <a:t>2H</a:t>
            </a:r>
            <a:r>
              <a:rPr lang="pt-BR" sz="2800" b="1" baseline="-25000">
                <a:latin typeface="Calibri" pitchFamily="34" charset="0"/>
              </a:rPr>
              <a:t>3</a:t>
            </a:r>
            <a:r>
              <a:rPr lang="pt-BR" sz="2800" b="1">
                <a:latin typeface="Calibri" pitchFamily="34" charset="0"/>
              </a:rPr>
              <a:t>PO</a:t>
            </a:r>
            <a:r>
              <a:rPr lang="pt-BR" sz="2800" b="1" baseline="-25000">
                <a:latin typeface="Calibri" pitchFamily="34" charset="0"/>
              </a:rPr>
              <a:t>4</a:t>
            </a:r>
            <a:r>
              <a:rPr lang="pt-BR" sz="2800" b="1">
                <a:latin typeface="Calibri" pitchFamily="34" charset="0"/>
              </a:rPr>
              <a:t> + 3Mg(OH)</a:t>
            </a:r>
            <a:r>
              <a:rPr lang="pt-BR" sz="2800" b="1" baseline="-25000">
                <a:latin typeface="Calibri" pitchFamily="34" charset="0"/>
              </a:rPr>
              <a:t>2</a:t>
            </a:r>
            <a:r>
              <a:rPr lang="pt-BR" sz="2800" b="1">
                <a:latin typeface="Calibri" pitchFamily="34" charset="0"/>
              </a:rPr>
              <a:t> → Mg</a:t>
            </a:r>
            <a:r>
              <a:rPr lang="pt-BR" sz="2800" b="1" baseline="-25000">
                <a:latin typeface="Calibri" pitchFamily="34" charset="0"/>
              </a:rPr>
              <a:t>3</a:t>
            </a:r>
            <a:r>
              <a:rPr lang="pt-BR" sz="2800" b="1">
                <a:latin typeface="Calibri" pitchFamily="34" charset="0"/>
              </a:rPr>
              <a:t>(PO</a:t>
            </a:r>
            <a:r>
              <a:rPr lang="pt-BR" sz="2800" b="1" baseline="-25000">
                <a:latin typeface="Calibri" pitchFamily="34" charset="0"/>
              </a:rPr>
              <a:t>4</a:t>
            </a:r>
            <a:r>
              <a:rPr lang="pt-BR" sz="2800" b="1">
                <a:latin typeface="Calibri" pitchFamily="34" charset="0"/>
              </a:rPr>
              <a:t>)</a:t>
            </a:r>
            <a:r>
              <a:rPr lang="pt-BR" sz="2800" b="1" baseline="-25000">
                <a:latin typeface="Calibri" pitchFamily="34" charset="0"/>
              </a:rPr>
              <a:t>2 </a:t>
            </a:r>
            <a:r>
              <a:rPr lang="pt-BR" sz="2800" b="1">
                <a:latin typeface="Calibri" pitchFamily="34" charset="0"/>
              </a:rPr>
              <a:t>+6H</a:t>
            </a:r>
            <a:r>
              <a:rPr lang="pt-BR" sz="2800" b="1" baseline="-25000">
                <a:latin typeface="Calibri" pitchFamily="34" charset="0"/>
              </a:rPr>
              <a:t>2</a:t>
            </a:r>
            <a:r>
              <a:rPr lang="pt-BR" sz="2800" b="1">
                <a:latin typeface="Calibri" pitchFamily="34" charset="0"/>
              </a:rPr>
              <a:t>O</a:t>
            </a:r>
          </a:p>
          <a:p>
            <a:pPr algn="ctr"/>
            <a:r>
              <a:rPr lang="pt-BR" sz="2800" b="1">
                <a:latin typeface="Calibri" pitchFamily="34" charset="0"/>
              </a:rPr>
              <a:t>Eq. Balanceada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arn(inVertical)">
                                      <p:cBhvr>
                                        <p:cTn id="69" dur="500"/>
                                        <p:tgtEl>
                                          <p:spTgt spid="1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down)">
                                      <p:cBhvr>
                                        <p:cTn id="74" dur="500"/>
                                        <p:tgtEl>
                                          <p:spTgt spid="1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500"/>
                                        <p:tgtEl>
                                          <p:spTgt spid="2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arn(inVertical)">
                                      <p:cBhvr>
                                        <p:cTn id="102" dur="500"/>
                                        <p:tgtEl>
                                          <p:spTgt spid="2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ipe(down)">
                                      <p:cBhvr>
                                        <p:cTn id="107" dur="500"/>
                                        <p:tgtEl>
                                          <p:spTgt spid="2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5" presetClass="entr" presetSubtype="0" fill="hold" grpId="0" nodeType="click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2000"/>
                                        <p:tgtEl>
                                          <p:spTgt spid="10"/>
                                        </p:tgtEl>
                                      </p:cBhvr>
                                    </p:animEffect>
                                    <p:anim calcmode="lin" valueType="num">
                                      <p:cBhvr>
                                        <p:cTn id="113" dur="2000" fill="hold"/>
                                        <p:tgtEl>
                                          <p:spTgt spid="10"/>
                                        </p:tgtEl>
                                        <p:attrNameLst>
                                          <p:attrName>ppt_w</p:attrName>
                                        </p:attrNameLst>
                                      </p:cBhvr>
                                      <p:tavLst>
                                        <p:tav tm="0" fmla="#ppt_w*sin(2.5*pi*$)">
                                          <p:val>
                                            <p:fltVal val="0"/>
                                          </p:val>
                                        </p:tav>
                                        <p:tav tm="100000">
                                          <p:val>
                                            <p:fltVal val="1"/>
                                          </p:val>
                                        </p:tav>
                                      </p:tavLst>
                                    </p:anim>
                                    <p:anim calcmode="lin" valueType="num">
                                      <p:cBhvr>
                                        <p:cTn id="1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4" grpId="0"/>
      <p:bldP spid="6" grpId="0"/>
      <p:bldP spid="8" grpId="0"/>
      <p:bldP spid="9" grpId="0" animBg="1"/>
      <p:bldP spid="7" grpId="0"/>
      <p:bldP spid="11" grpId="0" animBg="1"/>
      <p:bldP spid="12" grpId="0"/>
      <p:bldP spid="13" grpId="0" animBg="1"/>
      <p:bldP spid="14" grpId="0"/>
      <p:bldP spid="15" grpId="0" animBg="1"/>
      <p:bldP spid="16" grpId="0"/>
      <p:bldP spid="17" grpId="0"/>
      <p:bldP spid="18" grpId="0"/>
      <p:bldP spid="19" grpId="0" animBg="1"/>
      <p:bldP spid="20" grpId="0"/>
      <p:bldP spid="21" grpId="0" animBg="1"/>
      <p:bldP spid="2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5" name="CaixaDeTexto 4"/>
          <p:cNvSpPr txBox="1">
            <a:spLocks noChangeArrowheads="1"/>
          </p:cNvSpPr>
          <p:nvPr/>
        </p:nvSpPr>
        <p:spPr bwMode="auto">
          <a:xfrm>
            <a:off x="1187450" y="1033463"/>
            <a:ext cx="6192838" cy="519112"/>
          </a:xfrm>
          <a:prstGeom prst="rect">
            <a:avLst/>
          </a:prstGeom>
          <a:noFill/>
          <a:ln w="9525">
            <a:noFill/>
            <a:miter lim="800000"/>
            <a:headEnd/>
            <a:tailEnd/>
          </a:ln>
        </p:spPr>
        <p:txBody>
          <a:bodyPr>
            <a:spAutoFit/>
          </a:bodyPr>
          <a:lstStyle/>
          <a:p>
            <a:r>
              <a:rPr lang="pt-BR" sz="2800">
                <a:latin typeface="Calibri" pitchFamily="34" charset="0"/>
              </a:rPr>
              <a:t>    HCl +    Ca(OH)</a:t>
            </a:r>
            <a:r>
              <a:rPr lang="pt-BR" sz="2800" baseline="-25000">
                <a:latin typeface="Calibri" pitchFamily="34" charset="0"/>
              </a:rPr>
              <a:t>2</a:t>
            </a:r>
            <a:r>
              <a:rPr lang="pt-BR" sz="2800">
                <a:latin typeface="Calibri" pitchFamily="34" charset="0"/>
              </a:rPr>
              <a:t> →     CaCl</a:t>
            </a:r>
            <a:r>
              <a:rPr lang="pt-BR" sz="2800" baseline="-25000">
                <a:latin typeface="Calibri" pitchFamily="34" charset="0"/>
              </a:rPr>
              <a:t>2</a:t>
            </a:r>
            <a:r>
              <a:rPr lang="pt-BR" sz="2800">
                <a:latin typeface="Calibri" pitchFamily="34" charset="0"/>
              </a:rPr>
              <a:t> +     H</a:t>
            </a:r>
            <a:r>
              <a:rPr lang="pt-BR" sz="2800" baseline="-25000">
                <a:latin typeface="Calibri" pitchFamily="34" charset="0"/>
              </a:rPr>
              <a:t>2</a:t>
            </a:r>
            <a:r>
              <a:rPr lang="pt-BR" sz="2800">
                <a:latin typeface="Calibri" pitchFamily="34" charset="0"/>
              </a:rPr>
              <a:t>O</a:t>
            </a:r>
          </a:p>
        </p:txBody>
      </p:sp>
      <p:sp>
        <p:nvSpPr>
          <p:cNvPr id="6" name="CaixaDeTexto 5"/>
          <p:cNvSpPr txBox="1"/>
          <p:nvPr/>
        </p:nvSpPr>
        <p:spPr>
          <a:xfrm>
            <a:off x="1547813" y="1557338"/>
            <a:ext cx="2376487" cy="1630362"/>
          </a:xfrm>
          <a:prstGeom prst="rect">
            <a:avLst/>
          </a:prstGeom>
          <a:noFill/>
        </p:spPr>
        <p:txBody>
          <a:bodyPr>
            <a:spAutoFit/>
          </a:bodyPr>
          <a:lstStyle/>
          <a:p>
            <a:pPr>
              <a:defRPr/>
            </a:pPr>
            <a:r>
              <a:rPr lang="pt-BR" sz="2000" dirty="0">
                <a:latin typeface="+mn-lt"/>
              </a:rPr>
              <a:t>Reagentes</a:t>
            </a:r>
          </a:p>
          <a:p>
            <a:pPr>
              <a:defRPr/>
            </a:pPr>
            <a:r>
              <a:rPr lang="pt-BR" sz="2000" dirty="0">
                <a:latin typeface="+mn-lt"/>
              </a:rPr>
              <a:t>H = 3</a:t>
            </a:r>
          </a:p>
          <a:p>
            <a:pPr>
              <a:defRPr/>
            </a:pPr>
            <a:r>
              <a:rPr lang="pt-BR" sz="2000" dirty="0">
                <a:latin typeface="+mn-lt"/>
              </a:rPr>
              <a:t>Cl = 1</a:t>
            </a:r>
          </a:p>
          <a:p>
            <a:pPr>
              <a:defRPr/>
            </a:pPr>
            <a:r>
              <a:rPr lang="pt-BR" sz="2000" dirty="0">
                <a:latin typeface="+mn-lt"/>
              </a:rPr>
              <a:t>Ca = 1</a:t>
            </a:r>
          </a:p>
          <a:p>
            <a:pPr>
              <a:defRPr/>
            </a:pPr>
            <a:r>
              <a:rPr lang="pt-BR" sz="2000" dirty="0">
                <a:latin typeface="+mn-lt"/>
              </a:rPr>
              <a:t>O = 2</a:t>
            </a:r>
          </a:p>
        </p:txBody>
      </p:sp>
      <p:sp>
        <p:nvSpPr>
          <p:cNvPr id="10" name="CaixaDeTexto 9"/>
          <p:cNvSpPr txBox="1"/>
          <p:nvPr/>
        </p:nvSpPr>
        <p:spPr>
          <a:xfrm>
            <a:off x="5219700" y="1573213"/>
            <a:ext cx="2376488" cy="1630362"/>
          </a:xfrm>
          <a:prstGeom prst="rect">
            <a:avLst/>
          </a:prstGeom>
          <a:noFill/>
        </p:spPr>
        <p:txBody>
          <a:bodyPr>
            <a:spAutoFit/>
          </a:bodyPr>
          <a:lstStyle/>
          <a:p>
            <a:pPr>
              <a:defRPr/>
            </a:pPr>
            <a:r>
              <a:rPr lang="pt-BR" sz="2000" dirty="0">
                <a:latin typeface="+mn-lt"/>
              </a:rPr>
              <a:t>Produtos</a:t>
            </a:r>
          </a:p>
          <a:p>
            <a:pPr>
              <a:defRPr/>
            </a:pPr>
            <a:r>
              <a:rPr lang="pt-BR" sz="2000" dirty="0">
                <a:latin typeface="+mn-lt"/>
              </a:rPr>
              <a:t>H = 2</a:t>
            </a:r>
          </a:p>
          <a:p>
            <a:pPr>
              <a:defRPr/>
            </a:pPr>
            <a:r>
              <a:rPr lang="pt-BR" sz="2000" dirty="0">
                <a:latin typeface="+mn-lt"/>
              </a:rPr>
              <a:t>Cl = 2</a:t>
            </a:r>
          </a:p>
          <a:p>
            <a:pPr>
              <a:defRPr/>
            </a:pPr>
            <a:r>
              <a:rPr lang="pt-BR" sz="2000" dirty="0">
                <a:latin typeface="+mn-lt"/>
              </a:rPr>
              <a:t>Ca = 1</a:t>
            </a:r>
          </a:p>
          <a:p>
            <a:pPr>
              <a:defRPr/>
            </a:pPr>
            <a:r>
              <a:rPr lang="pt-BR" sz="2000" dirty="0">
                <a:latin typeface="+mn-lt"/>
              </a:rPr>
              <a:t>O = 1</a:t>
            </a:r>
          </a:p>
        </p:txBody>
      </p:sp>
      <p:sp>
        <p:nvSpPr>
          <p:cNvPr id="7" name="CaixaDeTexto 6"/>
          <p:cNvSpPr txBox="1"/>
          <p:nvPr/>
        </p:nvSpPr>
        <p:spPr>
          <a:xfrm>
            <a:off x="107950" y="3213100"/>
            <a:ext cx="9036050" cy="461963"/>
          </a:xfrm>
          <a:prstGeom prst="rect">
            <a:avLst/>
          </a:prstGeom>
          <a:noFill/>
        </p:spPr>
        <p:txBody>
          <a:bodyPr>
            <a:spAutoFit/>
          </a:bodyPr>
          <a:lstStyle/>
          <a:p>
            <a:pPr>
              <a:defRPr/>
            </a:pPr>
            <a:r>
              <a:rPr lang="pt-BR" sz="2400" dirty="0">
                <a:latin typeface="+mn-lt"/>
              </a:rPr>
              <a:t>Inicia-se o acerto pelo Cl, seguindo as regras mencionadas.</a:t>
            </a:r>
          </a:p>
        </p:txBody>
      </p:sp>
      <p:sp>
        <p:nvSpPr>
          <p:cNvPr id="8" name="CaixaDeTexto 7"/>
          <p:cNvSpPr txBox="1"/>
          <p:nvPr/>
        </p:nvSpPr>
        <p:spPr>
          <a:xfrm>
            <a:off x="1258888" y="1052513"/>
            <a:ext cx="433387" cy="523875"/>
          </a:xfrm>
          <a:prstGeom prst="rect">
            <a:avLst/>
          </a:prstGeom>
          <a:noFill/>
        </p:spPr>
        <p:txBody>
          <a:bodyPr>
            <a:spAutoFit/>
          </a:bodyPr>
          <a:lstStyle/>
          <a:p>
            <a:pPr>
              <a:defRPr/>
            </a:pPr>
            <a:r>
              <a:rPr lang="pt-BR" sz="2800" dirty="0">
                <a:latin typeface="+mn-lt"/>
              </a:rPr>
              <a:t>2</a:t>
            </a:r>
          </a:p>
        </p:txBody>
      </p:sp>
      <p:sp>
        <p:nvSpPr>
          <p:cNvPr id="9" name="Raio 8"/>
          <p:cNvSpPr/>
          <p:nvPr/>
        </p:nvSpPr>
        <p:spPr>
          <a:xfrm>
            <a:off x="2087563" y="2252663"/>
            <a:ext cx="180975" cy="23971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CaixaDeTexto 10"/>
          <p:cNvSpPr txBox="1"/>
          <p:nvPr/>
        </p:nvSpPr>
        <p:spPr>
          <a:xfrm>
            <a:off x="2268538" y="2133600"/>
            <a:ext cx="935037" cy="400050"/>
          </a:xfrm>
          <a:prstGeom prst="rect">
            <a:avLst/>
          </a:prstGeom>
          <a:noFill/>
        </p:spPr>
        <p:txBody>
          <a:bodyPr>
            <a:spAutoFit/>
          </a:bodyPr>
          <a:lstStyle/>
          <a:p>
            <a:pPr>
              <a:defRPr/>
            </a:pPr>
            <a:r>
              <a:rPr lang="pt-BR" sz="2000" dirty="0">
                <a:latin typeface="+mn-lt"/>
              </a:rPr>
              <a:t>2x1 = 2</a:t>
            </a:r>
          </a:p>
        </p:txBody>
      </p:sp>
      <p:sp>
        <p:nvSpPr>
          <p:cNvPr id="15" name="Raio 14"/>
          <p:cNvSpPr/>
          <p:nvPr/>
        </p:nvSpPr>
        <p:spPr>
          <a:xfrm>
            <a:off x="1997075" y="1893888"/>
            <a:ext cx="180975" cy="23971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CaixaDeTexto 15"/>
          <p:cNvSpPr txBox="1"/>
          <p:nvPr/>
        </p:nvSpPr>
        <p:spPr>
          <a:xfrm>
            <a:off x="2268538" y="1812925"/>
            <a:ext cx="1366837" cy="400050"/>
          </a:xfrm>
          <a:prstGeom prst="rect">
            <a:avLst/>
          </a:prstGeom>
          <a:noFill/>
        </p:spPr>
        <p:txBody>
          <a:bodyPr>
            <a:spAutoFit/>
          </a:bodyPr>
          <a:lstStyle/>
          <a:p>
            <a:pPr>
              <a:defRPr/>
            </a:pPr>
            <a:r>
              <a:rPr lang="pt-BR" sz="2000" dirty="0">
                <a:latin typeface="+mn-lt"/>
              </a:rPr>
              <a:t>2x1 + 2 = 4</a:t>
            </a:r>
          </a:p>
        </p:txBody>
      </p:sp>
      <p:sp>
        <p:nvSpPr>
          <p:cNvPr id="17" name="CaixaDeTexto 16"/>
          <p:cNvSpPr txBox="1"/>
          <p:nvPr/>
        </p:nvSpPr>
        <p:spPr>
          <a:xfrm>
            <a:off x="5724525" y="1052513"/>
            <a:ext cx="431800" cy="519112"/>
          </a:xfrm>
          <a:prstGeom prst="rect">
            <a:avLst/>
          </a:prstGeom>
          <a:noFill/>
        </p:spPr>
        <p:txBody>
          <a:bodyPr>
            <a:spAutoFit/>
          </a:bodyPr>
          <a:lstStyle/>
          <a:p>
            <a:pPr>
              <a:defRPr/>
            </a:pPr>
            <a:r>
              <a:rPr lang="pt-BR" sz="2800" dirty="0">
                <a:latin typeface="+mn-lt"/>
              </a:rPr>
              <a:t>2</a:t>
            </a:r>
          </a:p>
        </p:txBody>
      </p:sp>
      <p:sp>
        <p:nvSpPr>
          <p:cNvPr id="18" name="CaixaDeTexto 17"/>
          <p:cNvSpPr txBox="1"/>
          <p:nvPr/>
        </p:nvSpPr>
        <p:spPr>
          <a:xfrm>
            <a:off x="-4763" y="4005263"/>
            <a:ext cx="9037638" cy="461962"/>
          </a:xfrm>
          <a:prstGeom prst="rect">
            <a:avLst/>
          </a:prstGeom>
          <a:noFill/>
        </p:spPr>
        <p:txBody>
          <a:bodyPr>
            <a:spAutoFit/>
          </a:bodyPr>
          <a:lstStyle/>
          <a:p>
            <a:pPr>
              <a:defRPr/>
            </a:pPr>
            <a:r>
              <a:rPr lang="pt-BR" sz="2400" dirty="0">
                <a:latin typeface="+mn-lt"/>
              </a:rPr>
              <a:t>E para acertar os valores de H e O coloca-se o coeficiente 2 na água:</a:t>
            </a:r>
          </a:p>
        </p:txBody>
      </p:sp>
      <p:sp>
        <p:nvSpPr>
          <p:cNvPr id="19" name="Raio 18"/>
          <p:cNvSpPr/>
          <p:nvPr/>
        </p:nvSpPr>
        <p:spPr>
          <a:xfrm>
            <a:off x="5646738" y="1954213"/>
            <a:ext cx="179387" cy="23971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CaixaDeTexto 19"/>
          <p:cNvSpPr txBox="1"/>
          <p:nvPr/>
        </p:nvSpPr>
        <p:spPr>
          <a:xfrm>
            <a:off x="5940425" y="1844675"/>
            <a:ext cx="935038" cy="400050"/>
          </a:xfrm>
          <a:prstGeom prst="rect">
            <a:avLst/>
          </a:prstGeom>
          <a:noFill/>
        </p:spPr>
        <p:txBody>
          <a:bodyPr>
            <a:spAutoFit/>
          </a:bodyPr>
          <a:lstStyle/>
          <a:p>
            <a:pPr>
              <a:defRPr/>
            </a:pPr>
            <a:r>
              <a:rPr lang="pt-BR" sz="2000" dirty="0">
                <a:latin typeface="+mn-lt"/>
              </a:rPr>
              <a:t>2x2 = 4</a:t>
            </a:r>
          </a:p>
        </p:txBody>
      </p:sp>
      <p:sp>
        <p:nvSpPr>
          <p:cNvPr id="21" name="Raio 20"/>
          <p:cNvSpPr/>
          <p:nvPr/>
        </p:nvSpPr>
        <p:spPr>
          <a:xfrm>
            <a:off x="5724525" y="2947988"/>
            <a:ext cx="180975" cy="23971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2" name="CaixaDeTexto 21"/>
          <p:cNvSpPr txBox="1"/>
          <p:nvPr/>
        </p:nvSpPr>
        <p:spPr>
          <a:xfrm>
            <a:off x="5999163" y="2813050"/>
            <a:ext cx="936625" cy="400050"/>
          </a:xfrm>
          <a:prstGeom prst="rect">
            <a:avLst/>
          </a:prstGeom>
          <a:noFill/>
        </p:spPr>
        <p:txBody>
          <a:bodyPr>
            <a:spAutoFit/>
          </a:bodyPr>
          <a:lstStyle/>
          <a:p>
            <a:pPr>
              <a:defRPr/>
            </a:pPr>
            <a:r>
              <a:rPr lang="pt-BR" sz="2000" dirty="0">
                <a:latin typeface="+mn-lt"/>
              </a:rPr>
              <a:t>2x1 = 2</a:t>
            </a:r>
          </a:p>
        </p:txBody>
      </p:sp>
      <p:sp>
        <p:nvSpPr>
          <p:cNvPr id="12" name="CaixaDeTexto 11"/>
          <p:cNvSpPr txBox="1">
            <a:spLocks noChangeArrowheads="1"/>
          </p:cNvSpPr>
          <p:nvPr/>
        </p:nvSpPr>
        <p:spPr bwMode="auto">
          <a:xfrm>
            <a:off x="1331913" y="4868863"/>
            <a:ext cx="6048375" cy="946150"/>
          </a:xfrm>
          <a:prstGeom prst="rect">
            <a:avLst/>
          </a:prstGeom>
          <a:noFill/>
          <a:ln w="9525">
            <a:noFill/>
            <a:miter lim="800000"/>
            <a:headEnd/>
            <a:tailEnd/>
          </a:ln>
        </p:spPr>
        <p:txBody>
          <a:bodyPr>
            <a:spAutoFit/>
          </a:bodyPr>
          <a:lstStyle/>
          <a:p>
            <a:pPr algn="ctr"/>
            <a:r>
              <a:rPr lang="pt-BR" sz="2800" b="1"/>
              <a:t>2HCl + Ca(OH)</a:t>
            </a:r>
            <a:r>
              <a:rPr lang="pt-BR" sz="2800" b="1" baseline="-25000"/>
              <a:t>2</a:t>
            </a:r>
            <a:r>
              <a:rPr lang="pt-BR" sz="2800" b="1"/>
              <a:t> → CaCl</a:t>
            </a:r>
            <a:r>
              <a:rPr lang="pt-BR" sz="2800" b="1" baseline="-25000"/>
              <a:t>2</a:t>
            </a:r>
            <a:r>
              <a:rPr lang="pt-BR" sz="2800" b="1"/>
              <a:t> + 2H</a:t>
            </a:r>
            <a:r>
              <a:rPr lang="pt-BR" sz="2800" b="1" baseline="-25000"/>
              <a:t>2</a:t>
            </a:r>
            <a:r>
              <a:rPr lang="pt-BR" sz="2800" b="1"/>
              <a:t>O</a:t>
            </a:r>
          </a:p>
          <a:p>
            <a:pPr algn="ctr"/>
            <a:r>
              <a:rPr lang="pt-BR" sz="2800" b="1"/>
              <a:t>Eq. </a:t>
            </a:r>
            <a:r>
              <a:rPr lang="pt-BR" sz="2800" b="1">
                <a:latin typeface="Calibri" pitchFamily="34" charset="0"/>
              </a:rPr>
              <a:t>Balanceada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barn(inVertical)">
                                      <p:cBhvr>
                                        <p:cTn id="71" dur="500"/>
                                        <p:tgtEl>
                                          <p:spTgt spid="2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down)">
                                      <p:cBhvr>
                                        <p:cTn id="76" dur="500"/>
                                        <p:tgtEl>
                                          <p:spTgt spid="2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5"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2000"/>
                                        <p:tgtEl>
                                          <p:spTgt spid="12"/>
                                        </p:tgtEl>
                                      </p:cBhvr>
                                    </p:animEffect>
                                    <p:anim calcmode="lin" valueType="num">
                                      <p:cBhvr>
                                        <p:cTn id="82" dur="2000" fill="hold"/>
                                        <p:tgtEl>
                                          <p:spTgt spid="12"/>
                                        </p:tgtEl>
                                        <p:attrNameLst>
                                          <p:attrName>ppt_w</p:attrName>
                                        </p:attrNameLst>
                                      </p:cBhvr>
                                      <p:tavLst>
                                        <p:tav tm="0" fmla="#ppt_w*sin(2.5*pi*$)">
                                          <p:val>
                                            <p:fltVal val="0"/>
                                          </p:val>
                                        </p:tav>
                                        <p:tav tm="100000">
                                          <p:val>
                                            <p:fltVal val="1"/>
                                          </p:val>
                                        </p:tav>
                                      </p:tavLst>
                                    </p:anim>
                                    <p:anim calcmode="lin" valueType="num">
                                      <p:cBhvr>
                                        <p:cTn id="8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7" grpId="0"/>
      <p:bldP spid="8" grpId="0"/>
      <p:bldP spid="9" grpId="0" animBg="1"/>
      <p:bldP spid="11" grpId="0"/>
      <p:bldP spid="15" grpId="0" animBg="1"/>
      <p:bldP spid="16" grpId="0"/>
      <p:bldP spid="17" grpId="0"/>
      <p:bldP spid="18" grpId="0"/>
      <p:bldP spid="19" grpId="0" animBg="1"/>
      <p:bldP spid="20" grpId="0"/>
      <p:bldP spid="21" grpId="0" animBg="1"/>
      <p:bldP spid="22"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a:spLocks noChangeArrowheads="1"/>
          </p:cNvSpPr>
          <p:nvPr/>
        </p:nvSpPr>
        <p:spPr bwMode="auto">
          <a:xfrm>
            <a:off x="1908175" y="1033463"/>
            <a:ext cx="5759450" cy="519112"/>
          </a:xfrm>
          <a:prstGeom prst="rect">
            <a:avLst/>
          </a:prstGeom>
          <a:noFill/>
          <a:ln w="9525">
            <a:noFill/>
            <a:miter lim="800000"/>
            <a:headEnd/>
            <a:tailEnd/>
          </a:ln>
        </p:spPr>
        <p:txBody>
          <a:bodyPr>
            <a:spAutoFit/>
          </a:bodyPr>
          <a:lstStyle/>
          <a:p>
            <a:r>
              <a:rPr lang="pt-BR" sz="2800">
                <a:latin typeface="Calibri" pitchFamily="34" charset="0"/>
              </a:rPr>
              <a:t>   C</a:t>
            </a:r>
            <a:r>
              <a:rPr lang="pt-BR" sz="2800" baseline="-25000">
                <a:latin typeface="Calibri" pitchFamily="34" charset="0"/>
              </a:rPr>
              <a:t>2</a:t>
            </a:r>
            <a:r>
              <a:rPr lang="pt-BR" sz="2800">
                <a:latin typeface="Calibri" pitchFamily="34" charset="0"/>
              </a:rPr>
              <a:t>H</a:t>
            </a:r>
            <a:r>
              <a:rPr lang="pt-BR" sz="2800" baseline="-25000">
                <a:latin typeface="Calibri" pitchFamily="34" charset="0"/>
              </a:rPr>
              <a:t>4</a:t>
            </a:r>
            <a:r>
              <a:rPr lang="pt-BR" sz="2800">
                <a:latin typeface="Calibri" pitchFamily="34" charset="0"/>
              </a:rPr>
              <a:t> +    O</a:t>
            </a:r>
            <a:r>
              <a:rPr lang="pt-BR" sz="2800" baseline="-25000">
                <a:latin typeface="Calibri" pitchFamily="34" charset="0"/>
              </a:rPr>
              <a:t>2</a:t>
            </a:r>
            <a:r>
              <a:rPr lang="pt-BR" sz="2800">
                <a:latin typeface="Calibri" pitchFamily="34" charset="0"/>
              </a:rPr>
              <a:t>     →     CO</a:t>
            </a:r>
            <a:r>
              <a:rPr lang="pt-BR" sz="2800" baseline="-25000">
                <a:latin typeface="Calibri" pitchFamily="34" charset="0"/>
              </a:rPr>
              <a:t>2</a:t>
            </a:r>
            <a:r>
              <a:rPr lang="pt-BR" sz="2800">
                <a:latin typeface="Calibri" pitchFamily="34" charset="0"/>
              </a:rPr>
              <a:t> +     H</a:t>
            </a:r>
            <a:r>
              <a:rPr lang="pt-BR" sz="2800" baseline="-25000">
                <a:latin typeface="Calibri" pitchFamily="34" charset="0"/>
              </a:rPr>
              <a:t>2</a:t>
            </a:r>
            <a:r>
              <a:rPr lang="pt-BR" sz="2800">
                <a:latin typeface="Calibri" pitchFamily="34" charset="0"/>
              </a:rPr>
              <a:t>O</a:t>
            </a:r>
          </a:p>
        </p:txBody>
      </p:sp>
      <p:sp>
        <p:nvSpPr>
          <p:cNvPr id="3" name="CaixaDeTexto 2"/>
          <p:cNvSpPr txBox="1"/>
          <p:nvPr/>
        </p:nvSpPr>
        <p:spPr>
          <a:xfrm>
            <a:off x="1908175" y="1844675"/>
            <a:ext cx="2447925" cy="1323975"/>
          </a:xfrm>
          <a:prstGeom prst="rect">
            <a:avLst/>
          </a:prstGeom>
          <a:noFill/>
        </p:spPr>
        <p:txBody>
          <a:bodyPr>
            <a:spAutoFit/>
          </a:bodyPr>
          <a:lstStyle/>
          <a:p>
            <a:pPr>
              <a:defRPr/>
            </a:pPr>
            <a:r>
              <a:rPr lang="pt-BR" sz="2000" dirty="0">
                <a:latin typeface="+mn-lt"/>
              </a:rPr>
              <a:t>Reagentes</a:t>
            </a:r>
          </a:p>
          <a:p>
            <a:pPr>
              <a:defRPr/>
            </a:pPr>
            <a:r>
              <a:rPr lang="pt-BR" sz="2000" dirty="0">
                <a:latin typeface="+mn-lt"/>
              </a:rPr>
              <a:t>C = 2</a:t>
            </a:r>
          </a:p>
          <a:p>
            <a:pPr>
              <a:defRPr/>
            </a:pPr>
            <a:r>
              <a:rPr lang="pt-BR" sz="2000" dirty="0">
                <a:latin typeface="+mn-lt"/>
              </a:rPr>
              <a:t>H = 4</a:t>
            </a:r>
          </a:p>
          <a:p>
            <a:pPr>
              <a:defRPr/>
            </a:pPr>
            <a:r>
              <a:rPr lang="pt-BR" sz="2000" dirty="0">
                <a:latin typeface="+mn-lt"/>
              </a:rPr>
              <a:t>O = 2</a:t>
            </a:r>
          </a:p>
        </p:txBody>
      </p:sp>
      <p:sp>
        <p:nvSpPr>
          <p:cNvPr id="5" name="CaixaDeTexto 4"/>
          <p:cNvSpPr txBox="1"/>
          <p:nvPr/>
        </p:nvSpPr>
        <p:spPr>
          <a:xfrm>
            <a:off x="5219700" y="1844675"/>
            <a:ext cx="2447925" cy="1311275"/>
          </a:xfrm>
          <a:prstGeom prst="rect">
            <a:avLst/>
          </a:prstGeom>
          <a:noFill/>
        </p:spPr>
        <p:txBody>
          <a:bodyPr>
            <a:spAutoFit/>
          </a:bodyPr>
          <a:lstStyle/>
          <a:p>
            <a:pPr>
              <a:defRPr/>
            </a:pPr>
            <a:r>
              <a:rPr lang="pt-BR" sz="2000" dirty="0">
                <a:latin typeface="+mn-lt"/>
              </a:rPr>
              <a:t>Produtos</a:t>
            </a:r>
          </a:p>
          <a:p>
            <a:pPr>
              <a:defRPr/>
            </a:pPr>
            <a:r>
              <a:rPr lang="pt-BR" sz="2000" dirty="0">
                <a:latin typeface="+mn-lt"/>
              </a:rPr>
              <a:t>C = 1</a:t>
            </a:r>
          </a:p>
          <a:p>
            <a:pPr>
              <a:defRPr/>
            </a:pPr>
            <a:r>
              <a:rPr lang="pt-BR" sz="2000" dirty="0">
                <a:latin typeface="+mn-lt"/>
              </a:rPr>
              <a:t>H = 2</a:t>
            </a:r>
          </a:p>
          <a:p>
            <a:pPr>
              <a:defRPr/>
            </a:pPr>
            <a:r>
              <a:rPr lang="pt-BR" sz="2000" dirty="0">
                <a:latin typeface="+mn-lt"/>
              </a:rPr>
              <a:t>O = 3</a:t>
            </a:r>
          </a:p>
        </p:txBody>
      </p:sp>
      <p:sp>
        <p:nvSpPr>
          <p:cNvPr id="4" name="CaixaDeTexto 3"/>
          <p:cNvSpPr txBox="1"/>
          <p:nvPr/>
        </p:nvSpPr>
        <p:spPr>
          <a:xfrm>
            <a:off x="107950" y="3213100"/>
            <a:ext cx="8928100" cy="1570038"/>
          </a:xfrm>
          <a:prstGeom prst="rect">
            <a:avLst/>
          </a:prstGeom>
          <a:noFill/>
        </p:spPr>
        <p:txBody>
          <a:bodyPr>
            <a:spAutoFit/>
          </a:bodyPr>
          <a:lstStyle/>
          <a:p>
            <a:pPr>
              <a:defRPr/>
            </a:pPr>
            <a:r>
              <a:rPr lang="pt-BR" sz="2400" dirty="0">
                <a:latin typeface="+mn-lt"/>
              </a:rPr>
              <a:t>Iniciando pelo H e o C, seguindo as regras,</a:t>
            </a:r>
            <a:r>
              <a:rPr lang="pt-BR" sz="2400" dirty="0"/>
              <a:t> perceba que alterando-os, muda-se também a quantidade de O, ajustando-se o coeficiente do O</a:t>
            </a:r>
            <a:r>
              <a:rPr lang="pt-BR" sz="2400" baseline="-25000" dirty="0"/>
              <a:t>2</a:t>
            </a:r>
            <a:r>
              <a:rPr lang="pt-BR" sz="2400" dirty="0"/>
              <a:t> para 3.</a:t>
            </a:r>
          </a:p>
          <a:p>
            <a:pPr>
              <a:defRPr/>
            </a:pPr>
            <a:endParaRPr lang="pt-BR" sz="2400" dirty="0">
              <a:latin typeface="+mn-lt"/>
            </a:endParaRPr>
          </a:p>
        </p:txBody>
      </p:sp>
      <p:sp>
        <p:nvSpPr>
          <p:cNvPr id="6" name="CaixaDeTexto 5"/>
          <p:cNvSpPr txBox="1"/>
          <p:nvPr/>
        </p:nvSpPr>
        <p:spPr>
          <a:xfrm>
            <a:off x="4716463" y="1052513"/>
            <a:ext cx="431800" cy="519112"/>
          </a:xfrm>
          <a:prstGeom prst="rect">
            <a:avLst/>
          </a:prstGeom>
          <a:noFill/>
        </p:spPr>
        <p:txBody>
          <a:bodyPr>
            <a:spAutoFit/>
          </a:bodyPr>
          <a:lstStyle/>
          <a:p>
            <a:pPr>
              <a:defRPr/>
            </a:pPr>
            <a:r>
              <a:rPr lang="pt-BR" sz="2800" dirty="0">
                <a:latin typeface="+mn-lt"/>
              </a:rPr>
              <a:t>2</a:t>
            </a:r>
          </a:p>
        </p:txBody>
      </p:sp>
      <p:sp>
        <p:nvSpPr>
          <p:cNvPr id="8" name="CaixaDeTexto 7"/>
          <p:cNvSpPr txBox="1"/>
          <p:nvPr/>
        </p:nvSpPr>
        <p:spPr>
          <a:xfrm>
            <a:off x="5867400" y="1052513"/>
            <a:ext cx="431800" cy="519112"/>
          </a:xfrm>
          <a:prstGeom prst="rect">
            <a:avLst/>
          </a:prstGeom>
          <a:noFill/>
        </p:spPr>
        <p:txBody>
          <a:bodyPr>
            <a:spAutoFit/>
          </a:bodyPr>
          <a:lstStyle/>
          <a:p>
            <a:pPr>
              <a:defRPr/>
            </a:pPr>
            <a:r>
              <a:rPr lang="pt-BR" sz="2800" dirty="0">
                <a:latin typeface="+mn-lt"/>
              </a:rPr>
              <a:t>2</a:t>
            </a:r>
          </a:p>
        </p:txBody>
      </p:sp>
      <p:sp>
        <p:nvSpPr>
          <p:cNvPr id="7" name="Raio 6"/>
          <p:cNvSpPr/>
          <p:nvPr/>
        </p:nvSpPr>
        <p:spPr>
          <a:xfrm>
            <a:off x="5724525" y="2506663"/>
            <a:ext cx="142875" cy="27463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CaixaDeTexto 9"/>
          <p:cNvSpPr txBox="1"/>
          <p:nvPr/>
        </p:nvSpPr>
        <p:spPr>
          <a:xfrm>
            <a:off x="5867400" y="2420938"/>
            <a:ext cx="1441450" cy="400050"/>
          </a:xfrm>
          <a:prstGeom prst="rect">
            <a:avLst/>
          </a:prstGeom>
          <a:noFill/>
        </p:spPr>
        <p:txBody>
          <a:bodyPr>
            <a:spAutoFit/>
          </a:bodyPr>
          <a:lstStyle/>
          <a:p>
            <a:pPr>
              <a:defRPr/>
            </a:pPr>
            <a:r>
              <a:rPr lang="pt-BR" sz="2000" dirty="0">
                <a:latin typeface="+mn-lt"/>
              </a:rPr>
              <a:t>2x2 = 4</a:t>
            </a:r>
          </a:p>
        </p:txBody>
      </p:sp>
      <p:sp>
        <p:nvSpPr>
          <p:cNvPr id="12" name="Raio 11"/>
          <p:cNvSpPr/>
          <p:nvPr/>
        </p:nvSpPr>
        <p:spPr>
          <a:xfrm>
            <a:off x="5724525" y="2146300"/>
            <a:ext cx="142875" cy="27463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 name="CaixaDeTexto 12"/>
          <p:cNvSpPr txBox="1"/>
          <p:nvPr/>
        </p:nvSpPr>
        <p:spPr>
          <a:xfrm>
            <a:off x="5867400" y="2106613"/>
            <a:ext cx="1441450" cy="400050"/>
          </a:xfrm>
          <a:prstGeom prst="rect">
            <a:avLst/>
          </a:prstGeom>
          <a:noFill/>
        </p:spPr>
        <p:txBody>
          <a:bodyPr>
            <a:spAutoFit/>
          </a:bodyPr>
          <a:lstStyle/>
          <a:p>
            <a:pPr>
              <a:defRPr/>
            </a:pPr>
            <a:r>
              <a:rPr lang="pt-BR" sz="2000" dirty="0">
                <a:latin typeface="+mn-lt"/>
              </a:rPr>
              <a:t>2x1 = 2</a:t>
            </a:r>
          </a:p>
        </p:txBody>
      </p:sp>
      <p:sp>
        <p:nvSpPr>
          <p:cNvPr id="15" name="Raio 14"/>
          <p:cNvSpPr/>
          <p:nvPr/>
        </p:nvSpPr>
        <p:spPr>
          <a:xfrm>
            <a:off x="5748338" y="2894013"/>
            <a:ext cx="142875" cy="27463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CaixaDeTexto 15"/>
          <p:cNvSpPr txBox="1"/>
          <p:nvPr/>
        </p:nvSpPr>
        <p:spPr>
          <a:xfrm>
            <a:off x="5940425" y="2781300"/>
            <a:ext cx="1944688" cy="400050"/>
          </a:xfrm>
          <a:prstGeom prst="rect">
            <a:avLst/>
          </a:prstGeom>
          <a:noFill/>
        </p:spPr>
        <p:txBody>
          <a:bodyPr>
            <a:spAutoFit/>
          </a:bodyPr>
          <a:lstStyle/>
          <a:p>
            <a:pPr>
              <a:defRPr/>
            </a:pPr>
            <a:r>
              <a:rPr lang="pt-BR" sz="2000" dirty="0">
                <a:latin typeface="+mn-lt"/>
              </a:rPr>
              <a:t>2x2 + 2x1 = 6</a:t>
            </a:r>
          </a:p>
        </p:txBody>
      </p:sp>
      <p:sp>
        <p:nvSpPr>
          <p:cNvPr id="18" name="CaixaDeTexto 17"/>
          <p:cNvSpPr txBox="1"/>
          <p:nvPr/>
        </p:nvSpPr>
        <p:spPr>
          <a:xfrm>
            <a:off x="3132138" y="1052513"/>
            <a:ext cx="431800" cy="523875"/>
          </a:xfrm>
          <a:prstGeom prst="rect">
            <a:avLst/>
          </a:prstGeom>
          <a:noFill/>
        </p:spPr>
        <p:txBody>
          <a:bodyPr>
            <a:spAutoFit/>
          </a:bodyPr>
          <a:lstStyle/>
          <a:p>
            <a:pPr>
              <a:defRPr/>
            </a:pPr>
            <a:r>
              <a:rPr lang="pt-BR" sz="2800" dirty="0">
                <a:latin typeface="+mn-lt"/>
              </a:rPr>
              <a:t>3</a:t>
            </a:r>
          </a:p>
        </p:txBody>
      </p:sp>
      <p:sp>
        <p:nvSpPr>
          <p:cNvPr id="19" name="Raio 18"/>
          <p:cNvSpPr/>
          <p:nvPr/>
        </p:nvSpPr>
        <p:spPr>
          <a:xfrm>
            <a:off x="2411413" y="2843213"/>
            <a:ext cx="142875" cy="27463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CaixaDeTexto 19"/>
          <p:cNvSpPr txBox="1"/>
          <p:nvPr/>
        </p:nvSpPr>
        <p:spPr>
          <a:xfrm>
            <a:off x="2627313" y="2781300"/>
            <a:ext cx="1944687" cy="400050"/>
          </a:xfrm>
          <a:prstGeom prst="rect">
            <a:avLst/>
          </a:prstGeom>
          <a:noFill/>
        </p:spPr>
        <p:txBody>
          <a:bodyPr>
            <a:spAutoFit/>
          </a:bodyPr>
          <a:lstStyle/>
          <a:p>
            <a:pPr>
              <a:defRPr/>
            </a:pPr>
            <a:r>
              <a:rPr lang="pt-BR" sz="2000" dirty="0">
                <a:latin typeface="+mn-lt"/>
              </a:rPr>
              <a:t>3x2 = 6</a:t>
            </a:r>
          </a:p>
        </p:txBody>
      </p:sp>
      <p:sp>
        <p:nvSpPr>
          <p:cNvPr id="11" name="CaixaDeTexto 10"/>
          <p:cNvSpPr txBox="1">
            <a:spLocks noChangeArrowheads="1"/>
          </p:cNvSpPr>
          <p:nvPr/>
        </p:nvSpPr>
        <p:spPr bwMode="auto">
          <a:xfrm>
            <a:off x="684213" y="4797425"/>
            <a:ext cx="7920037" cy="946150"/>
          </a:xfrm>
          <a:prstGeom prst="rect">
            <a:avLst/>
          </a:prstGeom>
          <a:noFill/>
          <a:ln w="9525">
            <a:noFill/>
            <a:miter lim="800000"/>
            <a:headEnd/>
            <a:tailEnd/>
          </a:ln>
        </p:spPr>
        <p:txBody>
          <a:bodyPr>
            <a:spAutoFit/>
          </a:bodyPr>
          <a:lstStyle/>
          <a:p>
            <a:pPr algn="ctr"/>
            <a:r>
              <a:rPr lang="pt-BR" sz="2800" b="1">
                <a:latin typeface="Calibri" pitchFamily="34" charset="0"/>
              </a:rPr>
              <a:t>C</a:t>
            </a:r>
            <a:r>
              <a:rPr lang="pt-BR" sz="2800" b="1" baseline="-25000">
                <a:latin typeface="Calibri" pitchFamily="34" charset="0"/>
              </a:rPr>
              <a:t>2</a:t>
            </a:r>
            <a:r>
              <a:rPr lang="pt-BR" sz="2800" b="1">
                <a:latin typeface="Calibri" pitchFamily="34" charset="0"/>
              </a:rPr>
              <a:t>H</a:t>
            </a:r>
            <a:r>
              <a:rPr lang="pt-BR" sz="2800" b="1" baseline="-25000">
                <a:latin typeface="Calibri" pitchFamily="34" charset="0"/>
              </a:rPr>
              <a:t>4</a:t>
            </a:r>
            <a:r>
              <a:rPr lang="pt-BR" sz="2800" b="1">
                <a:latin typeface="Calibri" pitchFamily="34" charset="0"/>
              </a:rPr>
              <a:t> + 3O</a:t>
            </a:r>
            <a:r>
              <a:rPr lang="pt-BR" sz="2800" b="1" baseline="-25000">
                <a:latin typeface="Calibri" pitchFamily="34" charset="0"/>
              </a:rPr>
              <a:t>2</a:t>
            </a:r>
            <a:r>
              <a:rPr lang="pt-BR" sz="2800" b="1">
                <a:latin typeface="Calibri" pitchFamily="34" charset="0"/>
              </a:rPr>
              <a:t> →2 CO</a:t>
            </a:r>
            <a:r>
              <a:rPr lang="pt-BR" sz="2800" b="1" baseline="-25000">
                <a:latin typeface="Calibri" pitchFamily="34" charset="0"/>
              </a:rPr>
              <a:t>2</a:t>
            </a:r>
            <a:r>
              <a:rPr lang="pt-BR" sz="2800" b="1">
                <a:latin typeface="Calibri" pitchFamily="34" charset="0"/>
              </a:rPr>
              <a:t> + 2H</a:t>
            </a:r>
            <a:r>
              <a:rPr lang="pt-BR" sz="2800" b="1" baseline="-25000">
                <a:latin typeface="Calibri" pitchFamily="34" charset="0"/>
              </a:rPr>
              <a:t>2</a:t>
            </a:r>
            <a:r>
              <a:rPr lang="pt-BR" sz="2800" b="1">
                <a:latin typeface="Calibri" pitchFamily="34" charset="0"/>
              </a:rPr>
              <a:t>O</a:t>
            </a:r>
          </a:p>
          <a:p>
            <a:pPr algn="ctr"/>
            <a:r>
              <a:rPr lang="pt-BR" sz="2800" b="1">
                <a:latin typeface="Calibri" pitchFamily="34" charset="0"/>
              </a:rPr>
              <a:t>Eq. Balanceada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arn(inVertical)">
                                      <p:cBhvr>
                                        <p:cTn id="73" dur="500"/>
                                        <p:tgtEl>
                                          <p:spTgt spid="1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500"/>
                                        <p:tgtEl>
                                          <p:spTgt spid="2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5"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2000"/>
                                        <p:tgtEl>
                                          <p:spTgt spid="11"/>
                                        </p:tgtEl>
                                      </p:cBhvr>
                                    </p:animEffect>
                                    <p:anim calcmode="lin" valueType="num">
                                      <p:cBhvr>
                                        <p:cTn id="84" dur="2000" fill="hold"/>
                                        <p:tgtEl>
                                          <p:spTgt spid="11"/>
                                        </p:tgtEl>
                                        <p:attrNameLst>
                                          <p:attrName>ppt_w</p:attrName>
                                        </p:attrNameLst>
                                      </p:cBhvr>
                                      <p:tavLst>
                                        <p:tav tm="0" fmla="#ppt_w*sin(2.5*pi*$)">
                                          <p:val>
                                            <p:fltVal val="0"/>
                                          </p:val>
                                        </p:tav>
                                        <p:tav tm="100000">
                                          <p:val>
                                            <p:fltVal val="1"/>
                                          </p:val>
                                        </p:tav>
                                      </p:tavLst>
                                    </p:anim>
                                    <p:anim calcmode="lin" valueType="num">
                                      <p:cBhvr>
                                        <p:cTn id="8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4" grpId="0"/>
      <p:bldP spid="6" grpId="0"/>
      <p:bldP spid="8" grpId="0"/>
      <p:bldP spid="7" grpId="0" animBg="1"/>
      <p:bldP spid="10" grpId="0"/>
      <p:bldP spid="12" grpId="0" animBg="1"/>
      <p:bldP spid="13" grpId="0"/>
      <p:bldP spid="15" grpId="0" animBg="1"/>
      <p:bldP spid="16" grpId="0"/>
      <p:bldP spid="18" grpId="0"/>
      <p:bldP spid="19" grpId="0" animBg="1"/>
      <p:bldP spid="2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4" name="CaixaDeTexto 3"/>
          <p:cNvSpPr txBox="1"/>
          <p:nvPr/>
        </p:nvSpPr>
        <p:spPr>
          <a:xfrm>
            <a:off x="250825" y="1268413"/>
            <a:ext cx="2592388" cy="585787"/>
          </a:xfrm>
          <a:prstGeom prst="rect">
            <a:avLst/>
          </a:prstGeom>
          <a:noFill/>
        </p:spPr>
        <p:txBody>
          <a:bodyPr>
            <a:spAutoFit/>
          </a:bodyPr>
          <a:lstStyle/>
          <a:p>
            <a:pPr>
              <a:defRPr/>
            </a:pPr>
            <a:r>
              <a:rPr lang="pt-BR" sz="3200" dirty="0">
                <a:latin typeface="+mn-lt"/>
              </a:rPr>
              <a:t>Outra Fonte:</a:t>
            </a:r>
          </a:p>
        </p:txBody>
      </p:sp>
      <p:sp>
        <p:nvSpPr>
          <p:cNvPr id="5" name="CaixaDeTexto 4"/>
          <p:cNvSpPr txBox="1"/>
          <p:nvPr/>
        </p:nvSpPr>
        <p:spPr>
          <a:xfrm>
            <a:off x="504825" y="2276475"/>
            <a:ext cx="7954963" cy="1077913"/>
          </a:xfrm>
          <a:prstGeom prst="rect">
            <a:avLst/>
          </a:prstGeom>
          <a:noFill/>
        </p:spPr>
        <p:txBody>
          <a:bodyPr>
            <a:spAutoFit/>
          </a:bodyPr>
          <a:lstStyle/>
          <a:p>
            <a:pPr>
              <a:defRPr/>
            </a:pPr>
            <a:r>
              <a:rPr lang="pt-BR" sz="3200" dirty="0">
                <a:hlinkClick r:id="rId3"/>
              </a:rPr>
              <a:t>http://www.cdcc.usp.br/quimica/fundamentos/balanceamento.html</a:t>
            </a:r>
            <a:endParaRPr lang="pt-B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1</a:t>
            </a:r>
          </a:p>
        </p:txBody>
      </p:sp>
      <p:sp>
        <p:nvSpPr>
          <p:cNvPr id="3" name="CaixaDeTexto 2"/>
          <p:cNvSpPr txBox="1">
            <a:spLocks noChangeArrowheads="1"/>
          </p:cNvSpPr>
          <p:nvPr/>
        </p:nvSpPr>
        <p:spPr bwMode="auto">
          <a:xfrm>
            <a:off x="395288" y="2276475"/>
            <a:ext cx="8280400" cy="641350"/>
          </a:xfrm>
          <a:prstGeom prst="rect">
            <a:avLst/>
          </a:prstGeom>
          <a:noFill/>
          <a:ln w="9525">
            <a:noFill/>
            <a:miter lim="800000"/>
            <a:headEnd/>
            <a:tailEnd/>
          </a:ln>
        </p:spPr>
        <p:txBody>
          <a:bodyPr>
            <a:spAutoFit/>
          </a:bodyPr>
          <a:lstStyle/>
          <a:p>
            <a:r>
              <a:rPr lang="pt-BR" sz="3600"/>
              <a:t>    Al</a:t>
            </a:r>
            <a:r>
              <a:rPr lang="pt-BR" sz="3600" baseline="-25000"/>
              <a:t>2</a:t>
            </a:r>
            <a:r>
              <a:rPr lang="pt-BR" sz="3600"/>
              <a:t>S</a:t>
            </a:r>
            <a:r>
              <a:rPr lang="pt-BR" sz="3600" baseline="-25000"/>
              <a:t>3</a:t>
            </a:r>
            <a:r>
              <a:rPr lang="pt-BR" sz="3600"/>
              <a:t>  +   H</a:t>
            </a:r>
            <a:r>
              <a:rPr lang="pt-BR" sz="3600" baseline="-25000"/>
              <a:t>2</a:t>
            </a:r>
            <a:r>
              <a:rPr lang="pt-BR" sz="3600"/>
              <a:t>O →    Al(OH)</a:t>
            </a:r>
            <a:r>
              <a:rPr lang="pt-BR" sz="3600" baseline="-25000"/>
              <a:t>3</a:t>
            </a:r>
            <a:r>
              <a:rPr lang="pt-BR" sz="3600"/>
              <a:t> +   H</a:t>
            </a:r>
            <a:r>
              <a:rPr lang="pt-BR" sz="3600" baseline="-25000"/>
              <a:t>2</a:t>
            </a:r>
            <a:r>
              <a:rPr lang="pt-BR" sz="3600"/>
              <a:t>S</a:t>
            </a:r>
            <a:endParaRPr lang="pt-BR" sz="3600">
              <a:latin typeface="Calibri" pitchFamily="34" charset="0"/>
            </a:endParaRPr>
          </a:p>
        </p:txBody>
      </p:sp>
      <p:sp>
        <p:nvSpPr>
          <p:cNvPr id="5" name="CaixaDeTexto 4"/>
          <p:cNvSpPr txBox="1"/>
          <p:nvPr/>
        </p:nvSpPr>
        <p:spPr>
          <a:xfrm>
            <a:off x="3635375" y="3500438"/>
            <a:ext cx="2160588"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6" name="CaixaDeTexto 5"/>
          <p:cNvSpPr txBox="1"/>
          <p:nvPr/>
        </p:nvSpPr>
        <p:spPr>
          <a:xfrm>
            <a:off x="4500563" y="2276475"/>
            <a:ext cx="433387" cy="641350"/>
          </a:xfrm>
          <a:prstGeom prst="rect">
            <a:avLst/>
          </a:prstGeom>
          <a:noFill/>
        </p:spPr>
        <p:txBody>
          <a:bodyPr>
            <a:spAutoFit/>
          </a:bodyPr>
          <a:lstStyle/>
          <a:p>
            <a:pPr>
              <a:defRPr/>
            </a:pPr>
            <a:r>
              <a:rPr lang="pt-BR" sz="3600" dirty="0">
                <a:solidFill>
                  <a:srgbClr val="FF0000"/>
                </a:solidFill>
                <a:latin typeface="+mn-lt"/>
              </a:rPr>
              <a:t>2</a:t>
            </a:r>
          </a:p>
        </p:txBody>
      </p:sp>
      <p:sp>
        <p:nvSpPr>
          <p:cNvPr id="8" name="CaixaDeTexto 7"/>
          <p:cNvSpPr txBox="1"/>
          <p:nvPr/>
        </p:nvSpPr>
        <p:spPr>
          <a:xfrm>
            <a:off x="2533650" y="2278063"/>
            <a:ext cx="431800" cy="646112"/>
          </a:xfrm>
          <a:prstGeom prst="rect">
            <a:avLst/>
          </a:prstGeom>
          <a:noFill/>
        </p:spPr>
        <p:txBody>
          <a:bodyPr>
            <a:spAutoFit/>
          </a:bodyPr>
          <a:lstStyle/>
          <a:p>
            <a:pPr>
              <a:defRPr/>
            </a:pPr>
            <a:r>
              <a:rPr lang="pt-BR" sz="3600" dirty="0">
                <a:solidFill>
                  <a:srgbClr val="FF0000"/>
                </a:solidFill>
                <a:latin typeface="+mn-lt"/>
              </a:rPr>
              <a:t>6</a:t>
            </a:r>
          </a:p>
        </p:txBody>
      </p:sp>
      <p:sp>
        <p:nvSpPr>
          <p:cNvPr id="9" name="CaixaDeTexto 8"/>
          <p:cNvSpPr txBox="1"/>
          <p:nvPr/>
        </p:nvSpPr>
        <p:spPr>
          <a:xfrm>
            <a:off x="6877050" y="2276475"/>
            <a:ext cx="431800" cy="641350"/>
          </a:xfrm>
          <a:prstGeom prst="rect">
            <a:avLst/>
          </a:prstGeom>
          <a:noFill/>
        </p:spPr>
        <p:txBody>
          <a:bodyPr>
            <a:spAutoFit/>
          </a:bodyPr>
          <a:lstStyle/>
          <a:p>
            <a:pPr>
              <a:defRPr/>
            </a:pPr>
            <a:r>
              <a:rPr lang="pt-BR" sz="3600" dirty="0">
                <a:solidFill>
                  <a:srgbClr val="FF0000"/>
                </a:solidFill>
                <a:latin typeface="+mn-lt"/>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2</a:t>
            </a:r>
          </a:p>
        </p:txBody>
      </p:sp>
      <p:sp>
        <p:nvSpPr>
          <p:cNvPr id="2" name="CaixaDeTexto 1"/>
          <p:cNvSpPr txBox="1">
            <a:spLocks noChangeArrowheads="1"/>
          </p:cNvSpPr>
          <p:nvPr/>
        </p:nvSpPr>
        <p:spPr bwMode="auto">
          <a:xfrm>
            <a:off x="504825" y="2060575"/>
            <a:ext cx="7883525" cy="641350"/>
          </a:xfrm>
          <a:prstGeom prst="rect">
            <a:avLst/>
          </a:prstGeom>
          <a:noFill/>
          <a:ln w="9525">
            <a:noFill/>
            <a:miter lim="800000"/>
            <a:headEnd/>
            <a:tailEnd/>
          </a:ln>
        </p:spPr>
        <p:txBody>
          <a:bodyPr>
            <a:spAutoFit/>
          </a:bodyPr>
          <a:lstStyle/>
          <a:p>
            <a:r>
              <a:rPr lang="pt-BR" sz="3600">
                <a:latin typeface="Calibri" pitchFamily="34" charset="0"/>
              </a:rPr>
              <a:t>   H</a:t>
            </a:r>
            <a:r>
              <a:rPr lang="pt-BR" sz="3600" baseline="-25000">
                <a:latin typeface="Calibri" pitchFamily="34" charset="0"/>
              </a:rPr>
              <a:t>2</a:t>
            </a:r>
            <a:r>
              <a:rPr lang="pt-BR" sz="3600">
                <a:latin typeface="Calibri" pitchFamily="34" charset="0"/>
              </a:rPr>
              <a:t>S   +    Fe(OH)</a:t>
            </a:r>
            <a:r>
              <a:rPr lang="pt-BR" sz="3600" baseline="-25000">
                <a:latin typeface="Calibri" pitchFamily="34" charset="0"/>
              </a:rPr>
              <a:t>3</a:t>
            </a:r>
            <a:r>
              <a:rPr lang="pt-BR" sz="3600">
                <a:latin typeface="Calibri" pitchFamily="34" charset="0"/>
              </a:rPr>
              <a:t> →    Fe</a:t>
            </a:r>
            <a:r>
              <a:rPr lang="pt-BR" sz="3600" baseline="-25000">
                <a:latin typeface="Calibri" pitchFamily="34" charset="0"/>
              </a:rPr>
              <a:t>2</a:t>
            </a:r>
            <a:r>
              <a:rPr lang="pt-BR" sz="3600">
                <a:latin typeface="Calibri" pitchFamily="34" charset="0"/>
              </a:rPr>
              <a:t>S</a:t>
            </a:r>
            <a:r>
              <a:rPr lang="pt-BR" sz="3600" baseline="-25000">
                <a:latin typeface="Calibri" pitchFamily="34" charset="0"/>
              </a:rPr>
              <a:t>3</a:t>
            </a:r>
            <a:r>
              <a:rPr lang="pt-BR" sz="3600">
                <a:latin typeface="Calibri" pitchFamily="34" charset="0"/>
              </a:rPr>
              <a:t> +   H</a:t>
            </a:r>
            <a:r>
              <a:rPr lang="pt-BR" sz="3600" baseline="-25000">
                <a:latin typeface="Calibri" pitchFamily="34" charset="0"/>
              </a:rPr>
              <a:t>2</a:t>
            </a:r>
            <a:r>
              <a:rPr lang="pt-BR" sz="3600">
                <a:latin typeface="Calibri" pitchFamily="34" charset="0"/>
              </a:rPr>
              <a:t>O</a:t>
            </a:r>
          </a:p>
        </p:txBody>
      </p:sp>
      <p:sp>
        <p:nvSpPr>
          <p:cNvPr id="5" name="CaixaDeTexto 4"/>
          <p:cNvSpPr txBox="1"/>
          <p:nvPr/>
        </p:nvSpPr>
        <p:spPr>
          <a:xfrm>
            <a:off x="3635375" y="3500438"/>
            <a:ext cx="2232025"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7" name="CaixaDeTexto 6"/>
          <p:cNvSpPr txBox="1"/>
          <p:nvPr/>
        </p:nvSpPr>
        <p:spPr>
          <a:xfrm>
            <a:off x="504825" y="2060575"/>
            <a:ext cx="431800" cy="646113"/>
          </a:xfrm>
          <a:prstGeom prst="rect">
            <a:avLst/>
          </a:prstGeom>
          <a:noFill/>
        </p:spPr>
        <p:txBody>
          <a:bodyPr>
            <a:spAutoFit/>
          </a:bodyPr>
          <a:lstStyle/>
          <a:p>
            <a:pPr>
              <a:defRPr/>
            </a:pPr>
            <a:r>
              <a:rPr lang="pt-BR" sz="3600" dirty="0">
                <a:solidFill>
                  <a:srgbClr val="FF0000"/>
                </a:solidFill>
                <a:latin typeface="+mn-lt"/>
              </a:rPr>
              <a:t>3</a:t>
            </a:r>
          </a:p>
        </p:txBody>
      </p:sp>
      <p:sp>
        <p:nvSpPr>
          <p:cNvPr id="8" name="CaixaDeTexto 7"/>
          <p:cNvSpPr txBox="1"/>
          <p:nvPr/>
        </p:nvSpPr>
        <p:spPr>
          <a:xfrm>
            <a:off x="2051050" y="2060575"/>
            <a:ext cx="433388" cy="646113"/>
          </a:xfrm>
          <a:prstGeom prst="rect">
            <a:avLst/>
          </a:prstGeom>
          <a:noFill/>
        </p:spPr>
        <p:txBody>
          <a:bodyPr>
            <a:spAutoFit/>
          </a:bodyPr>
          <a:lstStyle/>
          <a:p>
            <a:pPr>
              <a:defRPr/>
            </a:pPr>
            <a:r>
              <a:rPr lang="pt-BR" sz="3600" dirty="0">
                <a:solidFill>
                  <a:srgbClr val="FF0000"/>
                </a:solidFill>
                <a:latin typeface="+mn-lt"/>
              </a:rPr>
              <a:t>2</a:t>
            </a:r>
          </a:p>
        </p:txBody>
      </p:sp>
      <p:sp>
        <p:nvSpPr>
          <p:cNvPr id="9" name="CaixaDeTexto 8"/>
          <p:cNvSpPr txBox="1"/>
          <p:nvPr/>
        </p:nvSpPr>
        <p:spPr>
          <a:xfrm>
            <a:off x="6227763" y="2060575"/>
            <a:ext cx="431800" cy="641350"/>
          </a:xfrm>
          <a:prstGeom prst="rect">
            <a:avLst/>
          </a:prstGeom>
          <a:noFill/>
        </p:spPr>
        <p:txBody>
          <a:bodyPr>
            <a:spAutoFit/>
          </a:bodyPr>
          <a:lstStyle/>
          <a:p>
            <a:pPr>
              <a:defRPr/>
            </a:pPr>
            <a:r>
              <a:rPr lang="pt-BR" sz="3600" dirty="0">
                <a:solidFill>
                  <a:srgbClr val="FF0000"/>
                </a:solidFill>
                <a:latin typeface="+mn-lt"/>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3</a:t>
            </a:r>
          </a:p>
        </p:txBody>
      </p:sp>
      <p:sp>
        <p:nvSpPr>
          <p:cNvPr id="5" name="CaixaDeTexto 4"/>
          <p:cNvSpPr txBox="1">
            <a:spLocks noChangeArrowheads="1"/>
          </p:cNvSpPr>
          <p:nvPr/>
        </p:nvSpPr>
        <p:spPr bwMode="auto">
          <a:xfrm>
            <a:off x="0" y="2492375"/>
            <a:ext cx="9036050" cy="641350"/>
          </a:xfrm>
          <a:prstGeom prst="rect">
            <a:avLst/>
          </a:prstGeom>
          <a:noFill/>
          <a:ln w="9525">
            <a:noFill/>
            <a:miter lim="800000"/>
            <a:headEnd/>
            <a:tailEnd/>
          </a:ln>
        </p:spPr>
        <p:txBody>
          <a:bodyPr>
            <a:spAutoFit/>
          </a:bodyPr>
          <a:lstStyle/>
          <a:p>
            <a:r>
              <a:rPr lang="pt-BR" sz="3600">
                <a:latin typeface="Calibri" pitchFamily="34" charset="0"/>
              </a:rPr>
              <a:t>    HNO</a:t>
            </a:r>
            <a:r>
              <a:rPr lang="pt-BR" sz="3600" baseline="-25000">
                <a:latin typeface="Calibri" pitchFamily="34" charset="0"/>
              </a:rPr>
              <a:t>3</a:t>
            </a:r>
            <a:r>
              <a:rPr lang="pt-BR" sz="3600">
                <a:latin typeface="Calibri" pitchFamily="34" charset="0"/>
              </a:rPr>
              <a:t> +   Fe(OH)</a:t>
            </a:r>
            <a:r>
              <a:rPr lang="pt-BR" sz="3600" baseline="-25000">
                <a:latin typeface="Calibri" pitchFamily="34" charset="0"/>
              </a:rPr>
              <a:t>2</a:t>
            </a:r>
            <a:r>
              <a:rPr lang="pt-BR" sz="3600">
                <a:latin typeface="Calibri" pitchFamily="34" charset="0"/>
              </a:rPr>
              <a:t> → Fe(NO</a:t>
            </a:r>
            <a:r>
              <a:rPr lang="pt-BR" sz="3600" baseline="-25000">
                <a:latin typeface="Calibri" pitchFamily="34" charset="0"/>
              </a:rPr>
              <a:t>3</a:t>
            </a:r>
            <a:r>
              <a:rPr lang="pt-BR" sz="3600">
                <a:latin typeface="Calibri" pitchFamily="34" charset="0"/>
              </a:rPr>
              <a:t>)</a:t>
            </a:r>
            <a:r>
              <a:rPr lang="pt-BR" sz="3600" baseline="-25000">
                <a:latin typeface="Calibri" pitchFamily="34" charset="0"/>
              </a:rPr>
              <a:t>2</a:t>
            </a:r>
            <a:r>
              <a:rPr lang="pt-BR" sz="3600">
                <a:latin typeface="Calibri" pitchFamily="34" charset="0"/>
              </a:rPr>
              <a:t> +    H</a:t>
            </a:r>
            <a:r>
              <a:rPr lang="pt-BR" sz="3600" baseline="-25000">
                <a:latin typeface="Calibri" pitchFamily="34" charset="0"/>
              </a:rPr>
              <a:t>2</a:t>
            </a:r>
            <a:r>
              <a:rPr lang="pt-BR" sz="3600">
                <a:latin typeface="Calibri" pitchFamily="34" charset="0"/>
              </a:rPr>
              <a:t>O</a:t>
            </a:r>
          </a:p>
        </p:txBody>
      </p:sp>
      <p:sp>
        <p:nvSpPr>
          <p:cNvPr id="7" name="CaixaDeTexto 6"/>
          <p:cNvSpPr txBox="1"/>
          <p:nvPr/>
        </p:nvSpPr>
        <p:spPr>
          <a:xfrm>
            <a:off x="3509963" y="3770313"/>
            <a:ext cx="2286000"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9" name="CaixaDeTexto 8"/>
          <p:cNvSpPr txBox="1"/>
          <p:nvPr/>
        </p:nvSpPr>
        <p:spPr>
          <a:xfrm>
            <a:off x="179388" y="2492375"/>
            <a:ext cx="396875" cy="646113"/>
          </a:xfrm>
          <a:prstGeom prst="rect">
            <a:avLst/>
          </a:prstGeom>
          <a:noFill/>
        </p:spPr>
        <p:txBody>
          <a:bodyPr>
            <a:spAutoFit/>
          </a:bodyPr>
          <a:lstStyle/>
          <a:p>
            <a:pPr>
              <a:defRPr/>
            </a:pPr>
            <a:r>
              <a:rPr lang="pt-BR" sz="3600" dirty="0">
                <a:solidFill>
                  <a:srgbClr val="FF0000"/>
                </a:solidFill>
                <a:latin typeface="+mn-lt"/>
              </a:rPr>
              <a:t>2</a:t>
            </a:r>
          </a:p>
        </p:txBody>
      </p:sp>
      <p:sp>
        <p:nvSpPr>
          <p:cNvPr id="10" name="CaixaDeTexto 9"/>
          <p:cNvSpPr txBox="1"/>
          <p:nvPr/>
        </p:nvSpPr>
        <p:spPr>
          <a:xfrm>
            <a:off x="6372225" y="2492375"/>
            <a:ext cx="395288" cy="641350"/>
          </a:xfrm>
          <a:prstGeom prst="rect">
            <a:avLst/>
          </a:prstGeom>
          <a:noFill/>
        </p:spPr>
        <p:txBody>
          <a:bodyPr>
            <a:spAutoFit/>
          </a:bodyPr>
          <a:lstStyle/>
          <a:p>
            <a:pPr>
              <a:defRPr/>
            </a:pPr>
            <a:r>
              <a:rPr lang="pt-BR" sz="3600" dirty="0">
                <a:solidFill>
                  <a:srgbClr val="FF0000"/>
                </a:solidFill>
                <a:latin typeface="+mn-l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4</a:t>
            </a:r>
          </a:p>
        </p:txBody>
      </p:sp>
      <p:sp>
        <p:nvSpPr>
          <p:cNvPr id="5" name="CaixaDeTexto 4"/>
          <p:cNvSpPr txBox="1">
            <a:spLocks noChangeArrowheads="1"/>
          </p:cNvSpPr>
          <p:nvPr/>
        </p:nvSpPr>
        <p:spPr bwMode="auto">
          <a:xfrm>
            <a:off x="0" y="2492375"/>
            <a:ext cx="9036050" cy="641350"/>
          </a:xfrm>
          <a:prstGeom prst="rect">
            <a:avLst/>
          </a:prstGeom>
          <a:noFill/>
          <a:ln w="9525">
            <a:noFill/>
            <a:miter lim="800000"/>
            <a:headEnd/>
            <a:tailEnd/>
          </a:ln>
        </p:spPr>
        <p:txBody>
          <a:bodyPr>
            <a:spAutoFit/>
          </a:bodyPr>
          <a:lstStyle/>
          <a:p>
            <a:r>
              <a:rPr lang="pt-BR" sz="3600">
                <a:latin typeface="Calibri" pitchFamily="34" charset="0"/>
              </a:rPr>
              <a:t>                   </a:t>
            </a:r>
            <a:r>
              <a:rPr lang="pt-BR" sz="3600"/>
              <a:t>H</a:t>
            </a:r>
            <a:r>
              <a:rPr lang="pt-BR" sz="3600" baseline="-25000"/>
              <a:t>2</a:t>
            </a:r>
            <a:r>
              <a:rPr lang="pt-BR" sz="3600"/>
              <a:t>S +  Br</a:t>
            </a:r>
            <a:r>
              <a:rPr lang="pt-BR" sz="3600" baseline="-25000"/>
              <a:t>2</a:t>
            </a:r>
            <a:r>
              <a:rPr lang="pt-BR" sz="3600"/>
              <a:t> →  HBr +   S </a:t>
            </a:r>
            <a:endParaRPr lang="pt-BR" sz="3600">
              <a:latin typeface="Calibri" pitchFamily="34" charset="0"/>
            </a:endParaRPr>
          </a:p>
        </p:txBody>
      </p:sp>
      <p:sp>
        <p:nvSpPr>
          <p:cNvPr id="7" name="CaixaDeTexto 6"/>
          <p:cNvSpPr txBox="1"/>
          <p:nvPr/>
        </p:nvSpPr>
        <p:spPr>
          <a:xfrm>
            <a:off x="3509963" y="3770313"/>
            <a:ext cx="2141537"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10" name="CaixaDeTexto 9"/>
          <p:cNvSpPr txBox="1"/>
          <p:nvPr/>
        </p:nvSpPr>
        <p:spPr>
          <a:xfrm>
            <a:off x="4716463" y="2492375"/>
            <a:ext cx="395287" cy="641350"/>
          </a:xfrm>
          <a:prstGeom prst="rect">
            <a:avLst/>
          </a:prstGeom>
          <a:noFill/>
        </p:spPr>
        <p:txBody>
          <a:bodyPr>
            <a:spAutoFit/>
          </a:bodyPr>
          <a:lstStyle/>
          <a:p>
            <a:pPr>
              <a:defRPr/>
            </a:pPr>
            <a:r>
              <a:rPr lang="pt-BR" sz="3600" dirty="0">
                <a:solidFill>
                  <a:srgbClr val="FF0000"/>
                </a:solidFill>
                <a:latin typeface="+mn-l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5</a:t>
            </a:r>
          </a:p>
        </p:txBody>
      </p:sp>
      <p:sp>
        <p:nvSpPr>
          <p:cNvPr id="5" name="CaixaDeTexto 4"/>
          <p:cNvSpPr txBox="1">
            <a:spLocks noChangeArrowheads="1"/>
          </p:cNvSpPr>
          <p:nvPr/>
        </p:nvSpPr>
        <p:spPr bwMode="auto">
          <a:xfrm>
            <a:off x="0" y="2492375"/>
            <a:ext cx="9036050" cy="641350"/>
          </a:xfrm>
          <a:prstGeom prst="rect">
            <a:avLst/>
          </a:prstGeom>
          <a:noFill/>
          <a:ln w="9525">
            <a:noFill/>
            <a:miter lim="800000"/>
            <a:headEnd/>
            <a:tailEnd/>
          </a:ln>
        </p:spPr>
        <p:txBody>
          <a:bodyPr>
            <a:spAutoFit/>
          </a:bodyPr>
          <a:lstStyle/>
          <a:p>
            <a:r>
              <a:rPr lang="pt-BR" sz="3600">
                <a:latin typeface="Calibri" pitchFamily="34" charset="0"/>
              </a:rPr>
              <a:t>       K</a:t>
            </a:r>
            <a:r>
              <a:rPr lang="pt-BR" sz="3600" baseline="-25000">
                <a:latin typeface="Calibri" pitchFamily="34" charset="0"/>
              </a:rPr>
              <a:t>2</a:t>
            </a:r>
            <a:r>
              <a:rPr lang="pt-BR" sz="3600">
                <a:latin typeface="Calibri" pitchFamily="34" charset="0"/>
              </a:rPr>
              <a:t>Cr</a:t>
            </a:r>
            <a:r>
              <a:rPr lang="pt-BR" sz="3600" baseline="-25000">
                <a:latin typeface="Calibri" pitchFamily="34" charset="0"/>
              </a:rPr>
              <a:t>2</a:t>
            </a:r>
            <a:r>
              <a:rPr lang="pt-BR" sz="3600">
                <a:latin typeface="Calibri" pitchFamily="34" charset="0"/>
              </a:rPr>
              <a:t>O</a:t>
            </a:r>
            <a:r>
              <a:rPr lang="pt-BR" sz="3600" baseline="-25000">
                <a:latin typeface="Calibri" pitchFamily="34" charset="0"/>
              </a:rPr>
              <a:t>7</a:t>
            </a:r>
            <a:r>
              <a:rPr lang="pt-BR" sz="3600">
                <a:latin typeface="Calibri" pitchFamily="34" charset="0"/>
              </a:rPr>
              <a:t> +   KOH →   K</a:t>
            </a:r>
            <a:r>
              <a:rPr lang="pt-BR" sz="3600" baseline="-25000">
                <a:latin typeface="Calibri" pitchFamily="34" charset="0"/>
              </a:rPr>
              <a:t>2</a:t>
            </a:r>
            <a:r>
              <a:rPr lang="pt-BR" sz="3600">
                <a:latin typeface="Calibri" pitchFamily="34" charset="0"/>
              </a:rPr>
              <a:t>CrO</a:t>
            </a:r>
            <a:r>
              <a:rPr lang="pt-BR" sz="3600" baseline="-25000">
                <a:latin typeface="Calibri" pitchFamily="34" charset="0"/>
              </a:rPr>
              <a:t>4</a:t>
            </a:r>
            <a:r>
              <a:rPr lang="pt-BR" sz="3600">
                <a:latin typeface="Calibri" pitchFamily="34" charset="0"/>
              </a:rPr>
              <a:t> +  H</a:t>
            </a:r>
            <a:r>
              <a:rPr lang="pt-BR" sz="3600" baseline="-25000">
                <a:latin typeface="Calibri" pitchFamily="34" charset="0"/>
              </a:rPr>
              <a:t>2</a:t>
            </a:r>
            <a:r>
              <a:rPr lang="pt-BR" sz="3600">
                <a:latin typeface="Calibri" pitchFamily="34" charset="0"/>
              </a:rPr>
              <a:t>O</a:t>
            </a:r>
          </a:p>
        </p:txBody>
      </p:sp>
      <p:sp>
        <p:nvSpPr>
          <p:cNvPr id="7" name="CaixaDeTexto 6"/>
          <p:cNvSpPr txBox="1"/>
          <p:nvPr/>
        </p:nvSpPr>
        <p:spPr>
          <a:xfrm>
            <a:off x="3509963" y="3770313"/>
            <a:ext cx="2501900"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8" name="CaixaDeTexto 7"/>
          <p:cNvSpPr txBox="1"/>
          <p:nvPr/>
        </p:nvSpPr>
        <p:spPr>
          <a:xfrm>
            <a:off x="2465388" y="2492375"/>
            <a:ext cx="396875" cy="646113"/>
          </a:xfrm>
          <a:prstGeom prst="rect">
            <a:avLst/>
          </a:prstGeom>
          <a:noFill/>
        </p:spPr>
        <p:txBody>
          <a:bodyPr>
            <a:spAutoFit/>
          </a:bodyPr>
          <a:lstStyle/>
          <a:p>
            <a:pPr>
              <a:defRPr/>
            </a:pPr>
            <a:r>
              <a:rPr lang="pt-BR" sz="3600" dirty="0">
                <a:solidFill>
                  <a:srgbClr val="FF0000"/>
                </a:solidFill>
                <a:latin typeface="+mn-lt"/>
              </a:rPr>
              <a:t>2</a:t>
            </a:r>
          </a:p>
        </p:txBody>
      </p:sp>
      <p:sp>
        <p:nvSpPr>
          <p:cNvPr id="9" name="CaixaDeTexto 8"/>
          <p:cNvSpPr txBox="1"/>
          <p:nvPr/>
        </p:nvSpPr>
        <p:spPr>
          <a:xfrm>
            <a:off x="4211638" y="2492375"/>
            <a:ext cx="396875" cy="641350"/>
          </a:xfrm>
          <a:prstGeom prst="rect">
            <a:avLst/>
          </a:prstGeom>
          <a:noFill/>
        </p:spPr>
        <p:txBody>
          <a:bodyPr>
            <a:spAutoFit/>
          </a:bodyPr>
          <a:lstStyle/>
          <a:p>
            <a:pPr>
              <a:defRPr/>
            </a:pPr>
            <a:r>
              <a:rPr lang="pt-BR" sz="3600" dirty="0">
                <a:solidFill>
                  <a:srgbClr val="FF0000"/>
                </a:solidFill>
                <a:latin typeface="+mn-l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p:nvPr/>
        </p:nvSpPr>
        <p:spPr>
          <a:xfrm>
            <a:off x="3419475" y="836613"/>
            <a:ext cx="2305050" cy="923925"/>
          </a:xfrm>
          <a:prstGeom prst="rect">
            <a:avLst/>
          </a:prstGeom>
          <a:noFill/>
        </p:spPr>
        <p:txBody>
          <a:bodyPr>
            <a:spAutoFit/>
          </a:bodyPr>
          <a:lstStyle/>
          <a:p>
            <a:pPr algn="ctr">
              <a:defRPr/>
            </a:pPr>
            <a:r>
              <a:rPr lang="pt-BR" sz="3600" dirty="0">
                <a:latin typeface="+mn-lt"/>
              </a:rPr>
              <a:t>Histórico</a:t>
            </a:r>
          </a:p>
          <a:p>
            <a:pPr>
              <a:defRPr/>
            </a:pPr>
            <a:endParaRPr lang="pt-BR" dirty="0">
              <a:latin typeface="+mn-lt"/>
            </a:endParaRPr>
          </a:p>
        </p:txBody>
      </p:sp>
      <p:sp>
        <p:nvSpPr>
          <p:cNvPr id="4" name="CaixaDeTexto 3"/>
          <p:cNvSpPr txBox="1"/>
          <p:nvPr/>
        </p:nvSpPr>
        <p:spPr>
          <a:xfrm>
            <a:off x="250825" y="1905000"/>
            <a:ext cx="8569325" cy="1938338"/>
          </a:xfrm>
          <a:prstGeom prst="rect">
            <a:avLst/>
          </a:prstGeom>
          <a:noFill/>
        </p:spPr>
        <p:txBody>
          <a:bodyPr>
            <a:spAutoFit/>
          </a:bodyPr>
          <a:lstStyle/>
          <a:p>
            <a:pPr algn="just">
              <a:defRPr/>
            </a:pPr>
            <a:r>
              <a:rPr lang="pt-BR" sz="2400" dirty="0">
                <a:latin typeface="+mn-lt"/>
              </a:rPr>
              <a:t>A Lei da Conservação das Massas foi publicada pela primeira vez 1760, em um ensaio de </a:t>
            </a:r>
            <a:r>
              <a:rPr lang="pt-BR" sz="2400" b="1" dirty="0">
                <a:latin typeface="+mn-lt"/>
              </a:rPr>
              <a:t>Mikhail </a:t>
            </a:r>
            <a:r>
              <a:rPr lang="pt-BR" sz="2400" b="1" dirty="0" err="1">
                <a:latin typeface="+mn-lt"/>
              </a:rPr>
              <a:t>Lomonosov</a:t>
            </a:r>
            <a:r>
              <a:rPr lang="pt-BR" sz="2400" dirty="0">
                <a:latin typeface="+mn-lt"/>
              </a:rPr>
              <a:t>. No entanto, a obra não repercutiu na Europa Ocidental, cabendo ao francês </a:t>
            </a:r>
            <a:r>
              <a:rPr lang="pt-BR" sz="2400" b="1" dirty="0">
                <a:latin typeface="+mn-lt"/>
              </a:rPr>
              <a:t>Antoine Lavoisier, </a:t>
            </a:r>
            <a:r>
              <a:rPr lang="pt-BR" sz="2400" dirty="0">
                <a:latin typeface="+mn-lt"/>
              </a:rPr>
              <a:t>o papel de tornar mundialmente conhecido o que hoje se chama </a:t>
            </a:r>
            <a:r>
              <a:rPr lang="pt-BR" sz="2400" b="1" dirty="0">
                <a:latin typeface="+mn-lt"/>
              </a:rPr>
              <a:t>Lei de Lavoisier </a:t>
            </a:r>
            <a:r>
              <a:rPr lang="pt-BR" sz="2400" b="1" dirty="0">
                <a:latin typeface="+mn-lt"/>
                <a:hlinkClick r:id="rId3"/>
              </a:rPr>
              <a:t>(1)</a:t>
            </a:r>
            <a:r>
              <a:rPr lang="pt-BR" sz="2400" dirty="0">
                <a:latin typeface="+mn-lt"/>
              </a:rPr>
              <a:t>.</a:t>
            </a:r>
          </a:p>
        </p:txBody>
      </p:sp>
      <p:sp>
        <p:nvSpPr>
          <p:cNvPr id="5" name="CaixaDeTexto 4"/>
          <p:cNvSpPr txBox="1"/>
          <p:nvPr/>
        </p:nvSpPr>
        <p:spPr>
          <a:xfrm>
            <a:off x="539750" y="1400175"/>
            <a:ext cx="8353425" cy="549275"/>
          </a:xfrm>
          <a:prstGeom prst="rect">
            <a:avLst/>
          </a:prstGeom>
          <a:noFill/>
        </p:spPr>
        <p:txBody>
          <a:bodyPr>
            <a:spAutoFit/>
          </a:bodyPr>
          <a:lstStyle/>
          <a:p>
            <a:pPr>
              <a:defRPr/>
            </a:pPr>
            <a:r>
              <a:rPr lang="pt-BR" sz="3000" b="1" dirty="0">
                <a:latin typeface="+mn-lt"/>
              </a:rPr>
              <a:t>“Nada se perde, nada se cria, tudo se transforma”</a:t>
            </a:r>
          </a:p>
        </p:txBody>
      </p:sp>
      <p:sp>
        <p:nvSpPr>
          <p:cNvPr id="6" name="CaixaDeTexto 5"/>
          <p:cNvSpPr txBox="1"/>
          <p:nvPr/>
        </p:nvSpPr>
        <p:spPr>
          <a:xfrm>
            <a:off x="1331913" y="6391275"/>
            <a:ext cx="3168650" cy="368300"/>
          </a:xfrm>
          <a:prstGeom prst="rect">
            <a:avLst/>
          </a:prstGeom>
          <a:noFill/>
        </p:spPr>
        <p:txBody>
          <a:bodyPr>
            <a:spAutoFit/>
          </a:bodyPr>
          <a:lstStyle/>
          <a:p>
            <a:pPr>
              <a:defRPr/>
            </a:pPr>
            <a:r>
              <a:rPr lang="pt-BR" b="1" dirty="0">
                <a:latin typeface="+mj-lt"/>
              </a:rPr>
              <a:t>Mikhail </a:t>
            </a:r>
            <a:r>
              <a:rPr lang="pt-BR" b="1" dirty="0" err="1">
                <a:latin typeface="+mj-lt"/>
              </a:rPr>
              <a:t>Lomonosov</a:t>
            </a:r>
            <a:r>
              <a:rPr lang="pt-BR" b="1" dirty="0">
                <a:latin typeface="+mj-lt"/>
              </a:rPr>
              <a:t> </a:t>
            </a:r>
            <a:r>
              <a:rPr lang="pt-BR" dirty="0">
                <a:latin typeface="+mj-lt"/>
              </a:rPr>
              <a:t>1711-1765</a:t>
            </a:r>
          </a:p>
        </p:txBody>
      </p:sp>
      <p:sp>
        <p:nvSpPr>
          <p:cNvPr id="7" name="CaixaDeTexto 6"/>
          <p:cNvSpPr txBox="1"/>
          <p:nvPr/>
        </p:nvSpPr>
        <p:spPr>
          <a:xfrm>
            <a:off x="5148263" y="6381750"/>
            <a:ext cx="3024187" cy="368300"/>
          </a:xfrm>
          <a:prstGeom prst="rect">
            <a:avLst/>
          </a:prstGeom>
          <a:noFill/>
        </p:spPr>
        <p:txBody>
          <a:bodyPr>
            <a:spAutoFit/>
          </a:bodyPr>
          <a:lstStyle/>
          <a:p>
            <a:pPr>
              <a:defRPr/>
            </a:pPr>
            <a:r>
              <a:rPr lang="pt-BR" b="1" dirty="0">
                <a:latin typeface="+mn-lt"/>
              </a:rPr>
              <a:t>Antoine Lavoisier</a:t>
            </a:r>
            <a:r>
              <a:rPr lang="pt-BR" dirty="0">
                <a:latin typeface="+mn-lt"/>
              </a:rPr>
              <a:t>  1743-1794</a:t>
            </a:r>
          </a:p>
        </p:txBody>
      </p:sp>
      <p:pic>
        <p:nvPicPr>
          <p:cNvPr id="4104" name="Picture 2" descr="File:Lomonosovportrait.jpg"/>
          <p:cNvPicPr>
            <a:picLocks noChangeAspect="1" noChangeArrowheads="1"/>
          </p:cNvPicPr>
          <p:nvPr/>
        </p:nvPicPr>
        <p:blipFill>
          <a:blip r:embed="rId4" cstate="print"/>
          <a:srcRect/>
          <a:stretch>
            <a:fillRect/>
          </a:stretch>
        </p:blipFill>
        <p:spPr bwMode="auto">
          <a:xfrm>
            <a:off x="1979613" y="3943350"/>
            <a:ext cx="1763712" cy="2406650"/>
          </a:xfrm>
          <a:prstGeom prst="rect">
            <a:avLst/>
          </a:prstGeom>
          <a:noFill/>
          <a:ln w="9525">
            <a:noFill/>
            <a:miter lim="800000"/>
            <a:headEnd/>
            <a:tailEnd/>
          </a:ln>
        </p:spPr>
      </p:pic>
      <p:sp>
        <p:nvSpPr>
          <p:cNvPr id="4105" name="CaixaDeTexto 10"/>
          <p:cNvSpPr txBox="1">
            <a:spLocks noChangeArrowheads="1"/>
          </p:cNvSpPr>
          <p:nvPr/>
        </p:nvSpPr>
        <p:spPr bwMode="auto">
          <a:xfrm rot="-5400000">
            <a:off x="2832100" y="4818063"/>
            <a:ext cx="2449513" cy="554037"/>
          </a:xfrm>
          <a:prstGeom prst="rect">
            <a:avLst/>
          </a:prstGeom>
          <a:noFill/>
          <a:ln w="9525">
            <a:noFill/>
            <a:miter lim="800000"/>
            <a:headEnd/>
            <a:tailEnd/>
          </a:ln>
        </p:spPr>
        <p:txBody>
          <a:bodyPr>
            <a:spAutoFit/>
          </a:bodyPr>
          <a:lstStyle/>
          <a:p>
            <a:r>
              <a:rPr lang="pt-BR" sz="1000"/>
              <a:t>Imagem: G. Prenner / </a:t>
            </a:r>
            <a:r>
              <a:rPr lang="en-US" sz="1000" i="1"/>
              <a:t>Russian Academy of SciencesSt. Petersburg, Russia</a:t>
            </a:r>
            <a:r>
              <a:rPr lang="en-US" sz="1000"/>
              <a:t> / </a:t>
            </a:r>
            <a:r>
              <a:rPr lang="en-US" sz="1000" i="1"/>
              <a:t>Public Domain.</a:t>
            </a:r>
            <a:endParaRPr lang="en-US" sz="1000"/>
          </a:p>
        </p:txBody>
      </p:sp>
      <p:pic>
        <p:nvPicPr>
          <p:cNvPr id="4106" name="Picture 8" descr="File:Antoine laurent lavoisier.jpg"/>
          <p:cNvPicPr>
            <a:picLocks noChangeAspect="1" noChangeArrowheads="1"/>
          </p:cNvPicPr>
          <p:nvPr/>
        </p:nvPicPr>
        <p:blipFill>
          <a:blip r:embed="rId5" cstate="print"/>
          <a:srcRect/>
          <a:stretch>
            <a:fillRect/>
          </a:stretch>
        </p:blipFill>
        <p:spPr bwMode="auto">
          <a:xfrm>
            <a:off x="5724525" y="3789363"/>
            <a:ext cx="1800225" cy="2506662"/>
          </a:xfrm>
          <a:prstGeom prst="rect">
            <a:avLst/>
          </a:prstGeom>
          <a:noFill/>
          <a:ln w="9525">
            <a:noFill/>
            <a:miter lim="800000"/>
            <a:headEnd/>
            <a:tailEnd/>
          </a:ln>
        </p:spPr>
      </p:pic>
      <p:sp>
        <p:nvSpPr>
          <p:cNvPr id="4107" name="CaixaDeTexto 14"/>
          <p:cNvSpPr txBox="1">
            <a:spLocks noChangeArrowheads="1"/>
          </p:cNvSpPr>
          <p:nvPr/>
        </p:nvSpPr>
        <p:spPr bwMode="auto">
          <a:xfrm rot="-5400000">
            <a:off x="6443663" y="4859338"/>
            <a:ext cx="2520950" cy="400050"/>
          </a:xfrm>
          <a:prstGeom prst="rect">
            <a:avLst/>
          </a:prstGeom>
          <a:noFill/>
          <a:ln w="9525">
            <a:noFill/>
            <a:miter lim="800000"/>
            <a:headEnd/>
            <a:tailEnd/>
          </a:ln>
        </p:spPr>
        <p:txBody>
          <a:bodyPr>
            <a:spAutoFit/>
          </a:bodyPr>
          <a:lstStyle/>
          <a:p>
            <a:r>
              <a:rPr lang="pt-BR" sz="1000"/>
              <a:t>Imagem: </a:t>
            </a:r>
            <a:r>
              <a:rPr lang="fr-FR" sz="1000"/>
              <a:t>Jacques-Louis David e James Caldwall / </a:t>
            </a:r>
            <a:r>
              <a:rPr lang="pt-BR" sz="1000" i="1"/>
              <a:t>Public Domain.</a:t>
            </a:r>
            <a:endParaRPr lang="pt-BR"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6</a:t>
            </a:r>
          </a:p>
        </p:txBody>
      </p:sp>
      <p:sp>
        <p:nvSpPr>
          <p:cNvPr id="5" name="CaixaDeTexto 4"/>
          <p:cNvSpPr txBox="1">
            <a:spLocks noChangeArrowheads="1"/>
          </p:cNvSpPr>
          <p:nvPr/>
        </p:nvSpPr>
        <p:spPr bwMode="auto">
          <a:xfrm>
            <a:off x="0" y="2492375"/>
            <a:ext cx="9036050" cy="641350"/>
          </a:xfrm>
          <a:prstGeom prst="rect">
            <a:avLst/>
          </a:prstGeom>
          <a:noFill/>
          <a:ln w="9525">
            <a:noFill/>
            <a:miter lim="800000"/>
            <a:headEnd/>
            <a:tailEnd/>
          </a:ln>
        </p:spPr>
        <p:txBody>
          <a:bodyPr>
            <a:spAutoFit/>
          </a:bodyPr>
          <a:lstStyle/>
          <a:p>
            <a:r>
              <a:rPr lang="pt-BR" sz="3600">
                <a:latin typeface="Calibri" pitchFamily="34" charset="0"/>
              </a:rPr>
              <a:t>       C</a:t>
            </a:r>
            <a:r>
              <a:rPr lang="pt-BR" sz="3600" baseline="-25000">
                <a:latin typeface="Calibri" pitchFamily="34" charset="0"/>
              </a:rPr>
              <a:t>2</a:t>
            </a:r>
            <a:r>
              <a:rPr lang="pt-BR" sz="3600">
                <a:latin typeface="Calibri" pitchFamily="34" charset="0"/>
              </a:rPr>
              <a:t>H</a:t>
            </a:r>
            <a:r>
              <a:rPr lang="pt-BR" sz="3600" baseline="-25000">
                <a:latin typeface="Calibri" pitchFamily="34" charset="0"/>
              </a:rPr>
              <a:t>5</a:t>
            </a:r>
            <a:r>
              <a:rPr lang="pt-BR" sz="3600">
                <a:latin typeface="Calibri" pitchFamily="34" charset="0"/>
              </a:rPr>
              <a:t>OH +   O</a:t>
            </a:r>
            <a:r>
              <a:rPr lang="pt-BR" sz="3600" baseline="-25000">
                <a:latin typeface="Calibri" pitchFamily="34" charset="0"/>
              </a:rPr>
              <a:t>2</a:t>
            </a:r>
            <a:r>
              <a:rPr lang="pt-BR" sz="3600">
                <a:latin typeface="Calibri" pitchFamily="34" charset="0"/>
              </a:rPr>
              <a:t> →   CO</a:t>
            </a:r>
            <a:r>
              <a:rPr lang="pt-BR" sz="3600" baseline="-25000">
                <a:latin typeface="Calibri" pitchFamily="34" charset="0"/>
              </a:rPr>
              <a:t>2 </a:t>
            </a:r>
            <a:r>
              <a:rPr lang="pt-BR" sz="3600">
                <a:latin typeface="Calibri" pitchFamily="34" charset="0"/>
              </a:rPr>
              <a:t>+  H</a:t>
            </a:r>
            <a:r>
              <a:rPr lang="pt-BR" sz="3600" baseline="-25000">
                <a:latin typeface="Calibri" pitchFamily="34" charset="0"/>
              </a:rPr>
              <a:t>2</a:t>
            </a:r>
            <a:r>
              <a:rPr lang="pt-BR" sz="3600">
                <a:latin typeface="Calibri" pitchFamily="34" charset="0"/>
              </a:rPr>
              <a:t>O</a:t>
            </a:r>
          </a:p>
        </p:txBody>
      </p:sp>
      <p:sp>
        <p:nvSpPr>
          <p:cNvPr id="7" name="CaixaDeTexto 6"/>
          <p:cNvSpPr txBox="1"/>
          <p:nvPr/>
        </p:nvSpPr>
        <p:spPr>
          <a:xfrm>
            <a:off x="3509963" y="3770313"/>
            <a:ext cx="2286000"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8" name="CaixaDeTexto 7"/>
          <p:cNvSpPr txBox="1"/>
          <p:nvPr/>
        </p:nvSpPr>
        <p:spPr>
          <a:xfrm>
            <a:off x="3924300" y="2492375"/>
            <a:ext cx="396875" cy="641350"/>
          </a:xfrm>
          <a:prstGeom prst="rect">
            <a:avLst/>
          </a:prstGeom>
          <a:noFill/>
        </p:spPr>
        <p:txBody>
          <a:bodyPr>
            <a:spAutoFit/>
          </a:bodyPr>
          <a:lstStyle/>
          <a:p>
            <a:pPr>
              <a:defRPr/>
            </a:pPr>
            <a:r>
              <a:rPr lang="pt-BR" sz="3600" dirty="0">
                <a:solidFill>
                  <a:srgbClr val="FF0000"/>
                </a:solidFill>
                <a:latin typeface="+mn-lt"/>
              </a:rPr>
              <a:t>2</a:t>
            </a:r>
          </a:p>
        </p:txBody>
      </p:sp>
      <p:sp>
        <p:nvSpPr>
          <p:cNvPr id="10" name="CaixaDeTexto 9"/>
          <p:cNvSpPr txBox="1"/>
          <p:nvPr/>
        </p:nvSpPr>
        <p:spPr>
          <a:xfrm>
            <a:off x="2538413" y="2509838"/>
            <a:ext cx="395287" cy="646112"/>
          </a:xfrm>
          <a:prstGeom prst="rect">
            <a:avLst/>
          </a:prstGeom>
          <a:noFill/>
        </p:spPr>
        <p:txBody>
          <a:bodyPr>
            <a:spAutoFit/>
          </a:bodyPr>
          <a:lstStyle/>
          <a:p>
            <a:pPr>
              <a:defRPr/>
            </a:pPr>
            <a:r>
              <a:rPr lang="pt-BR" sz="3600" dirty="0">
                <a:solidFill>
                  <a:srgbClr val="FF0000"/>
                </a:solidFill>
                <a:latin typeface="+mn-lt"/>
              </a:rPr>
              <a:t>3</a:t>
            </a:r>
          </a:p>
        </p:txBody>
      </p:sp>
      <p:sp>
        <p:nvSpPr>
          <p:cNvPr id="11" name="CaixaDeTexto 10"/>
          <p:cNvSpPr txBox="1"/>
          <p:nvPr/>
        </p:nvSpPr>
        <p:spPr>
          <a:xfrm>
            <a:off x="5076825" y="2492375"/>
            <a:ext cx="395288" cy="641350"/>
          </a:xfrm>
          <a:prstGeom prst="rect">
            <a:avLst/>
          </a:prstGeom>
          <a:noFill/>
        </p:spPr>
        <p:txBody>
          <a:bodyPr>
            <a:spAutoFit/>
          </a:bodyPr>
          <a:lstStyle/>
          <a:p>
            <a:pPr>
              <a:defRPr/>
            </a:pPr>
            <a:r>
              <a:rPr lang="pt-BR" sz="3600" dirty="0">
                <a:solidFill>
                  <a:srgbClr val="FF0000"/>
                </a:solidFill>
                <a:latin typeface="+mn-lt"/>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7</a:t>
            </a:r>
          </a:p>
        </p:txBody>
      </p:sp>
      <p:sp>
        <p:nvSpPr>
          <p:cNvPr id="5" name="CaixaDeTexto 4"/>
          <p:cNvSpPr txBox="1"/>
          <p:nvPr/>
        </p:nvSpPr>
        <p:spPr>
          <a:xfrm>
            <a:off x="0" y="2492375"/>
            <a:ext cx="9036050" cy="646113"/>
          </a:xfrm>
          <a:prstGeom prst="rect">
            <a:avLst/>
          </a:prstGeom>
          <a:noFill/>
        </p:spPr>
        <p:txBody>
          <a:bodyPr>
            <a:spAutoFit/>
          </a:bodyPr>
          <a:lstStyle/>
          <a:p>
            <a:pPr>
              <a:defRPr/>
            </a:pPr>
            <a:r>
              <a:rPr lang="pt-BR" sz="3600" dirty="0">
                <a:latin typeface="+mn-lt"/>
              </a:rPr>
              <a:t>       Al(OH)</a:t>
            </a:r>
            <a:r>
              <a:rPr lang="pt-BR" sz="3600" baseline="-25000" dirty="0">
                <a:latin typeface="+mn-lt"/>
              </a:rPr>
              <a:t>3</a:t>
            </a:r>
            <a:r>
              <a:rPr lang="pt-BR" sz="3600" dirty="0">
                <a:latin typeface="+mn-lt"/>
              </a:rPr>
              <a:t> +</a:t>
            </a:r>
            <a:r>
              <a:rPr lang="pt-BR" sz="3600" baseline="-25000" dirty="0">
                <a:latin typeface="+mn-lt"/>
              </a:rPr>
              <a:t>     </a:t>
            </a:r>
            <a:r>
              <a:rPr lang="pt-BR" sz="3600" dirty="0">
                <a:latin typeface="+mn-lt"/>
              </a:rPr>
              <a:t>H</a:t>
            </a:r>
            <a:r>
              <a:rPr lang="pt-BR" sz="3600" baseline="-25000" dirty="0">
                <a:latin typeface="+mn-lt"/>
              </a:rPr>
              <a:t>4</a:t>
            </a:r>
            <a:r>
              <a:rPr lang="pt-BR" sz="3600" dirty="0">
                <a:latin typeface="+mn-lt"/>
              </a:rPr>
              <a:t>SiO</a:t>
            </a:r>
            <a:r>
              <a:rPr lang="pt-BR" sz="3600" baseline="-25000" dirty="0">
                <a:latin typeface="+mn-lt"/>
              </a:rPr>
              <a:t>4</a:t>
            </a:r>
            <a:r>
              <a:rPr lang="pt-BR" sz="3600" dirty="0">
                <a:latin typeface="+mn-lt"/>
              </a:rPr>
              <a:t> --&gt;    Al</a:t>
            </a:r>
            <a:r>
              <a:rPr lang="pt-BR" sz="3600" baseline="-25000" dirty="0">
                <a:latin typeface="+mn-lt"/>
              </a:rPr>
              <a:t>4</a:t>
            </a:r>
            <a:r>
              <a:rPr lang="pt-BR" sz="3600" dirty="0">
                <a:latin typeface="+mn-lt"/>
              </a:rPr>
              <a:t>(SiO</a:t>
            </a:r>
            <a:r>
              <a:rPr lang="pt-BR" sz="3600" baseline="-25000" dirty="0">
                <a:latin typeface="+mn-lt"/>
              </a:rPr>
              <a:t>4</a:t>
            </a:r>
            <a:r>
              <a:rPr lang="pt-BR" sz="3600" dirty="0">
                <a:latin typeface="+mn-lt"/>
              </a:rPr>
              <a:t>)</a:t>
            </a:r>
            <a:r>
              <a:rPr lang="pt-BR" sz="3600" baseline="-25000" dirty="0">
                <a:latin typeface="+mn-lt"/>
              </a:rPr>
              <a:t>3</a:t>
            </a:r>
            <a:r>
              <a:rPr lang="pt-BR" sz="3600" dirty="0">
                <a:latin typeface="+mn-lt"/>
              </a:rPr>
              <a:t> +     H</a:t>
            </a:r>
            <a:r>
              <a:rPr lang="pt-BR" sz="3600" baseline="-25000" dirty="0">
                <a:latin typeface="+mn-lt"/>
              </a:rPr>
              <a:t>2</a:t>
            </a:r>
            <a:r>
              <a:rPr lang="pt-BR" sz="3600" dirty="0">
                <a:latin typeface="+mn-lt"/>
              </a:rPr>
              <a:t>O</a:t>
            </a:r>
          </a:p>
        </p:txBody>
      </p:sp>
      <p:sp>
        <p:nvSpPr>
          <p:cNvPr id="7" name="CaixaDeTexto 6"/>
          <p:cNvSpPr txBox="1"/>
          <p:nvPr/>
        </p:nvSpPr>
        <p:spPr>
          <a:xfrm>
            <a:off x="3509963" y="3770313"/>
            <a:ext cx="2357437"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8" name="CaixaDeTexto 7"/>
          <p:cNvSpPr txBox="1"/>
          <p:nvPr/>
        </p:nvSpPr>
        <p:spPr>
          <a:xfrm>
            <a:off x="2538413" y="2492375"/>
            <a:ext cx="395287" cy="646113"/>
          </a:xfrm>
          <a:prstGeom prst="rect">
            <a:avLst/>
          </a:prstGeom>
          <a:noFill/>
        </p:spPr>
        <p:txBody>
          <a:bodyPr>
            <a:spAutoFit/>
          </a:bodyPr>
          <a:lstStyle/>
          <a:p>
            <a:pPr>
              <a:defRPr/>
            </a:pPr>
            <a:r>
              <a:rPr lang="pt-BR" sz="3600" dirty="0">
                <a:solidFill>
                  <a:srgbClr val="FF0000"/>
                </a:solidFill>
                <a:latin typeface="+mn-lt"/>
              </a:rPr>
              <a:t>3</a:t>
            </a:r>
          </a:p>
        </p:txBody>
      </p:sp>
      <p:sp>
        <p:nvSpPr>
          <p:cNvPr id="10" name="CaixaDeTexto 9"/>
          <p:cNvSpPr txBox="1"/>
          <p:nvPr/>
        </p:nvSpPr>
        <p:spPr>
          <a:xfrm>
            <a:off x="504825" y="2492375"/>
            <a:ext cx="395288" cy="646113"/>
          </a:xfrm>
          <a:prstGeom prst="rect">
            <a:avLst/>
          </a:prstGeom>
          <a:noFill/>
        </p:spPr>
        <p:txBody>
          <a:bodyPr>
            <a:spAutoFit/>
          </a:bodyPr>
          <a:lstStyle/>
          <a:p>
            <a:pPr>
              <a:defRPr/>
            </a:pPr>
            <a:r>
              <a:rPr lang="pt-BR" sz="3600" dirty="0">
                <a:solidFill>
                  <a:srgbClr val="FF0000"/>
                </a:solidFill>
                <a:latin typeface="+mn-lt"/>
              </a:rPr>
              <a:t>4</a:t>
            </a:r>
          </a:p>
        </p:txBody>
      </p:sp>
      <p:sp>
        <p:nvSpPr>
          <p:cNvPr id="11" name="CaixaDeTexto 10"/>
          <p:cNvSpPr txBox="1"/>
          <p:nvPr/>
        </p:nvSpPr>
        <p:spPr>
          <a:xfrm>
            <a:off x="7164388" y="2492375"/>
            <a:ext cx="720725" cy="646113"/>
          </a:xfrm>
          <a:prstGeom prst="rect">
            <a:avLst/>
          </a:prstGeom>
          <a:noFill/>
        </p:spPr>
        <p:txBody>
          <a:bodyPr>
            <a:spAutoFit/>
          </a:bodyPr>
          <a:lstStyle/>
          <a:p>
            <a:pPr>
              <a:defRPr/>
            </a:pPr>
            <a:r>
              <a:rPr lang="pt-BR" sz="3600" dirty="0">
                <a:solidFill>
                  <a:srgbClr val="FF0000"/>
                </a:solidFill>
                <a:latin typeface="+mn-lt"/>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8</a:t>
            </a:r>
          </a:p>
        </p:txBody>
      </p:sp>
      <p:sp>
        <p:nvSpPr>
          <p:cNvPr id="5" name="CaixaDeTexto 4"/>
          <p:cNvSpPr txBox="1"/>
          <p:nvPr/>
        </p:nvSpPr>
        <p:spPr>
          <a:xfrm>
            <a:off x="0" y="2492375"/>
            <a:ext cx="9036050" cy="646113"/>
          </a:xfrm>
          <a:prstGeom prst="rect">
            <a:avLst/>
          </a:prstGeom>
          <a:noFill/>
        </p:spPr>
        <p:txBody>
          <a:bodyPr>
            <a:spAutoFit/>
          </a:bodyPr>
          <a:lstStyle/>
          <a:p>
            <a:pPr>
              <a:defRPr/>
            </a:pPr>
            <a:r>
              <a:rPr lang="pt-BR" sz="3600" dirty="0">
                <a:latin typeface="+mn-lt"/>
              </a:rPr>
              <a:t>       Cu(OH)</a:t>
            </a:r>
            <a:r>
              <a:rPr lang="pt-BR" sz="3600" baseline="-25000" dirty="0">
                <a:latin typeface="+mn-lt"/>
              </a:rPr>
              <a:t>2</a:t>
            </a:r>
            <a:r>
              <a:rPr lang="pt-BR" sz="3600" dirty="0">
                <a:latin typeface="+mn-lt"/>
              </a:rPr>
              <a:t> +   H</a:t>
            </a:r>
            <a:r>
              <a:rPr lang="pt-BR" sz="3600" baseline="-25000" dirty="0">
                <a:latin typeface="+mn-lt"/>
              </a:rPr>
              <a:t>4</a:t>
            </a:r>
            <a:r>
              <a:rPr lang="pt-BR" sz="3600" dirty="0">
                <a:latin typeface="+mn-lt"/>
              </a:rPr>
              <a:t>P</a:t>
            </a:r>
            <a:r>
              <a:rPr lang="pt-BR" sz="3600" baseline="-25000" dirty="0">
                <a:latin typeface="+mn-lt"/>
              </a:rPr>
              <a:t>2</a:t>
            </a:r>
            <a:r>
              <a:rPr lang="pt-BR" sz="3600" dirty="0">
                <a:latin typeface="+mn-lt"/>
              </a:rPr>
              <a:t>O</a:t>
            </a:r>
            <a:r>
              <a:rPr lang="pt-BR" sz="3600" baseline="-25000" dirty="0">
                <a:latin typeface="+mn-lt"/>
              </a:rPr>
              <a:t>7</a:t>
            </a:r>
            <a:r>
              <a:rPr lang="pt-BR" sz="3600" dirty="0">
                <a:latin typeface="+mn-lt"/>
              </a:rPr>
              <a:t> --&gt;    Cu</a:t>
            </a:r>
            <a:r>
              <a:rPr lang="pt-BR" sz="3600" baseline="-25000" dirty="0">
                <a:latin typeface="+mn-lt"/>
              </a:rPr>
              <a:t>2</a:t>
            </a:r>
            <a:r>
              <a:rPr lang="pt-BR" sz="3600" dirty="0">
                <a:latin typeface="+mn-lt"/>
              </a:rPr>
              <a:t>P</a:t>
            </a:r>
            <a:r>
              <a:rPr lang="pt-BR" sz="3600" baseline="-25000" dirty="0">
                <a:latin typeface="+mn-lt"/>
              </a:rPr>
              <a:t>2</a:t>
            </a:r>
            <a:r>
              <a:rPr lang="pt-BR" sz="3600" dirty="0">
                <a:latin typeface="+mn-lt"/>
              </a:rPr>
              <a:t>O</a:t>
            </a:r>
            <a:r>
              <a:rPr lang="pt-BR" sz="3600" baseline="-25000" dirty="0">
                <a:latin typeface="+mn-lt"/>
              </a:rPr>
              <a:t>7</a:t>
            </a:r>
            <a:r>
              <a:rPr lang="pt-BR" sz="3600" dirty="0">
                <a:latin typeface="+mn-lt"/>
              </a:rPr>
              <a:t> +    H</a:t>
            </a:r>
            <a:r>
              <a:rPr lang="pt-BR" sz="3600" baseline="-25000" dirty="0">
                <a:latin typeface="+mn-lt"/>
              </a:rPr>
              <a:t>2</a:t>
            </a:r>
            <a:r>
              <a:rPr lang="pt-BR" sz="3600" dirty="0">
                <a:latin typeface="+mn-lt"/>
              </a:rPr>
              <a:t>O</a:t>
            </a:r>
          </a:p>
        </p:txBody>
      </p:sp>
      <p:sp>
        <p:nvSpPr>
          <p:cNvPr id="7" name="CaixaDeTexto 6"/>
          <p:cNvSpPr txBox="1"/>
          <p:nvPr/>
        </p:nvSpPr>
        <p:spPr>
          <a:xfrm>
            <a:off x="3509963" y="3770313"/>
            <a:ext cx="2357437"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10" name="CaixaDeTexto 9"/>
          <p:cNvSpPr txBox="1"/>
          <p:nvPr/>
        </p:nvSpPr>
        <p:spPr>
          <a:xfrm>
            <a:off x="503238" y="2492375"/>
            <a:ext cx="396875" cy="646113"/>
          </a:xfrm>
          <a:prstGeom prst="rect">
            <a:avLst/>
          </a:prstGeom>
          <a:noFill/>
        </p:spPr>
        <p:txBody>
          <a:bodyPr>
            <a:spAutoFit/>
          </a:bodyPr>
          <a:lstStyle/>
          <a:p>
            <a:pPr>
              <a:defRPr/>
            </a:pPr>
            <a:r>
              <a:rPr lang="pt-BR" sz="3600" dirty="0">
                <a:solidFill>
                  <a:srgbClr val="FF0000"/>
                </a:solidFill>
                <a:latin typeface="+mn-lt"/>
              </a:rPr>
              <a:t>2</a:t>
            </a:r>
          </a:p>
        </p:txBody>
      </p:sp>
      <p:sp>
        <p:nvSpPr>
          <p:cNvPr id="11" name="CaixaDeTexto 10"/>
          <p:cNvSpPr txBox="1"/>
          <p:nvPr/>
        </p:nvSpPr>
        <p:spPr>
          <a:xfrm>
            <a:off x="6948488" y="2492375"/>
            <a:ext cx="719137" cy="646113"/>
          </a:xfrm>
          <a:prstGeom prst="rect">
            <a:avLst/>
          </a:prstGeom>
          <a:noFill/>
        </p:spPr>
        <p:txBody>
          <a:bodyPr>
            <a:spAutoFit/>
          </a:bodyPr>
          <a:lstStyle/>
          <a:p>
            <a:pPr>
              <a:defRPr/>
            </a:pPr>
            <a:r>
              <a:rPr lang="pt-BR" sz="3600" dirty="0">
                <a:solidFill>
                  <a:srgbClr val="FF0000"/>
                </a:solidFill>
                <a:latin typeface="+mn-lt"/>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9</a:t>
            </a:r>
          </a:p>
        </p:txBody>
      </p:sp>
      <p:sp>
        <p:nvSpPr>
          <p:cNvPr id="5" name="CaixaDeTexto 4"/>
          <p:cNvSpPr txBox="1"/>
          <p:nvPr/>
        </p:nvSpPr>
        <p:spPr>
          <a:xfrm>
            <a:off x="0" y="2492375"/>
            <a:ext cx="9036050" cy="646113"/>
          </a:xfrm>
          <a:prstGeom prst="rect">
            <a:avLst/>
          </a:prstGeom>
          <a:noFill/>
        </p:spPr>
        <p:txBody>
          <a:bodyPr>
            <a:spAutoFit/>
          </a:bodyPr>
          <a:lstStyle/>
          <a:p>
            <a:pPr>
              <a:defRPr/>
            </a:pPr>
            <a:r>
              <a:rPr lang="pt-BR" sz="3600" dirty="0"/>
              <a:t>     </a:t>
            </a:r>
            <a:r>
              <a:rPr lang="pt-BR" sz="3600" dirty="0" err="1">
                <a:latin typeface="+mn-lt"/>
              </a:rPr>
              <a:t>HCl</a:t>
            </a:r>
            <a:r>
              <a:rPr lang="pt-BR" sz="3600" dirty="0">
                <a:latin typeface="+mn-lt"/>
              </a:rPr>
              <a:t> +  Na</a:t>
            </a:r>
            <a:r>
              <a:rPr lang="pt-BR" sz="3600" baseline="-25000" dirty="0">
                <a:latin typeface="+mn-lt"/>
              </a:rPr>
              <a:t>3</a:t>
            </a:r>
            <a:r>
              <a:rPr lang="pt-BR" sz="3600" dirty="0">
                <a:latin typeface="+mn-lt"/>
              </a:rPr>
              <a:t>AsO</a:t>
            </a:r>
            <a:r>
              <a:rPr lang="pt-BR" sz="3600" baseline="-25000" dirty="0">
                <a:latin typeface="+mn-lt"/>
              </a:rPr>
              <a:t>3</a:t>
            </a:r>
            <a:r>
              <a:rPr lang="pt-BR" sz="3600" dirty="0">
                <a:latin typeface="+mn-lt"/>
              </a:rPr>
              <a:t> --&gt;   </a:t>
            </a:r>
            <a:r>
              <a:rPr lang="pt-BR" sz="3600" dirty="0" err="1">
                <a:latin typeface="+mn-lt"/>
              </a:rPr>
              <a:t>NaCl</a:t>
            </a:r>
            <a:r>
              <a:rPr lang="pt-BR" sz="3600" dirty="0">
                <a:latin typeface="+mn-lt"/>
              </a:rPr>
              <a:t> +   H</a:t>
            </a:r>
            <a:r>
              <a:rPr lang="pt-BR" sz="3600" baseline="-25000" dirty="0">
                <a:latin typeface="+mn-lt"/>
              </a:rPr>
              <a:t>3</a:t>
            </a:r>
            <a:r>
              <a:rPr lang="pt-BR" sz="3600" dirty="0">
                <a:latin typeface="+mn-lt"/>
              </a:rPr>
              <a:t>AsO</a:t>
            </a:r>
            <a:r>
              <a:rPr lang="pt-BR" sz="3600" baseline="-25000" dirty="0">
                <a:latin typeface="+mn-lt"/>
              </a:rPr>
              <a:t>3</a:t>
            </a:r>
            <a:endParaRPr lang="pt-BR" sz="3600" dirty="0">
              <a:latin typeface="+mn-lt"/>
            </a:endParaRPr>
          </a:p>
        </p:txBody>
      </p:sp>
      <p:sp>
        <p:nvSpPr>
          <p:cNvPr id="7" name="CaixaDeTexto 6"/>
          <p:cNvSpPr txBox="1"/>
          <p:nvPr/>
        </p:nvSpPr>
        <p:spPr>
          <a:xfrm>
            <a:off x="3509963" y="3770313"/>
            <a:ext cx="2286000"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10" name="CaixaDeTexto 9"/>
          <p:cNvSpPr txBox="1"/>
          <p:nvPr/>
        </p:nvSpPr>
        <p:spPr>
          <a:xfrm>
            <a:off x="307975" y="2492375"/>
            <a:ext cx="393700" cy="646113"/>
          </a:xfrm>
          <a:prstGeom prst="rect">
            <a:avLst/>
          </a:prstGeom>
          <a:noFill/>
        </p:spPr>
        <p:txBody>
          <a:bodyPr>
            <a:spAutoFit/>
          </a:bodyPr>
          <a:lstStyle/>
          <a:p>
            <a:pPr>
              <a:defRPr/>
            </a:pPr>
            <a:r>
              <a:rPr lang="pt-BR" sz="3600" dirty="0">
                <a:solidFill>
                  <a:srgbClr val="FF0000"/>
                </a:solidFill>
                <a:latin typeface="+mn-lt"/>
              </a:rPr>
              <a:t>2</a:t>
            </a:r>
          </a:p>
        </p:txBody>
      </p:sp>
      <p:sp>
        <p:nvSpPr>
          <p:cNvPr id="11" name="CaixaDeTexto 10"/>
          <p:cNvSpPr txBox="1"/>
          <p:nvPr/>
        </p:nvSpPr>
        <p:spPr>
          <a:xfrm>
            <a:off x="3851275" y="2492375"/>
            <a:ext cx="720725" cy="646113"/>
          </a:xfrm>
          <a:prstGeom prst="rect">
            <a:avLst/>
          </a:prstGeom>
          <a:noFill/>
        </p:spPr>
        <p:txBody>
          <a:bodyPr>
            <a:spAutoFit/>
          </a:bodyPr>
          <a:lstStyle/>
          <a:p>
            <a:pPr>
              <a:defRPr/>
            </a:pPr>
            <a:r>
              <a:rPr lang="pt-BR" sz="3600" dirty="0">
                <a:solidFill>
                  <a:srgbClr val="FF0000"/>
                </a:solidFill>
                <a:latin typeface="+mn-lt"/>
              </a:rPr>
              <a:t>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531225" cy="584200"/>
          </a:xfrm>
          <a:prstGeom prst="rect">
            <a:avLst/>
          </a:prstGeom>
          <a:noFill/>
        </p:spPr>
        <p:txBody>
          <a:bodyPr>
            <a:spAutoFit/>
          </a:bodyPr>
          <a:lstStyle/>
          <a:p>
            <a:pPr>
              <a:defRPr/>
            </a:pPr>
            <a:r>
              <a:rPr lang="pt-BR" sz="3200" dirty="0">
                <a:latin typeface="+mn-lt"/>
              </a:rPr>
              <a:t>Agora é sua vez – Atividades Complementares 10</a:t>
            </a:r>
          </a:p>
        </p:txBody>
      </p:sp>
      <p:sp>
        <p:nvSpPr>
          <p:cNvPr id="5" name="CaixaDeTexto 4"/>
          <p:cNvSpPr txBox="1"/>
          <p:nvPr/>
        </p:nvSpPr>
        <p:spPr>
          <a:xfrm>
            <a:off x="0" y="2492375"/>
            <a:ext cx="9036050" cy="646113"/>
          </a:xfrm>
          <a:prstGeom prst="rect">
            <a:avLst/>
          </a:prstGeom>
          <a:noFill/>
        </p:spPr>
        <p:txBody>
          <a:bodyPr>
            <a:spAutoFit/>
          </a:bodyPr>
          <a:lstStyle/>
          <a:p>
            <a:pPr>
              <a:defRPr/>
            </a:pPr>
            <a:r>
              <a:rPr lang="pt-BR" sz="3600" dirty="0"/>
              <a:t>             </a:t>
            </a:r>
            <a:r>
              <a:rPr lang="pt-BR" sz="3600" dirty="0">
                <a:latin typeface="+mn-lt"/>
              </a:rPr>
              <a:t>NH</a:t>
            </a:r>
            <a:r>
              <a:rPr lang="pt-BR" sz="3600" baseline="-25000" dirty="0">
                <a:latin typeface="+mn-lt"/>
              </a:rPr>
              <a:t>4</a:t>
            </a:r>
            <a:r>
              <a:rPr lang="pt-BR" sz="3600" dirty="0">
                <a:latin typeface="+mn-lt"/>
              </a:rPr>
              <a:t>NO</a:t>
            </a:r>
            <a:r>
              <a:rPr lang="pt-BR" sz="3600" baseline="-25000" dirty="0">
                <a:latin typeface="+mn-lt"/>
              </a:rPr>
              <a:t>2</a:t>
            </a:r>
            <a:r>
              <a:rPr lang="pt-BR" sz="3600" dirty="0">
                <a:latin typeface="+mn-lt"/>
              </a:rPr>
              <a:t> --&gt;   N</a:t>
            </a:r>
            <a:r>
              <a:rPr lang="pt-BR" sz="3600" baseline="-25000" dirty="0">
                <a:latin typeface="+mn-lt"/>
              </a:rPr>
              <a:t>2</a:t>
            </a:r>
            <a:r>
              <a:rPr lang="pt-BR" sz="3600" dirty="0">
                <a:latin typeface="+mn-lt"/>
              </a:rPr>
              <a:t> +   H</a:t>
            </a:r>
            <a:r>
              <a:rPr lang="pt-BR" sz="3600" baseline="-25000" dirty="0">
                <a:latin typeface="+mn-lt"/>
              </a:rPr>
              <a:t>2</a:t>
            </a:r>
            <a:r>
              <a:rPr lang="pt-BR" sz="3600" dirty="0">
                <a:latin typeface="+mn-lt"/>
              </a:rPr>
              <a:t>O</a:t>
            </a:r>
          </a:p>
        </p:txBody>
      </p:sp>
      <p:sp>
        <p:nvSpPr>
          <p:cNvPr id="7" name="CaixaDeTexto 6"/>
          <p:cNvSpPr txBox="1"/>
          <p:nvPr/>
        </p:nvSpPr>
        <p:spPr>
          <a:xfrm>
            <a:off x="3509963" y="3770313"/>
            <a:ext cx="2214562"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10" name="CaixaDeTexto 9"/>
          <p:cNvSpPr txBox="1"/>
          <p:nvPr/>
        </p:nvSpPr>
        <p:spPr>
          <a:xfrm>
            <a:off x="4859338" y="2493963"/>
            <a:ext cx="395287" cy="647700"/>
          </a:xfrm>
          <a:prstGeom prst="rect">
            <a:avLst/>
          </a:prstGeom>
          <a:noFill/>
        </p:spPr>
        <p:txBody>
          <a:bodyPr>
            <a:spAutoFit/>
          </a:bodyPr>
          <a:lstStyle/>
          <a:p>
            <a:pPr>
              <a:defRPr/>
            </a:pPr>
            <a:r>
              <a:rPr lang="pt-BR" sz="3600" dirty="0">
                <a:solidFill>
                  <a:srgbClr val="FF0000"/>
                </a:solidFill>
                <a:latin typeface="+mn-l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250825" y="1268413"/>
            <a:ext cx="2592388" cy="585787"/>
          </a:xfrm>
          <a:prstGeom prst="rect">
            <a:avLst/>
          </a:prstGeom>
          <a:noFill/>
        </p:spPr>
        <p:txBody>
          <a:bodyPr>
            <a:spAutoFit/>
          </a:bodyPr>
          <a:lstStyle/>
          <a:p>
            <a:pPr>
              <a:defRPr/>
            </a:pPr>
            <a:r>
              <a:rPr lang="pt-BR" sz="3200" dirty="0">
                <a:latin typeface="+mn-lt"/>
              </a:rPr>
              <a:t>Outras Fontes:</a:t>
            </a:r>
          </a:p>
        </p:txBody>
      </p:sp>
      <p:sp>
        <p:nvSpPr>
          <p:cNvPr id="4" name="CaixaDeTexto 3"/>
          <p:cNvSpPr txBox="1"/>
          <p:nvPr/>
        </p:nvSpPr>
        <p:spPr>
          <a:xfrm>
            <a:off x="0" y="2276475"/>
            <a:ext cx="9144000" cy="1077913"/>
          </a:xfrm>
          <a:prstGeom prst="rect">
            <a:avLst/>
          </a:prstGeom>
          <a:noFill/>
        </p:spPr>
        <p:txBody>
          <a:bodyPr>
            <a:spAutoFit/>
          </a:bodyPr>
          <a:lstStyle/>
          <a:p>
            <a:pPr>
              <a:defRPr/>
            </a:pPr>
            <a:r>
              <a:rPr lang="pt-BR" sz="3200" dirty="0">
                <a:hlinkClick r:id="rId3"/>
              </a:rPr>
              <a:t>http://www.cdcc.usp.br/quimica/vamosexercitar/lacunbal.html</a:t>
            </a:r>
            <a:endParaRPr lang="pt-BR" sz="3200" dirty="0">
              <a:latin typeface="+mn-lt"/>
            </a:endParaRPr>
          </a:p>
        </p:txBody>
      </p:sp>
      <p:sp>
        <p:nvSpPr>
          <p:cNvPr id="6" name="CaixaDeTexto 5"/>
          <p:cNvSpPr txBox="1"/>
          <p:nvPr/>
        </p:nvSpPr>
        <p:spPr>
          <a:xfrm>
            <a:off x="0" y="4581525"/>
            <a:ext cx="9144000" cy="1570038"/>
          </a:xfrm>
          <a:prstGeom prst="rect">
            <a:avLst/>
          </a:prstGeom>
          <a:noFill/>
        </p:spPr>
        <p:txBody>
          <a:bodyPr>
            <a:spAutoFit/>
          </a:bodyPr>
          <a:lstStyle/>
          <a:p>
            <a:pPr>
              <a:defRPr/>
            </a:pPr>
            <a:r>
              <a:rPr lang="pt-BR" sz="3200" dirty="0">
                <a:hlinkClick r:id="rId4"/>
              </a:rPr>
              <a:t>http://www.studyladder.com/learn/mathematics/activity/4613?retUrl=%2Flearn%2Fmathematics%2Ftopic%2Fpatterns-and-algebra-452</a:t>
            </a:r>
            <a:endParaRPr lang="pt-B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Retângulo 1"/>
          <p:cNvSpPr/>
          <p:nvPr/>
        </p:nvSpPr>
        <p:spPr>
          <a:xfrm>
            <a:off x="3491880" y="4725144"/>
            <a:ext cx="1492717" cy="923330"/>
          </a:xfrm>
          <a:prstGeom prst="rect">
            <a:avLst/>
          </a:prstGeom>
          <a:noFill/>
        </p:spPr>
        <p:txBody>
          <a:bodyPr wrap="none">
            <a:spAutoFit/>
          </a:bodyPr>
          <a:lstStyle/>
          <a:p>
            <a:pPr algn="ctr">
              <a:defRPr/>
            </a:pPr>
            <a:r>
              <a:rPr lang="pt-B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FIM</a:t>
            </a:r>
          </a:p>
        </p:txBody>
      </p:sp>
      <p:pic>
        <p:nvPicPr>
          <p:cNvPr id="28676" name="Picture 2" descr="File:Balance roberval.png"/>
          <p:cNvPicPr>
            <a:picLocks noChangeAspect="1" noChangeArrowheads="1"/>
          </p:cNvPicPr>
          <p:nvPr/>
        </p:nvPicPr>
        <p:blipFill>
          <a:blip r:embed="rId3" cstate="print"/>
          <a:srcRect/>
          <a:stretch>
            <a:fillRect/>
          </a:stretch>
        </p:blipFill>
        <p:spPr bwMode="auto">
          <a:xfrm>
            <a:off x="4067175" y="1552575"/>
            <a:ext cx="4321175" cy="1673225"/>
          </a:xfrm>
          <a:prstGeom prst="rect">
            <a:avLst/>
          </a:prstGeom>
          <a:noFill/>
          <a:ln w="9525">
            <a:noFill/>
            <a:miter lim="800000"/>
            <a:headEnd/>
            <a:tailEnd/>
          </a:ln>
        </p:spPr>
      </p:pic>
      <p:sp>
        <p:nvSpPr>
          <p:cNvPr id="28677" name="CaixaDeTexto 13"/>
          <p:cNvSpPr txBox="1">
            <a:spLocks noChangeArrowheads="1"/>
          </p:cNvSpPr>
          <p:nvPr/>
        </p:nvSpPr>
        <p:spPr bwMode="auto">
          <a:xfrm rot="-5400000">
            <a:off x="7513638" y="1851025"/>
            <a:ext cx="2447925" cy="708025"/>
          </a:xfrm>
          <a:prstGeom prst="rect">
            <a:avLst/>
          </a:prstGeom>
          <a:noFill/>
          <a:ln w="9525">
            <a:noFill/>
            <a:miter lim="800000"/>
            <a:headEnd/>
            <a:tailEnd/>
          </a:ln>
        </p:spPr>
        <p:txBody>
          <a:bodyPr>
            <a:spAutoFit/>
          </a:bodyPr>
          <a:lstStyle/>
          <a:p>
            <a:r>
              <a:rPr lang="pt-BR" sz="1000"/>
              <a:t>Imagem: </a:t>
            </a:r>
            <a:r>
              <a:rPr lang="en-US" sz="1000" i="1"/>
              <a:t>AFUL - French speaking Libre Software Users' Association / </a:t>
            </a:r>
            <a:r>
              <a:rPr lang="en-US" sz="1000"/>
              <a:t> </a:t>
            </a:r>
            <a:r>
              <a:rPr lang="en-US" sz="1000" i="1"/>
              <a:t>Creative Commons Attribution-Share Alike 3.0 Unported.</a:t>
            </a:r>
            <a:endParaRPr lang="pt-BR" sz="1000" i="1"/>
          </a:p>
        </p:txBody>
      </p:sp>
      <p:grpSp>
        <p:nvGrpSpPr>
          <p:cNvPr id="28678" name="Grupo 24"/>
          <p:cNvGrpSpPr>
            <a:grpSpLocks/>
          </p:cNvGrpSpPr>
          <p:nvPr/>
        </p:nvGrpSpPr>
        <p:grpSpPr bwMode="auto">
          <a:xfrm>
            <a:off x="539750" y="1341438"/>
            <a:ext cx="3455988" cy="2232025"/>
            <a:chOff x="467544" y="1484784"/>
            <a:chExt cx="3456384" cy="2232248"/>
          </a:xfrm>
        </p:grpSpPr>
        <p:sp>
          <p:nvSpPr>
            <p:cNvPr id="24" name="Retângulo 23"/>
            <p:cNvSpPr/>
            <p:nvPr/>
          </p:nvSpPr>
          <p:spPr>
            <a:xfrm flipV="1">
              <a:off x="467544" y="1484784"/>
              <a:ext cx="3456384" cy="223224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pt-BR"/>
            </a:p>
          </p:txBody>
        </p:sp>
        <p:sp>
          <p:nvSpPr>
            <p:cNvPr id="28680" name="CaixaDeTexto 6"/>
            <p:cNvSpPr txBox="1">
              <a:spLocks noChangeArrowheads="1"/>
            </p:cNvSpPr>
            <p:nvPr/>
          </p:nvSpPr>
          <p:spPr bwMode="auto">
            <a:xfrm>
              <a:off x="827584" y="3212976"/>
              <a:ext cx="2544286" cy="369332"/>
            </a:xfrm>
            <a:prstGeom prst="rect">
              <a:avLst/>
            </a:prstGeom>
            <a:noFill/>
            <a:ln w="9525">
              <a:noFill/>
              <a:miter lim="800000"/>
              <a:headEnd/>
              <a:tailEnd/>
            </a:ln>
          </p:spPr>
          <p:txBody>
            <a:bodyPr wrap="none">
              <a:spAutoFit/>
            </a:bodyPr>
            <a:lstStyle/>
            <a:p>
              <a:r>
                <a:rPr lang="pt-BR" b="1"/>
                <a:t>Na + Cl</a:t>
              </a:r>
              <a:r>
                <a:rPr lang="pt-BR" sz="1200" b="1"/>
                <a:t>2		</a:t>
              </a:r>
              <a:r>
                <a:rPr lang="pt-BR" b="1"/>
                <a:t>NaCl</a:t>
              </a:r>
            </a:p>
          </p:txBody>
        </p:sp>
        <p:sp>
          <p:nvSpPr>
            <p:cNvPr id="8" name="Seta para a direita 7"/>
            <p:cNvSpPr/>
            <p:nvPr/>
          </p:nvSpPr>
          <p:spPr>
            <a:xfrm>
              <a:off x="2052051" y="3285189"/>
              <a:ext cx="576329" cy="21592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9" name="Elipse 8"/>
            <p:cNvSpPr/>
            <p:nvPr/>
          </p:nvSpPr>
          <p:spPr>
            <a:xfrm>
              <a:off x="683568" y="2420888"/>
              <a:ext cx="576064" cy="576064"/>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pt-BR" sz="1400" b="1" dirty="0">
                  <a:solidFill>
                    <a:sysClr val="windowText" lastClr="000000"/>
                  </a:solidFill>
                </a:rPr>
                <a:t>Na</a:t>
              </a:r>
            </a:p>
          </p:txBody>
        </p:sp>
        <p:sp>
          <p:nvSpPr>
            <p:cNvPr id="10" name="Elipse 9"/>
            <p:cNvSpPr/>
            <p:nvPr/>
          </p:nvSpPr>
          <p:spPr>
            <a:xfrm>
              <a:off x="1691680" y="2420888"/>
              <a:ext cx="576064" cy="57606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sz="1400" b="1" dirty="0">
                  <a:solidFill>
                    <a:sysClr val="windowText" lastClr="000000"/>
                  </a:solidFill>
                </a:rPr>
                <a:t>Cl</a:t>
              </a:r>
            </a:p>
          </p:txBody>
        </p:sp>
        <p:sp>
          <p:nvSpPr>
            <p:cNvPr id="12" name="Elipse 11"/>
            <p:cNvSpPr/>
            <p:nvPr/>
          </p:nvSpPr>
          <p:spPr>
            <a:xfrm>
              <a:off x="2267744" y="2420888"/>
              <a:ext cx="576064" cy="57606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sz="1400" b="1" dirty="0">
                  <a:solidFill>
                    <a:sysClr val="windowText" lastClr="000000"/>
                  </a:solidFill>
                </a:rPr>
                <a:t>Cl</a:t>
              </a:r>
            </a:p>
          </p:txBody>
        </p:sp>
        <p:sp>
          <p:nvSpPr>
            <p:cNvPr id="13" name="Retângulo 12"/>
            <p:cNvSpPr/>
            <p:nvPr/>
          </p:nvSpPr>
          <p:spPr>
            <a:xfrm>
              <a:off x="1259632" y="2636912"/>
              <a:ext cx="432048" cy="144016"/>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pt-BR"/>
            </a:p>
          </p:txBody>
        </p:sp>
        <p:grpSp>
          <p:nvGrpSpPr>
            <p:cNvPr id="28694" name="Grupo 22"/>
            <p:cNvGrpSpPr>
              <a:grpSpLocks/>
            </p:cNvGrpSpPr>
            <p:nvPr/>
          </p:nvGrpSpPr>
          <p:grpSpPr bwMode="auto">
            <a:xfrm>
              <a:off x="2915816" y="1772816"/>
              <a:ext cx="720080" cy="1224136"/>
              <a:chOff x="1979712" y="1052736"/>
              <a:chExt cx="720080" cy="1224136"/>
            </a:xfrm>
          </p:grpSpPr>
          <p:sp>
            <p:nvSpPr>
              <p:cNvPr id="15" name="Forma livre 14"/>
              <p:cNvSpPr/>
              <p:nvPr/>
            </p:nvSpPr>
            <p:spPr>
              <a:xfrm>
                <a:off x="1979645" y="1267991"/>
                <a:ext cx="720807" cy="1008163"/>
              </a:xfrm>
              <a:custGeom>
                <a:avLst/>
                <a:gdLst>
                  <a:gd name="connsiteX0" fmla="*/ 0 w 720080"/>
                  <a:gd name="connsiteY0" fmla="*/ 864096 h 864096"/>
                  <a:gd name="connsiteX1" fmla="*/ 180020 w 720080"/>
                  <a:gd name="connsiteY1" fmla="*/ 0 h 864096"/>
                  <a:gd name="connsiteX2" fmla="*/ 540060 w 720080"/>
                  <a:gd name="connsiteY2" fmla="*/ 0 h 864096"/>
                  <a:gd name="connsiteX3" fmla="*/ 720080 w 720080"/>
                  <a:gd name="connsiteY3" fmla="*/ 864096 h 864096"/>
                  <a:gd name="connsiteX4" fmla="*/ 0 w 720080"/>
                  <a:gd name="connsiteY4" fmla="*/ 864096 h 864096"/>
                  <a:gd name="connsiteX0" fmla="*/ 0 w 720080"/>
                  <a:gd name="connsiteY0" fmla="*/ 864096 h 864096"/>
                  <a:gd name="connsiteX1" fmla="*/ 180020 w 720080"/>
                  <a:gd name="connsiteY1" fmla="*/ 0 h 864096"/>
                  <a:gd name="connsiteX2" fmla="*/ 540060 w 720080"/>
                  <a:gd name="connsiteY2" fmla="*/ 0 h 864096"/>
                  <a:gd name="connsiteX3" fmla="*/ 720080 w 720080"/>
                  <a:gd name="connsiteY3" fmla="*/ 864096 h 864096"/>
                  <a:gd name="connsiteX4" fmla="*/ 312384 w 720080"/>
                  <a:gd name="connsiteY4" fmla="*/ 840456 h 864096"/>
                  <a:gd name="connsiteX5" fmla="*/ 0 w 720080"/>
                  <a:gd name="connsiteY5" fmla="*/ 864096 h 864096"/>
                  <a:gd name="connsiteX0" fmla="*/ 0 w 720080"/>
                  <a:gd name="connsiteY0" fmla="*/ 864096 h 1008112"/>
                  <a:gd name="connsiteX1" fmla="*/ 180020 w 720080"/>
                  <a:gd name="connsiteY1" fmla="*/ 0 h 1008112"/>
                  <a:gd name="connsiteX2" fmla="*/ 540060 w 720080"/>
                  <a:gd name="connsiteY2" fmla="*/ 0 h 1008112"/>
                  <a:gd name="connsiteX3" fmla="*/ 720080 w 720080"/>
                  <a:gd name="connsiteY3" fmla="*/ 864096 h 1008112"/>
                  <a:gd name="connsiteX4" fmla="*/ 288032 w 720080"/>
                  <a:gd name="connsiteY4" fmla="*/ 1008112 h 1008112"/>
                  <a:gd name="connsiteX5" fmla="*/ 0 w 720080"/>
                  <a:gd name="connsiteY5" fmla="*/ 86409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80" h="1008112">
                    <a:moveTo>
                      <a:pt x="0" y="864096"/>
                    </a:moveTo>
                    <a:lnTo>
                      <a:pt x="180020" y="0"/>
                    </a:lnTo>
                    <a:lnTo>
                      <a:pt x="540060" y="0"/>
                    </a:lnTo>
                    <a:lnTo>
                      <a:pt x="720080" y="864096"/>
                    </a:lnTo>
                    <a:lnTo>
                      <a:pt x="288032" y="1008112"/>
                    </a:lnTo>
                    <a:lnTo>
                      <a:pt x="0" y="864096"/>
                    </a:lnTo>
                    <a:close/>
                  </a:path>
                </a:pathLst>
              </a:cu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Forma livre 15"/>
              <p:cNvSpPr/>
              <p:nvPr/>
            </p:nvSpPr>
            <p:spPr>
              <a:xfrm>
                <a:off x="2268603" y="1339437"/>
                <a:ext cx="369930" cy="865273"/>
              </a:xfrm>
              <a:custGeom>
                <a:avLst/>
                <a:gdLst>
                  <a:gd name="connsiteX0" fmla="*/ 0 w 720080"/>
                  <a:gd name="connsiteY0" fmla="*/ 864096 h 864096"/>
                  <a:gd name="connsiteX1" fmla="*/ 180020 w 720080"/>
                  <a:gd name="connsiteY1" fmla="*/ 0 h 864096"/>
                  <a:gd name="connsiteX2" fmla="*/ 540060 w 720080"/>
                  <a:gd name="connsiteY2" fmla="*/ 0 h 864096"/>
                  <a:gd name="connsiteX3" fmla="*/ 720080 w 720080"/>
                  <a:gd name="connsiteY3" fmla="*/ 864096 h 864096"/>
                  <a:gd name="connsiteX4" fmla="*/ 0 w 720080"/>
                  <a:gd name="connsiteY4" fmla="*/ 864096 h 864096"/>
                  <a:gd name="connsiteX0" fmla="*/ 0 w 720080"/>
                  <a:gd name="connsiteY0" fmla="*/ 864096 h 864096"/>
                  <a:gd name="connsiteX1" fmla="*/ 180020 w 720080"/>
                  <a:gd name="connsiteY1" fmla="*/ 0 h 864096"/>
                  <a:gd name="connsiteX2" fmla="*/ 540060 w 720080"/>
                  <a:gd name="connsiteY2" fmla="*/ 0 h 864096"/>
                  <a:gd name="connsiteX3" fmla="*/ 720080 w 720080"/>
                  <a:gd name="connsiteY3" fmla="*/ 864096 h 864096"/>
                  <a:gd name="connsiteX4" fmla="*/ 312384 w 720080"/>
                  <a:gd name="connsiteY4" fmla="*/ 840456 h 864096"/>
                  <a:gd name="connsiteX5" fmla="*/ 0 w 720080"/>
                  <a:gd name="connsiteY5" fmla="*/ 864096 h 864096"/>
                  <a:gd name="connsiteX0" fmla="*/ 0 w 720080"/>
                  <a:gd name="connsiteY0" fmla="*/ 864096 h 1008112"/>
                  <a:gd name="connsiteX1" fmla="*/ 180020 w 720080"/>
                  <a:gd name="connsiteY1" fmla="*/ 0 h 1008112"/>
                  <a:gd name="connsiteX2" fmla="*/ 540060 w 720080"/>
                  <a:gd name="connsiteY2" fmla="*/ 0 h 1008112"/>
                  <a:gd name="connsiteX3" fmla="*/ 720080 w 720080"/>
                  <a:gd name="connsiteY3" fmla="*/ 864096 h 1008112"/>
                  <a:gd name="connsiteX4" fmla="*/ 288032 w 720080"/>
                  <a:gd name="connsiteY4" fmla="*/ 1008112 h 1008112"/>
                  <a:gd name="connsiteX5" fmla="*/ 0 w 720080"/>
                  <a:gd name="connsiteY5" fmla="*/ 864096 h 1008112"/>
                  <a:gd name="connsiteX0" fmla="*/ 108012 w 540060"/>
                  <a:gd name="connsiteY0" fmla="*/ 1008112 h 1008112"/>
                  <a:gd name="connsiteX1" fmla="*/ 0 w 540060"/>
                  <a:gd name="connsiteY1" fmla="*/ 0 h 1008112"/>
                  <a:gd name="connsiteX2" fmla="*/ 360040 w 540060"/>
                  <a:gd name="connsiteY2" fmla="*/ 0 h 1008112"/>
                  <a:gd name="connsiteX3" fmla="*/ 540060 w 540060"/>
                  <a:gd name="connsiteY3" fmla="*/ 864096 h 1008112"/>
                  <a:gd name="connsiteX4" fmla="*/ 108012 w 540060"/>
                  <a:gd name="connsiteY4" fmla="*/ 1008112 h 1008112"/>
                  <a:gd name="connsiteX0" fmla="*/ 0 w 432048"/>
                  <a:gd name="connsiteY0" fmla="*/ 1008112 h 1008112"/>
                  <a:gd name="connsiteX1" fmla="*/ 0 w 432048"/>
                  <a:gd name="connsiteY1" fmla="*/ 0 h 1008112"/>
                  <a:gd name="connsiteX2" fmla="*/ 252028 w 432048"/>
                  <a:gd name="connsiteY2" fmla="*/ 0 h 1008112"/>
                  <a:gd name="connsiteX3" fmla="*/ 432048 w 432048"/>
                  <a:gd name="connsiteY3" fmla="*/ 864096 h 1008112"/>
                  <a:gd name="connsiteX4" fmla="*/ 0 w 432048"/>
                  <a:gd name="connsiteY4" fmla="*/ 1008112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008112">
                    <a:moveTo>
                      <a:pt x="0" y="1008112"/>
                    </a:moveTo>
                    <a:lnTo>
                      <a:pt x="0" y="0"/>
                    </a:lnTo>
                    <a:lnTo>
                      <a:pt x="252028" y="0"/>
                    </a:lnTo>
                    <a:lnTo>
                      <a:pt x="432048" y="864096"/>
                    </a:lnTo>
                    <a:lnTo>
                      <a:pt x="0" y="1008112"/>
                    </a:lnTo>
                    <a:close/>
                  </a:path>
                </a:pathLst>
              </a:custGeom>
              <a:solidFill>
                <a:schemeClr val="bg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Elipse 16"/>
              <p:cNvSpPr/>
              <p:nvPr/>
            </p:nvSpPr>
            <p:spPr>
              <a:xfrm>
                <a:off x="2051091" y="1052070"/>
                <a:ext cx="577916" cy="360399"/>
              </a:xfrm>
              <a:prstGeom prst="ellipse">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pt-BR"/>
              </a:p>
            </p:txBody>
          </p:sp>
          <p:sp>
            <p:nvSpPr>
              <p:cNvPr id="18" name="Elipse 17"/>
              <p:cNvSpPr/>
              <p:nvPr/>
            </p:nvSpPr>
            <p:spPr>
              <a:xfrm>
                <a:off x="2124124" y="1204485"/>
                <a:ext cx="101612" cy="6350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20" name="Elipse 19"/>
              <p:cNvSpPr/>
              <p:nvPr/>
            </p:nvSpPr>
            <p:spPr>
              <a:xfrm>
                <a:off x="2309883" y="1275930"/>
                <a:ext cx="101612" cy="6350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21" name="Elipse 20"/>
              <p:cNvSpPr/>
              <p:nvPr/>
            </p:nvSpPr>
            <p:spPr>
              <a:xfrm>
                <a:off x="2462300" y="1196547"/>
                <a:ext cx="101612" cy="6350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22" name="Elipse 21"/>
              <p:cNvSpPr/>
              <p:nvPr/>
            </p:nvSpPr>
            <p:spPr>
              <a:xfrm>
                <a:off x="2292419" y="1123515"/>
                <a:ext cx="101612" cy="6350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468313" y="1403350"/>
          <a:ext cx="8280400" cy="2601913"/>
        </p:xfrm>
        <a:graphic>
          <a:graphicData uri="http://schemas.openxmlformats.org/drawingml/2006/table">
            <a:tbl>
              <a:tblPr/>
              <a:tblGrid>
                <a:gridCol w="459361"/>
                <a:gridCol w="3439002"/>
                <a:gridCol w="3439002"/>
                <a:gridCol w="943554"/>
              </a:tblGrid>
              <a:tr h="137091">
                <a:tc>
                  <a:txBody>
                    <a:bodyPr/>
                    <a:lstStyle/>
                    <a:p>
                      <a:pPr algn="ctr" fontAlgn="t"/>
                      <a:r>
                        <a:rPr lang="pt-BR" sz="1400" b="1" i="0" u="none" strike="noStrike">
                          <a:solidFill>
                            <a:srgbClr val="000000"/>
                          </a:solidFill>
                          <a:latin typeface="Calibri"/>
                        </a:rPr>
                        <a:t>Slide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Autoria / Licença</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Link da Fonte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091">
                <a:tc>
                  <a:txBody>
                    <a:bodyPr/>
                    <a:lstStyle/>
                    <a:p>
                      <a:pPr algn="ctr"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ctr"/>
                      <a:r>
                        <a:rPr lang="pt-BR" sz="1400" b="0" i="0" u="none" strike="noStrike">
                          <a:solidFill>
                            <a:srgbClr val="000000"/>
                          </a:solidFill>
                          <a:latin typeface="Calibri"/>
                        </a:rPr>
                        <a:t>2a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latin typeface="Calibri"/>
                        </a:rPr>
                        <a:t>G. Prenner / </a:t>
                      </a:r>
                      <a:r>
                        <a:rPr lang="en-US" sz="1400" b="0" i="1" u="none" strike="noStrike">
                          <a:solidFill>
                            <a:srgbClr val="000000"/>
                          </a:solidFill>
                          <a:latin typeface="Calibri"/>
                        </a:rPr>
                        <a:t>Russian Academy of SciencesSt. Petersburg, Russia</a:t>
                      </a:r>
                      <a:r>
                        <a:rPr lang="en-US" sz="1400" b="0" i="0" u="none" strike="noStrike">
                          <a:solidFill>
                            <a:srgbClr val="000000"/>
                          </a:solidFill>
                          <a:latin typeface="Calibri"/>
                        </a:rPr>
                        <a:t> / </a:t>
                      </a:r>
                      <a:r>
                        <a:rPr lang="en-US" sz="1400" b="0" i="1" u="none" strike="noStrike">
                          <a:solidFill>
                            <a:srgbClr val="000000"/>
                          </a:solidFill>
                          <a:latin typeface="Calibri"/>
                        </a:rPr>
                        <a:t>Public Domain.</a:t>
                      </a:r>
                      <a:r>
                        <a:rPr lang="en-US" sz="1400" b="0" i="0" u="none" strike="noStrike">
                          <a:solidFill>
                            <a:srgbClr val="000000"/>
                          </a:solidFill>
                          <a:latin typeface="Calibri"/>
                        </a:rPr>
                        <a:t> </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http://commons.wikimedia.org/wiki/File:Lomonosovportrait.jpg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alibri"/>
                        </a:rPr>
                        <a:t>27/03/2012</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ctr"/>
                      <a:r>
                        <a:rPr lang="pt-BR" sz="1400" b="0" i="0" u="none" strike="noStrike">
                          <a:solidFill>
                            <a:srgbClr val="000000"/>
                          </a:solidFill>
                          <a:latin typeface="Calibri"/>
                        </a:rPr>
                        <a:t>2b</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r-FR" sz="1400" b="0" i="0" u="none" strike="noStrike">
                          <a:solidFill>
                            <a:srgbClr val="000000"/>
                          </a:solidFill>
                          <a:latin typeface="Calibri"/>
                        </a:rPr>
                        <a:t>Jacques-Louis David e James Caldwall / </a:t>
                      </a:r>
                      <a:r>
                        <a:rPr lang="fr-FR" sz="1400" b="0" i="1" u="none" strike="noStrike">
                          <a:solidFill>
                            <a:srgbClr val="000000"/>
                          </a:solidFill>
                          <a:latin typeface="Calibri"/>
                        </a:rPr>
                        <a:t>Public Domain.</a:t>
                      </a:r>
                      <a:r>
                        <a:rPr lang="fr-FR" sz="1400" b="0" i="0" u="none" strike="noStrike">
                          <a:solidFill>
                            <a:srgbClr val="000000"/>
                          </a:solidFill>
                          <a:latin typeface="Calibri"/>
                        </a:rPr>
                        <a:t> </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http://commons.wikimedia.org/wiki/File:Antoine_laurent_lavoisier.jpg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alibri"/>
                        </a:rPr>
                        <a:t>27/03/2012</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ctr"/>
                      <a:r>
                        <a:rPr lang="pt-BR" sz="1400" b="0" i="0" u="none" strike="noStrike">
                          <a:solidFill>
                            <a:srgbClr val="000000"/>
                          </a:solidFill>
                          <a:latin typeface="Calibri"/>
                        </a:rPr>
                        <a:t>3</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pt-BR" sz="1400" b="0" i="0" u="none" strike="noStrike">
                          <a:solidFill>
                            <a:srgbClr val="000000"/>
                          </a:solidFill>
                          <a:latin typeface="Calibri"/>
                        </a:rPr>
                        <a:t>Cdang / </a:t>
                      </a:r>
                      <a:r>
                        <a:rPr lang="pt-BR" sz="1400" b="0" i="1" u="none" strike="noStrike">
                          <a:solidFill>
                            <a:srgbClr val="000000"/>
                          </a:solidFill>
                          <a:latin typeface="Calibri"/>
                        </a:rPr>
                        <a:t>Public Domain.</a:t>
                      </a:r>
                      <a:r>
                        <a:rPr lang="pt-BR" sz="1400" b="0" i="0" u="none" strike="noStrike">
                          <a:solidFill>
                            <a:srgbClr val="000000"/>
                          </a:solidFill>
                          <a:latin typeface="Calibri"/>
                        </a:rPr>
                        <a:t> </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http://commons.wikimedia.org/wiki/File:Autoprotolyse_eau.svg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alibri"/>
                        </a:rPr>
                        <a:t>27/03/2012</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ctr"/>
                      <a:r>
                        <a:rPr lang="pt-BR" sz="1400" b="0" i="0" u="none" strike="noStrike">
                          <a:solidFill>
                            <a:srgbClr val="000000"/>
                          </a:solidFill>
                          <a:latin typeface="Calibri"/>
                        </a:rPr>
                        <a:t>26</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1" u="none" strike="noStrike">
                          <a:solidFill>
                            <a:srgbClr val="000000"/>
                          </a:solidFill>
                          <a:latin typeface="Calibri"/>
                        </a:rPr>
                        <a:t>AFUL - French speaking Libre Software Users' Association / </a:t>
                      </a:r>
                      <a:r>
                        <a:rPr lang="en-US" sz="1400" b="0" i="0" u="none" strike="noStrike">
                          <a:solidFill>
                            <a:srgbClr val="000000"/>
                          </a:solidFill>
                          <a:latin typeface="Calibri"/>
                        </a:rPr>
                        <a:t> </a:t>
                      </a:r>
                      <a:r>
                        <a:rPr lang="en-US" sz="1400" b="0" i="1" u="none" strike="noStrike">
                          <a:solidFill>
                            <a:srgbClr val="000000"/>
                          </a:solidFill>
                          <a:latin typeface="Calibri"/>
                        </a:rPr>
                        <a:t>Creative Commons Attribution-Share Alike 3.0 Unported. </a:t>
                      </a:r>
                      <a:endParaRPr lang="en-US" sz="1400" b="0" i="0" u="none" strike="noStrike">
                        <a:solidFill>
                          <a:srgbClr val="000000"/>
                        </a:solidFill>
                        <a:latin typeface="Calibri"/>
                      </a:endParaRP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http://commons.wikimedia.org/wiki/File:Balance_roberval.png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latin typeface="Calibri"/>
                        </a:rPr>
                        <a:t>27/03/2012</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3779838" y="889000"/>
            <a:ext cx="1871662" cy="585788"/>
          </a:xfrm>
          <a:prstGeom prst="rect">
            <a:avLst/>
          </a:prstGeom>
          <a:noFill/>
        </p:spPr>
        <p:txBody>
          <a:bodyPr>
            <a:spAutoFit/>
          </a:bodyPr>
          <a:lstStyle/>
          <a:p>
            <a:pPr>
              <a:defRPr/>
            </a:pPr>
            <a:r>
              <a:rPr lang="pt-BR" sz="3200" dirty="0">
                <a:latin typeface="+mn-lt"/>
              </a:rPr>
              <a:t>Conceito</a:t>
            </a:r>
          </a:p>
        </p:txBody>
      </p:sp>
      <p:sp>
        <p:nvSpPr>
          <p:cNvPr id="5" name="CaixaDeTexto 4"/>
          <p:cNvSpPr txBox="1"/>
          <p:nvPr/>
        </p:nvSpPr>
        <p:spPr>
          <a:xfrm>
            <a:off x="0" y="1268413"/>
            <a:ext cx="9144000" cy="1570037"/>
          </a:xfrm>
          <a:prstGeom prst="rect">
            <a:avLst/>
          </a:prstGeom>
          <a:noFill/>
        </p:spPr>
        <p:txBody>
          <a:bodyPr>
            <a:spAutoFit/>
          </a:bodyPr>
          <a:lstStyle/>
          <a:p>
            <a:pPr algn="just">
              <a:defRPr/>
            </a:pPr>
            <a:r>
              <a:rPr lang="pt-BR" sz="2400" dirty="0">
                <a:latin typeface="+mn-lt"/>
              </a:rPr>
              <a:t>As reações químicas são processos que transformam uma ou mais substâncias, chamados reagentes, em outras substâncias, chamadas produtos. Em uma linguagem mais acadêmica, dizemos que uma reação química promove mudança na estrutura da matéria.</a:t>
            </a:r>
          </a:p>
        </p:txBody>
      </p:sp>
      <p:sp>
        <p:nvSpPr>
          <p:cNvPr id="8" name="CaixaDeTexto 7"/>
          <p:cNvSpPr txBox="1"/>
          <p:nvPr/>
        </p:nvSpPr>
        <p:spPr>
          <a:xfrm>
            <a:off x="0" y="2708275"/>
            <a:ext cx="9144000" cy="1200150"/>
          </a:xfrm>
          <a:prstGeom prst="rect">
            <a:avLst/>
          </a:prstGeom>
          <a:noFill/>
        </p:spPr>
        <p:txBody>
          <a:bodyPr>
            <a:spAutoFit/>
          </a:bodyPr>
          <a:lstStyle/>
          <a:p>
            <a:pPr algn="just">
              <a:defRPr/>
            </a:pPr>
            <a:r>
              <a:rPr lang="pt-BR" sz="2400" dirty="0">
                <a:latin typeface="+mn-lt"/>
              </a:rPr>
              <a:t>Essas reações são representadas por equações químicas que devem descrever o processo qualitativamente e quantitativamente. Respeitando a Lei de Conservação das Massas </a:t>
            </a:r>
            <a:r>
              <a:rPr lang="pt-BR" sz="2400" dirty="0">
                <a:latin typeface="+mn-lt"/>
                <a:hlinkClick r:id="rId3"/>
              </a:rPr>
              <a:t>(2)</a:t>
            </a:r>
            <a:r>
              <a:rPr lang="pt-BR" sz="2400" dirty="0">
                <a:latin typeface="+mn-lt"/>
              </a:rPr>
              <a:t>.</a:t>
            </a:r>
          </a:p>
        </p:txBody>
      </p:sp>
      <p:pic>
        <p:nvPicPr>
          <p:cNvPr id="5126" name="Picture 2" descr="File:Autoprotolyse eau.svg"/>
          <p:cNvPicPr>
            <a:picLocks noChangeAspect="1" noChangeArrowheads="1"/>
          </p:cNvPicPr>
          <p:nvPr/>
        </p:nvPicPr>
        <p:blipFill>
          <a:blip r:embed="rId4" cstate="print"/>
          <a:srcRect/>
          <a:stretch>
            <a:fillRect/>
          </a:stretch>
        </p:blipFill>
        <p:spPr bwMode="auto">
          <a:xfrm>
            <a:off x="2070100" y="4724400"/>
            <a:ext cx="4662488" cy="1179513"/>
          </a:xfrm>
          <a:prstGeom prst="rect">
            <a:avLst/>
          </a:prstGeom>
          <a:noFill/>
          <a:ln w="9525">
            <a:noFill/>
            <a:miter lim="800000"/>
            <a:headEnd/>
            <a:tailEnd/>
          </a:ln>
        </p:spPr>
      </p:pic>
      <p:sp>
        <p:nvSpPr>
          <p:cNvPr id="5127" name="CaixaDeTexto 8"/>
          <p:cNvSpPr txBox="1">
            <a:spLocks noChangeArrowheads="1"/>
          </p:cNvSpPr>
          <p:nvPr/>
        </p:nvSpPr>
        <p:spPr bwMode="auto">
          <a:xfrm>
            <a:off x="4787900" y="5949950"/>
            <a:ext cx="2057400" cy="246063"/>
          </a:xfrm>
          <a:prstGeom prst="rect">
            <a:avLst/>
          </a:prstGeom>
          <a:noFill/>
          <a:ln w="9525">
            <a:noFill/>
            <a:miter lim="800000"/>
            <a:headEnd/>
            <a:tailEnd/>
          </a:ln>
        </p:spPr>
        <p:txBody>
          <a:bodyPr wrap="none">
            <a:spAutoFit/>
          </a:bodyPr>
          <a:lstStyle/>
          <a:p>
            <a:r>
              <a:rPr lang="pt-BR" sz="1000"/>
              <a:t>Imagem: Cdang / </a:t>
            </a:r>
            <a:r>
              <a:rPr lang="pt-BR" sz="1000" i="1"/>
              <a:t>Public Domain.</a:t>
            </a:r>
            <a:endParaRPr lang="pt-BR"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p:nvPr/>
        </p:nvSpPr>
        <p:spPr>
          <a:xfrm>
            <a:off x="-36513" y="908050"/>
            <a:ext cx="3168651" cy="523875"/>
          </a:xfrm>
          <a:prstGeom prst="rect">
            <a:avLst/>
          </a:prstGeom>
          <a:noFill/>
        </p:spPr>
        <p:txBody>
          <a:bodyPr>
            <a:spAutoFit/>
          </a:bodyPr>
          <a:lstStyle/>
          <a:p>
            <a:pPr>
              <a:defRPr/>
            </a:pPr>
            <a:r>
              <a:rPr lang="pt-BR" sz="2800" dirty="0">
                <a:latin typeface="+mn-lt"/>
              </a:rPr>
              <a:t>Observe a equação:</a:t>
            </a:r>
          </a:p>
        </p:txBody>
      </p:sp>
      <p:sp>
        <p:nvSpPr>
          <p:cNvPr id="4" name="CaixaDeTexto 3"/>
          <p:cNvSpPr txBox="1"/>
          <p:nvPr/>
        </p:nvSpPr>
        <p:spPr>
          <a:xfrm>
            <a:off x="0" y="1508125"/>
            <a:ext cx="9144000" cy="1570038"/>
          </a:xfrm>
          <a:prstGeom prst="rect">
            <a:avLst/>
          </a:prstGeom>
          <a:noFill/>
        </p:spPr>
        <p:txBody>
          <a:bodyPr>
            <a:spAutoFit/>
          </a:bodyPr>
          <a:lstStyle/>
          <a:p>
            <a:pPr algn="just">
              <a:defRPr/>
            </a:pPr>
            <a:r>
              <a:rPr lang="pt-BR" dirty="0"/>
              <a:t>P</a:t>
            </a:r>
            <a:r>
              <a:rPr lang="pt-BR" sz="2400" dirty="0">
                <a:latin typeface="+mn-lt"/>
              </a:rPr>
              <a:t>ercebe-se que antes da seta (reagentes) há 2 átomos de Hidrogênio e 2 de Oxigênio, após a seta (produtos) existe 2 Hidrogênio e 1 Oxigênio. Desta forma, a representação não respeita a Lei de Conservação das Massas.</a:t>
            </a:r>
            <a:endParaRPr lang="pt-BR" dirty="0"/>
          </a:p>
        </p:txBody>
      </p:sp>
      <p:sp>
        <p:nvSpPr>
          <p:cNvPr id="8" name="CaixaDeTexto 7"/>
          <p:cNvSpPr txBox="1"/>
          <p:nvPr/>
        </p:nvSpPr>
        <p:spPr>
          <a:xfrm>
            <a:off x="0" y="2876550"/>
            <a:ext cx="9251950" cy="1200150"/>
          </a:xfrm>
          <a:prstGeom prst="rect">
            <a:avLst/>
          </a:prstGeom>
          <a:noFill/>
        </p:spPr>
        <p:txBody>
          <a:bodyPr>
            <a:spAutoFit/>
          </a:bodyPr>
          <a:lstStyle/>
          <a:p>
            <a:pPr>
              <a:defRPr/>
            </a:pPr>
            <a:r>
              <a:rPr lang="pt-BR" sz="2400" dirty="0">
                <a:latin typeface="+mn-lt"/>
              </a:rPr>
              <a:t>Para ajustar essa equação, coloca-se a frente das substâncias, números que multiplicam a quantidade de cada elemento desta substância. Esses números são chamados de </a:t>
            </a:r>
            <a:r>
              <a:rPr lang="pt-BR" sz="2400" b="1" dirty="0">
                <a:latin typeface="+mn-lt"/>
              </a:rPr>
              <a:t>Coeficientes Estequiométricos</a:t>
            </a:r>
            <a:r>
              <a:rPr lang="pt-BR" sz="2400" dirty="0">
                <a:latin typeface="+mn-lt"/>
              </a:rPr>
              <a:t>.</a:t>
            </a:r>
          </a:p>
        </p:txBody>
      </p:sp>
      <p:sp>
        <p:nvSpPr>
          <p:cNvPr id="5" name="CaixaDeTexto 4"/>
          <p:cNvSpPr txBox="1"/>
          <p:nvPr/>
        </p:nvSpPr>
        <p:spPr>
          <a:xfrm>
            <a:off x="323850" y="4941888"/>
            <a:ext cx="3024188" cy="922337"/>
          </a:xfrm>
          <a:prstGeom prst="rect">
            <a:avLst/>
          </a:prstGeom>
          <a:noFill/>
        </p:spPr>
        <p:txBody>
          <a:bodyPr>
            <a:spAutoFit/>
          </a:bodyPr>
          <a:lstStyle/>
          <a:p>
            <a:pPr>
              <a:defRPr/>
            </a:pPr>
            <a:r>
              <a:rPr lang="pt-BR" dirty="0">
                <a:latin typeface="+mn-lt"/>
              </a:rPr>
              <a:t>Observe que agora a Lei de Conservação das Massas foi respeitada (Eq. Balanceada).</a:t>
            </a:r>
          </a:p>
        </p:txBody>
      </p:sp>
      <p:sp>
        <p:nvSpPr>
          <p:cNvPr id="9" name="Retângulo 8"/>
          <p:cNvSpPr/>
          <p:nvPr/>
        </p:nvSpPr>
        <p:spPr>
          <a:xfrm>
            <a:off x="3059113" y="1052513"/>
            <a:ext cx="3025775"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800" dirty="0"/>
              <a:t>H</a:t>
            </a:r>
            <a:r>
              <a:rPr lang="pt-BR" dirty="0"/>
              <a:t>2 + </a:t>
            </a:r>
            <a:r>
              <a:rPr lang="pt-BR" sz="2800" dirty="0"/>
              <a:t>O</a:t>
            </a:r>
            <a:r>
              <a:rPr lang="pt-BR" dirty="0"/>
              <a:t>2      </a:t>
            </a:r>
            <a:r>
              <a:rPr lang="pt-BR" dirty="0">
                <a:sym typeface="Wingdings" pitchFamily="2" charset="2"/>
              </a:rPr>
              <a:t> </a:t>
            </a:r>
            <a:r>
              <a:rPr lang="pt-BR" sz="2800" dirty="0">
                <a:sym typeface="Wingdings" pitchFamily="2" charset="2"/>
              </a:rPr>
              <a:t>H</a:t>
            </a:r>
            <a:r>
              <a:rPr lang="pt-BR" dirty="0">
                <a:sym typeface="Wingdings" pitchFamily="2" charset="2"/>
              </a:rPr>
              <a:t>2</a:t>
            </a:r>
            <a:r>
              <a:rPr lang="pt-BR" sz="2800" dirty="0">
                <a:sym typeface="Wingdings" pitchFamily="2" charset="2"/>
              </a:rPr>
              <a:t>O</a:t>
            </a:r>
            <a:endParaRPr lang="pt-BR" dirty="0"/>
          </a:p>
        </p:txBody>
      </p:sp>
      <p:grpSp>
        <p:nvGrpSpPr>
          <p:cNvPr id="6152" name="Grupo 24"/>
          <p:cNvGrpSpPr>
            <a:grpSpLocks/>
          </p:cNvGrpSpPr>
          <p:nvPr/>
        </p:nvGrpSpPr>
        <p:grpSpPr bwMode="auto">
          <a:xfrm>
            <a:off x="3635375" y="4292600"/>
            <a:ext cx="4537075" cy="2305050"/>
            <a:chOff x="5580112" y="4077072"/>
            <a:chExt cx="4536504" cy="2304256"/>
          </a:xfrm>
        </p:grpSpPr>
        <p:sp>
          <p:nvSpPr>
            <p:cNvPr id="10" name="Retângulo 9"/>
            <p:cNvSpPr/>
            <p:nvPr/>
          </p:nvSpPr>
          <p:spPr>
            <a:xfrm>
              <a:off x="5580112" y="4077072"/>
              <a:ext cx="4536504" cy="230425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pt-BR" sz="3600" b="1" dirty="0">
                  <a:solidFill>
                    <a:srgbClr val="FF0000"/>
                  </a:solidFill>
                </a:rPr>
                <a:t>2</a:t>
              </a:r>
              <a:r>
                <a:rPr lang="pt-BR" sz="3600" b="1" dirty="0"/>
                <a:t>H</a:t>
              </a:r>
              <a:r>
                <a:rPr lang="pt-BR" sz="2400" b="1" dirty="0"/>
                <a:t>2 + </a:t>
              </a:r>
              <a:r>
                <a:rPr lang="pt-BR" sz="3600" b="1" dirty="0"/>
                <a:t>O</a:t>
              </a:r>
              <a:r>
                <a:rPr lang="pt-BR" sz="2400" b="1" dirty="0"/>
                <a:t>2 </a:t>
              </a:r>
              <a:r>
                <a:rPr lang="pt-BR" sz="2400" b="1" dirty="0">
                  <a:sym typeface="Wingdings" pitchFamily="2" charset="2"/>
                </a:rPr>
                <a:t> </a:t>
              </a:r>
              <a:r>
                <a:rPr lang="pt-BR" sz="3600" b="1" dirty="0">
                  <a:solidFill>
                    <a:schemeClr val="accent1">
                      <a:lumMod val="75000"/>
                    </a:schemeClr>
                  </a:solidFill>
                  <a:sym typeface="Wingdings" pitchFamily="2" charset="2"/>
                </a:rPr>
                <a:t>2</a:t>
              </a:r>
              <a:r>
                <a:rPr lang="pt-BR" sz="2400" b="1" dirty="0">
                  <a:sym typeface="Wingdings" pitchFamily="2" charset="2"/>
                </a:rPr>
                <a:t> </a:t>
              </a:r>
              <a:r>
                <a:rPr lang="pt-BR" sz="3600" b="1" dirty="0">
                  <a:sym typeface="Wingdings" pitchFamily="2" charset="2"/>
                </a:rPr>
                <a:t>H</a:t>
              </a:r>
              <a:r>
                <a:rPr lang="pt-BR" sz="2400" b="1" dirty="0">
                  <a:sym typeface="Wingdings" pitchFamily="2" charset="2"/>
                </a:rPr>
                <a:t>2</a:t>
              </a:r>
              <a:r>
                <a:rPr lang="pt-BR" sz="3600" b="1" dirty="0">
                  <a:sym typeface="Wingdings" pitchFamily="2" charset="2"/>
                </a:rPr>
                <a:t>O</a:t>
              </a:r>
            </a:p>
            <a:p>
              <a:pPr algn="ctr">
                <a:defRPr/>
              </a:pPr>
              <a:endParaRPr lang="pt-BR" sz="2400" b="1" dirty="0"/>
            </a:p>
            <a:p>
              <a:pPr algn="ctr">
                <a:defRPr/>
              </a:pPr>
              <a:endParaRPr lang="pt-BR" sz="2400" b="1" dirty="0"/>
            </a:p>
            <a:p>
              <a:pPr algn="ctr">
                <a:defRPr/>
              </a:pPr>
              <a:endParaRPr lang="pt-BR" sz="2400" b="1" dirty="0"/>
            </a:p>
            <a:p>
              <a:pPr algn="ctr">
                <a:defRPr/>
              </a:pPr>
              <a:endParaRPr lang="pt-BR" sz="2400" b="1" dirty="0"/>
            </a:p>
          </p:txBody>
        </p:sp>
        <p:sp>
          <p:nvSpPr>
            <p:cNvPr id="11" name="CaixaDeTexto 10"/>
            <p:cNvSpPr txBox="1"/>
            <p:nvPr/>
          </p:nvSpPr>
          <p:spPr>
            <a:xfrm>
              <a:off x="5724557" y="5076852"/>
              <a:ext cx="4320631" cy="1017237"/>
            </a:xfrm>
            <a:prstGeom prst="rect">
              <a:avLst/>
            </a:prstGeom>
            <a:noFill/>
          </p:spPr>
          <p:txBody>
            <a:bodyPr>
              <a:spAutoFit/>
            </a:bodyPr>
            <a:lstStyle/>
            <a:p>
              <a:pPr>
                <a:defRPr/>
              </a:pPr>
              <a:r>
                <a:rPr lang="pt-BR" sz="2000" b="1" dirty="0"/>
                <a:t>H = 2 x </a:t>
              </a:r>
              <a:r>
                <a:rPr lang="pt-BR" sz="2000" b="1" dirty="0">
                  <a:solidFill>
                    <a:srgbClr val="FF0000"/>
                  </a:solidFill>
                </a:rPr>
                <a:t>2</a:t>
              </a:r>
              <a:r>
                <a:rPr lang="pt-BR" sz="2000" b="1" dirty="0"/>
                <a:t> = 4	       H = 2        H = 4</a:t>
              </a:r>
            </a:p>
            <a:p>
              <a:pPr>
                <a:defRPr/>
              </a:pPr>
              <a:endParaRPr lang="pt-BR" sz="2000" b="1" dirty="0"/>
            </a:p>
            <a:p>
              <a:pPr>
                <a:defRPr/>
              </a:pPr>
              <a:r>
                <a:rPr lang="pt-BR" sz="2000" b="1" dirty="0"/>
                <a:t>O = 2                           O = 1 x </a:t>
              </a:r>
              <a:r>
                <a:rPr lang="pt-BR" sz="2000" b="1" dirty="0">
                  <a:solidFill>
                    <a:schemeClr val="accent1">
                      <a:lumMod val="75000"/>
                    </a:schemeClr>
                  </a:solidFill>
                </a:rPr>
                <a:t>2</a:t>
              </a:r>
              <a:r>
                <a:rPr lang="pt-BR" sz="2000" b="1" dirty="0"/>
                <a:t> = 2</a:t>
              </a:r>
            </a:p>
          </p:txBody>
        </p:sp>
        <p:cxnSp>
          <p:nvCxnSpPr>
            <p:cNvPr id="13" name="Conector reto 12"/>
            <p:cNvCxnSpPr/>
            <p:nvPr/>
          </p:nvCxnSpPr>
          <p:spPr>
            <a:xfrm rot="16200000" flipH="1">
              <a:off x="8280943" y="5098237"/>
              <a:ext cx="360238" cy="358730"/>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5" name="Conector reto 14"/>
            <p:cNvCxnSpPr/>
            <p:nvPr/>
          </p:nvCxnSpPr>
          <p:spPr>
            <a:xfrm rot="5400000">
              <a:off x="8280943" y="5098237"/>
              <a:ext cx="360238" cy="358730"/>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sp>
          <p:nvSpPr>
            <p:cNvPr id="16" name="Retângulo 15"/>
            <p:cNvSpPr/>
            <p:nvPr/>
          </p:nvSpPr>
          <p:spPr>
            <a:xfrm>
              <a:off x="7067413" y="5084788"/>
              <a:ext cx="288889" cy="360238"/>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Retângulo 16"/>
            <p:cNvSpPr/>
            <p:nvPr/>
          </p:nvSpPr>
          <p:spPr>
            <a:xfrm>
              <a:off x="9684870" y="5084788"/>
              <a:ext cx="287302" cy="360238"/>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8" name="Elipse 17"/>
            <p:cNvSpPr/>
            <p:nvPr/>
          </p:nvSpPr>
          <p:spPr>
            <a:xfrm>
              <a:off x="6191223" y="5708460"/>
              <a:ext cx="360317" cy="36023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Elipse 18"/>
            <p:cNvSpPr/>
            <p:nvPr/>
          </p:nvSpPr>
          <p:spPr>
            <a:xfrm>
              <a:off x="9564236" y="5697352"/>
              <a:ext cx="360318" cy="35865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cxnSp>
          <p:nvCxnSpPr>
            <p:cNvPr id="24" name="Conector reto 23"/>
            <p:cNvCxnSpPr/>
            <p:nvPr/>
          </p:nvCxnSpPr>
          <p:spPr>
            <a:xfrm rot="5400000">
              <a:off x="7092982" y="5589439"/>
              <a:ext cx="1583779"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p:nvPr/>
        </p:nvSpPr>
        <p:spPr>
          <a:xfrm>
            <a:off x="71438" y="1038225"/>
            <a:ext cx="2916237" cy="2246313"/>
          </a:xfrm>
          <a:prstGeom prst="rect">
            <a:avLst/>
          </a:prstGeom>
          <a:noFill/>
        </p:spPr>
        <p:txBody>
          <a:bodyPr>
            <a:spAutoFit/>
          </a:bodyPr>
          <a:lstStyle/>
          <a:p>
            <a:pPr>
              <a:defRPr/>
            </a:pPr>
            <a:r>
              <a:rPr lang="pt-BR" sz="2800" dirty="0">
                <a:latin typeface="+mn-lt"/>
              </a:rPr>
              <a:t>Veja como é feito o cálculo com os Coeficientes Estequiométricos e as substâncias:</a:t>
            </a:r>
          </a:p>
        </p:txBody>
      </p:sp>
      <p:grpSp>
        <p:nvGrpSpPr>
          <p:cNvPr id="7172" name="Grupo 62"/>
          <p:cNvGrpSpPr>
            <a:grpSpLocks/>
          </p:cNvGrpSpPr>
          <p:nvPr/>
        </p:nvGrpSpPr>
        <p:grpSpPr bwMode="auto">
          <a:xfrm>
            <a:off x="3095625" y="981075"/>
            <a:ext cx="6048375" cy="4176713"/>
            <a:chOff x="323528" y="1772816"/>
            <a:chExt cx="6048672" cy="4176464"/>
          </a:xfrm>
        </p:grpSpPr>
        <p:sp>
          <p:nvSpPr>
            <p:cNvPr id="7" name="Retângulo 6"/>
            <p:cNvSpPr/>
            <p:nvPr/>
          </p:nvSpPr>
          <p:spPr>
            <a:xfrm>
              <a:off x="323528" y="1772816"/>
              <a:ext cx="6048672" cy="417646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nvGrpSpPr>
            <p:cNvPr id="7178" name="Grupo 17"/>
            <p:cNvGrpSpPr>
              <a:grpSpLocks/>
            </p:cNvGrpSpPr>
            <p:nvPr/>
          </p:nvGrpSpPr>
          <p:grpSpPr bwMode="auto">
            <a:xfrm>
              <a:off x="475124" y="1772816"/>
              <a:ext cx="5358494" cy="1323439"/>
              <a:chOff x="5004048" y="1772816"/>
              <a:chExt cx="4848161" cy="1323439"/>
            </a:xfrm>
          </p:grpSpPr>
          <p:sp>
            <p:nvSpPr>
              <p:cNvPr id="7193" name="CaixaDeTexto 7"/>
              <p:cNvSpPr txBox="1">
                <a:spLocks noChangeArrowheads="1"/>
              </p:cNvSpPr>
              <p:nvPr/>
            </p:nvSpPr>
            <p:spPr bwMode="auto">
              <a:xfrm>
                <a:off x="5004048" y="2060848"/>
                <a:ext cx="1772601" cy="369332"/>
              </a:xfrm>
              <a:prstGeom prst="rect">
                <a:avLst/>
              </a:prstGeom>
              <a:noFill/>
              <a:ln w="9525">
                <a:noFill/>
                <a:miter lim="800000"/>
                <a:headEnd/>
                <a:tailEnd/>
              </a:ln>
            </p:spPr>
            <p:txBody>
              <a:bodyPr wrap="none">
                <a:spAutoFit/>
              </a:bodyPr>
              <a:lstStyle/>
              <a:p>
                <a:r>
                  <a:rPr lang="pt-BR"/>
                  <a:t>NH</a:t>
                </a:r>
                <a:r>
                  <a:rPr lang="pt-BR" sz="1200"/>
                  <a:t>3 	    </a:t>
                </a:r>
                <a:r>
                  <a:rPr lang="pt-BR" sz="1400">
                    <a:sym typeface="Wingdings" pitchFamily="2" charset="2"/>
                  </a:rPr>
                  <a:t>Significa</a:t>
                </a:r>
                <a:endParaRPr lang="pt-BR"/>
              </a:p>
            </p:txBody>
          </p:sp>
          <p:cxnSp>
            <p:nvCxnSpPr>
              <p:cNvPr id="10" name="Conector de seta reta 9"/>
              <p:cNvCxnSpPr>
                <a:stCxn id="7193" idx="3"/>
              </p:cNvCxnSpPr>
              <p:nvPr/>
            </p:nvCxnSpPr>
            <p:spPr>
              <a:xfrm flipV="1">
                <a:off x="6775839" y="1917270"/>
                <a:ext cx="676535" cy="328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Conector de seta reta 10"/>
              <p:cNvCxnSpPr/>
              <p:nvPr/>
            </p:nvCxnSpPr>
            <p:spPr>
              <a:xfrm>
                <a:off x="6790203" y="2349045"/>
                <a:ext cx="733990" cy="2158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Conector de seta reta 13"/>
              <p:cNvCxnSpPr/>
              <p:nvPr/>
            </p:nvCxnSpPr>
            <p:spPr>
              <a:xfrm>
                <a:off x="5557789" y="2277611"/>
                <a:ext cx="35909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197" name="CaixaDeTexto 15"/>
              <p:cNvSpPr txBox="1">
                <a:spLocks noChangeArrowheads="1"/>
              </p:cNvSpPr>
              <p:nvPr/>
            </p:nvSpPr>
            <p:spPr bwMode="auto">
              <a:xfrm>
                <a:off x="7524328" y="1772816"/>
                <a:ext cx="2327881" cy="1323439"/>
              </a:xfrm>
              <a:prstGeom prst="rect">
                <a:avLst/>
              </a:prstGeom>
              <a:noFill/>
              <a:ln w="9525">
                <a:noFill/>
                <a:miter lim="800000"/>
                <a:headEnd/>
                <a:tailEnd/>
              </a:ln>
            </p:spPr>
            <p:txBody>
              <a:bodyPr wrap="none">
                <a:spAutoFit/>
              </a:bodyPr>
              <a:lstStyle/>
              <a:p>
                <a:r>
                  <a:rPr lang="pt-BR" sz="1600"/>
                  <a:t>1 átomo de nitrogênio</a:t>
                </a:r>
              </a:p>
              <a:p>
                <a:endParaRPr lang="pt-BR" sz="1600"/>
              </a:p>
              <a:p>
                <a:endParaRPr lang="pt-BR" sz="1600"/>
              </a:p>
              <a:p>
                <a:r>
                  <a:rPr lang="pt-BR" sz="1600"/>
                  <a:t>3 átomos de hidrogênio</a:t>
                </a:r>
              </a:p>
              <a:p>
                <a:endParaRPr lang="pt-BR" sz="1600"/>
              </a:p>
            </p:txBody>
          </p:sp>
          <p:sp>
            <p:nvSpPr>
              <p:cNvPr id="7198" name="CaixaDeTexto 16"/>
              <p:cNvSpPr txBox="1">
                <a:spLocks noChangeArrowheads="1"/>
              </p:cNvSpPr>
              <p:nvPr/>
            </p:nvSpPr>
            <p:spPr bwMode="auto">
              <a:xfrm>
                <a:off x="7524328" y="2370366"/>
                <a:ext cx="184731" cy="338554"/>
              </a:xfrm>
              <a:prstGeom prst="rect">
                <a:avLst/>
              </a:prstGeom>
              <a:noFill/>
              <a:ln w="9525">
                <a:noFill/>
                <a:miter lim="800000"/>
                <a:headEnd/>
                <a:tailEnd/>
              </a:ln>
            </p:spPr>
            <p:txBody>
              <a:bodyPr wrap="none">
                <a:spAutoFit/>
              </a:bodyPr>
              <a:lstStyle/>
              <a:p>
                <a:endParaRPr lang="en-US" sz="1600"/>
              </a:p>
            </p:txBody>
          </p:sp>
        </p:grpSp>
        <p:grpSp>
          <p:nvGrpSpPr>
            <p:cNvPr id="7179" name="Grupo 28"/>
            <p:cNvGrpSpPr>
              <a:grpSpLocks/>
            </p:cNvGrpSpPr>
            <p:nvPr/>
          </p:nvGrpSpPr>
          <p:grpSpPr bwMode="auto">
            <a:xfrm>
              <a:off x="475124" y="2983592"/>
              <a:ext cx="5236017" cy="1077218"/>
              <a:chOff x="467544" y="4221088"/>
              <a:chExt cx="5817469" cy="1077218"/>
            </a:xfrm>
          </p:grpSpPr>
          <p:sp>
            <p:nvSpPr>
              <p:cNvPr id="7186" name="CaixaDeTexto 18"/>
              <p:cNvSpPr txBox="1">
                <a:spLocks noChangeArrowheads="1"/>
              </p:cNvSpPr>
              <p:nvPr/>
            </p:nvSpPr>
            <p:spPr bwMode="auto">
              <a:xfrm>
                <a:off x="467544" y="4653136"/>
                <a:ext cx="2192435" cy="369332"/>
              </a:xfrm>
              <a:prstGeom prst="rect">
                <a:avLst/>
              </a:prstGeom>
              <a:noFill/>
              <a:ln w="9525">
                <a:noFill/>
                <a:miter lim="800000"/>
                <a:headEnd/>
                <a:tailEnd/>
              </a:ln>
            </p:spPr>
            <p:txBody>
              <a:bodyPr wrap="none">
                <a:spAutoFit/>
              </a:bodyPr>
              <a:lstStyle/>
              <a:p>
                <a:r>
                  <a:rPr lang="pt-BR"/>
                  <a:t>2 NH</a:t>
                </a:r>
                <a:r>
                  <a:rPr lang="pt-BR" sz="1200"/>
                  <a:t>3	     </a:t>
                </a:r>
                <a:r>
                  <a:rPr lang="pt-BR" sz="1400"/>
                  <a:t>Significa</a:t>
                </a:r>
                <a:endParaRPr lang="pt-BR"/>
              </a:p>
            </p:txBody>
          </p:sp>
          <p:cxnSp>
            <p:nvCxnSpPr>
              <p:cNvPr id="20" name="Conector de seta reta 19"/>
              <p:cNvCxnSpPr/>
              <p:nvPr/>
            </p:nvCxnSpPr>
            <p:spPr>
              <a:xfrm>
                <a:off x="1368022" y="4843766"/>
                <a:ext cx="359831"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Conector de seta reta 20"/>
              <p:cNvCxnSpPr/>
              <p:nvPr/>
            </p:nvCxnSpPr>
            <p:spPr>
              <a:xfrm flipV="1">
                <a:off x="2766776" y="4486599"/>
                <a:ext cx="485065" cy="2381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Conector de seta reta 21"/>
              <p:cNvCxnSpPr/>
              <p:nvPr/>
            </p:nvCxnSpPr>
            <p:spPr>
              <a:xfrm>
                <a:off x="2766776" y="4940597"/>
                <a:ext cx="557385" cy="1936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190" name="CaixaDeTexto 22"/>
              <p:cNvSpPr txBox="1">
                <a:spLocks noChangeArrowheads="1"/>
              </p:cNvSpPr>
              <p:nvPr/>
            </p:nvSpPr>
            <p:spPr bwMode="auto">
              <a:xfrm>
                <a:off x="3275856" y="4221088"/>
                <a:ext cx="3009157" cy="1077218"/>
              </a:xfrm>
              <a:prstGeom prst="rect">
                <a:avLst/>
              </a:prstGeom>
              <a:noFill/>
              <a:ln w="9525">
                <a:noFill/>
                <a:miter lim="800000"/>
                <a:headEnd/>
                <a:tailEnd/>
              </a:ln>
            </p:spPr>
            <p:txBody>
              <a:bodyPr wrap="none">
                <a:spAutoFit/>
              </a:bodyPr>
              <a:lstStyle/>
              <a:p>
                <a:r>
                  <a:rPr lang="pt-BR" sz="1600"/>
                  <a:t>2 x 1 = 2 átomos de nitrogênio</a:t>
                </a:r>
              </a:p>
              <a:p>
                <a:endParaRPr lang="pt-BR" sz="1600"/>
              </a:p>
              <a:p>
                <a:endParaRPr lang="pt-BR" sz="1600"/>
              </a:p>
              <a:p>
                <a:r>
                  <a:rPr lang="pt-BR" sz="1600"/>
                  <a:t>2 x 3 = 6 átomos de hidrogênio</a:t>
                </a:r>
              </a:p>
            </p:txBody>
          </p:sp>
          <p:sp>
            <p:nvSpPr>
              <p:cNvPr id="27" name="Forma livre 26"/>
              <p:cNvSpPr/>
              <p:nvPr/>
            </p:nvSpPr>
            <p:spPr>
              <a:xfrm rot="8971881">
                <a:off x="558403" y="4864402"/>
                <a:ext cx="432149" cy="196838"/>
              </a:xfrm>
              <a:custGeom>
                <a:avLst/>
                <a:gdLst>
                  <a:gd name="connsiteX0" fmla="*/ 0 w 426720"/>
                  <a:gd name="connsiteY0" fmla="*/ 42672 h 298704"/>
                  <a:gd name="connsiteX1" fmla="*/ 365760 w 426720"/>
                  <a:gd name="connsiteY1" fmla="*/ 42672 h 298704"/>
                  <a:gd name="connsiteX2" fmla="*/ 365760 w 426720"/>
                  <a:gd name="connsiteY2" fmla="*/ 298704 h 298704"/>
                  <a:gd name="connsiteX0" fmla="*/ 0 w 468122"/>
                  <a:gd name="connsiteY0" fmla="*/ 42672 h 298704"/>
                  <a:gd name="connsiteX1" fmla="*/ 365760 w 468122"/>
                  <a:gd name="connsiteY1" fmla="*/ 42672 h 298704"/>
                  <a:gd name="connsiteX2" fmla="*/ 365760 w 468122"/>
                  <a:gd name="connsiteY2" fmla="*/ 298704 h 298704"/>
                  <a:gd name="connsiteX0" fmla="*/ 0 w 468122"/>
                  <a:gd name="connsiteY0" fmla="*/ 38421 h 294453"/>
                  <a:gd name="connsiteX1" fmla="*/ 282068 w 468122"/>
                  <a:gd name="connsiteY1" fmla="*/ 42672 h 294453"/>
                  <a:gd name="connsiteX2" fmla="*/ 365760 w 468122"/>
                  <a:gd name="connsiteY2" fmla="*/ 294453 h 294453"/>
                  <a:gd name="connsiteX0" fmla="*/ 0 w 468122"/>
                  <a:gd name="connsiteY0" fmla="*/ 21336 h 277368"/>
                  <a:gd name="connsiteX1" fmla="*/ 282068 w 468122"/>
                  <a:gd name="connsiteY1" fmla="*/ 25587 h 277368"/>
                  <a:gd name="connsiteX2" fmla="*/ 365760 w 468122"/>
                  <a:gd name="connsiteY2" fmla="*/ 277368 h 277368"/>
                </a:gdLst>
                <a:ahLst/>
                <a:cxnLst>
                  <a:cxn ang="0">
                    <a:pos x="connsiteX0" y="connsiteY0"/>
                  </a:cxn>
                  <a:cxn ang="0">
                    <a:pos x="connsiteX1" y="connsiteY1"/>
                  </a:cxn>
                  <a:cxn ang="0">
                    <a:pos x="connsiteX2" y="connsiteY2"/>
                  </a:cxn>
                </a:cxnLst>
                <a:rect l="l" t="t" r="r" b="b"/>
                <a:pathLst>
                  <a:path w="468122" h="277368">
                    <a:moveTo>
                      <a:pt x="0" y="21336"/>
                    </a:moveTo>
                    <a:cubicBezTo>
                      <a:pt x="152400" y="0"/>
                      <a:pt x="288503" y="9719"/>
                      <a:pt x="282068" y="25587"/>
                    </a:cubicBezTo>
                    <a:cubicBezTo>
                      <a:pt x="343028" y="68259"/>
                      <a:pt x="468122" y="115397"/>
                      <a:pt x="365760" y="277368"/>
                    </a:cubicBezTo>
                  </a:path>
                </a:pathLst>
              </a:custGeom>
              <a:ln>
                <a:headEnd type="arrow" w="med" len="med"/>
                <a:tailEnd type="non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28" name="Forma livre 27"/>
              <p:cNvSpPr/>
              <p:nvPr/>
            </p:nvSpPr>
            <p:spPr>
              <a:xfrm rot="8971881">
                <a:off x="600736" y="4832654"/>
                <a:ext cx="529163" cy="387327"/>
              </a:xfrm>
              <a:custGeom>
                <a:avLst/>
                <a:gdLst>
                  <a:gd name="connsiteX0" fmla="*/ 0 w 426720"/>
                  <a:gd name="connsiteY0" fmla="*/ 42672 h 298704"/>
                  <a:gd name="connsiteX1" fmla="*/ 365760 w 426720"/>
                  <a:gd name="connsiteY1" fmla="*/ 42672 h 298704"/>
                  <a:gd name="connsiteX2" fmla="*/ 365760 w 426720"/>
                  <a:gd name="connsiteY2" fmla="*/ 298704 h 298704"/>
                  <a:gd name="connsiteX0" fmla="*/ 0 w 468122"/>
                  <a:gd name="connsiteY0" fmla="*/ 42672 h 298704"/>
                  <a:gd name="connsiteX1" fmla="*/ 365760 w 468122"/>
                  <a:gd name="connsiteY1" fmla="*/ 42672 h 298704"/>
                  <a:gd name="connsiteX2" fmla="*/ 365760 w 468122"/>
                  <a:gd name="connsiteY2" fmla="*/ 298704 h 298704"/>
                  <a:gd name="connsiteX0" fmla="*/ 0 w 468122"/>
                  <a:gd name="connsiteY0" fmla="*/ 38421 h 294453"/>
                  <a:gd name="connsiteX1" fmla="*/ 282068 w 468122"/>
                  <a:gd name="connsiteY1" fmla="*/ 42672 h 294453"/>
                  <a:gd name="connsiteX2" fmla="*/ 365760 w 468122"/>
                  <a:gd name="connsiteY2" fmla="*/ 294453 h 294453"/>
                  <a:gd name="connsiteX0" fmla="*/ 0 w 468122"/>
                  <a:gd name="connsiteY0" fmla="*/ 21336 h 277368"/>
                  <a:gd name="connsiteX1" fmla="*/ 282068 w 468122"/>
                  <a:gd name="connsiteY1" fmla="*/ 25587 h 277368"/>
                  <a:gd name="connsiteX2" fmla="*/ 365760 w 468122"/>
                  <a:gd name="connsiteY2" fmla="*/ 277368 h 277368"/>
                  <a:gd name="connsiteX0" fmla="*/ 0 w 536499"/>
                  <a:gd name="connsiteY0" fmla="*/ 21336 h 575319"/>
                  <a:gd name="connsiteX1" fmla="*/ 282068 w 536499"/>
                  <a:gd name="connsiteY1" fmla="*/ 25587 h 575319"/>
                  <a:gd name="connsiteX2" fmla="*/ 434137 w 536499"/>
                  <a:gd name="connsiteY2" fmla="*/ 575319 h 575319"/>
                  <a:gd name="connsiteX0" fmla="*/ 0 w 536499"/>
                  <a:gd name="connsiteY0" fmla="*/ 21336 h 575319"/>
                  <a:gd name="connsiteX1" fmla="*/ 457906 w 536499"/>
                  <a:gd name="connsiteY1" fmla="*/ 123399 h 575319"/>
                  <a:gd name="connsiteX2" fmla="*/ 434137 w 536499"/>
                  <a:gd name="connsiteY2" fmla="*/ 575319 h 575319"/>
                  <a:gd name="connsiteX0" fmla="*/ 73644 w 610143"/>
                  <a:gd name="connsiteY0" fmla="*/ 6021 h 560004"/>
                  <a:gd name="connsiteX1" fmla="*/ 76318 w 610143"/>
                  <a:gd name="connsiteY1" fmla="*/ 113187 h 560004"/>
                  <a:gd name="connsiteX2" fmla="*/ 531550 w 610143"/>
                  <a:gd name="connsiteY2" fmla="*/ 108084 h 560004"/>
                  <a:gd name="connsiteX3" fmla="*/ 507781 w 610143"/>
                  <a:gd name="connsiteY3" fmla="*/ 560004 h 560004"/>
                  <a:gd name="connsiteX0" fmla="*/ 0 w 536499"/>
                  <a:gd name="connsiteY0" fmla="*/ -1 h 553982"/>
                  <a:gd name="connsiteX1" fmla="*/ 457906 w 536499"/>
                  <a:gd name="connsiteY1" fmla="*/ 102062 h 553982"/>
                  <a:gd name="connsiteX2" fmla="*/ 434137 w 536499"/>
                  <a:gd name="connsiteY2" fmla="*/ 553982 h 553982"/>
                  <a:gd name="connsiteX0" fmla="*/ 0 w 466532"/>
                  <a:gd name="connsiteY0" fmla="*/ 148792 h 544250"/>
                  <a:gd name="connsiteX1" fmla="*/ 387939 w 466532"/>
                  <a:gd name="connsiteY1" fmla="*/ 92330 h 544250"/>
                  <a:gd name="connsiteX2" fmla="*/ 364170 w 466532"/>
                  <a:gd name="connsiteY2" fmla="*/ 544250 h 544250"/>
                  <a:gd name="connsiteX0" fmla="*/ 0 w 466532"/>
                  <a:gd name="connsiteY0" fmla="*/ 186541 h 581999"/>
                  <a:gd name="connsiteX1" fmla="*/ 387939 w 466532"/>
                  <a:gd name="connsiteY1" fmla="*/ 130079 h 581999"/>
                  <a:gd name="connsiteX2" fmla="*/ 364170 w 466532"/>
                  <a:gd name="connsiteY2" fmla="*/ 581999 h 581999"/>
                  <a:gd name="connsiteX0" fmla="*/ 0 w 573415"/>
                  <a:gd name="connsiteY0" fmla="*/ 186540 h 546057"/>
                  <a:gd name="connsiteX1" fmla="*/ 494822 w 573415"/>
                  <a:gd name="connsiteY1" fmla="*/ 94137 h 546057"/>
                  <a:gd name="connsiteX2" fmla="*/ 471053 w 573415"/>
                  <a:gd name="connsiteY2" fmla="*/ 546057 h 546057"/>
                </a:gdLst>
                <a:ahLst/>
                <a:cxnLst>
                  <a:cxn ang="0">
                    <a:pos x="connsiteX0" y="connsiteY0"/>
                  </a:cxn>
                  <a:cxn ang="0">
                    <a:pos x="connsiteX1" y="connsiteY1"/>
                  </a:cxn>
                  <a:cxn ang="0">
                    <a:pos x="connsiteX2" y="connsiteY2"/>
                  </a:cxn>
                </a:cxnLst>
                <a:rect l="l" t="t" r="r" b="b"/>
                <a:pathLst>
                  <a:path w="573415" h="546057">
                    <a:moveTo>
                      <a:pt x="0" y="186540"/>
                    </a:moveTo>
                    <a:cubicBezTo>
                      <a:pt x="78981" y="-1"/>
                      <a:pt x="422466" y="1807"/>
                      <a:pt x="494822" y="94137"/>
                    </a:cubicBezTo>
                    <a:cubicBezTo>
                      <a:pt x="555782" y="136809"/>
                      <a:pt x="573415" y="384086"/>
                      <a:pt x="471053" y="546057"/>
                    </a:cubicBezTo>
                  </a:path>
                </a:pathLst>
              </a:custGeom>
              <a:ln>
                <a:headEnd type="arrow" w="med" len="med"/>
                <a:tailEnd type="non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grpSp>
        <p:sp>
          <p:nvSpPr>
            <p:cNvPr id="7180" name="CaixaDeTexto 34"/>
            <p:cNvSpPr txBox="1">
              <a:spLocks noChangeArrowheads="1"/>
            </p:cNvSpPr>
            <p:nvPr/>
          </p:nvSpPr>
          <p:spPr bwMode="auto">
            <a:xfrm>
              <a:off x="395536" y="4276834"/>
              <a:ext cx="5779146" cy="1600438"/>
            </a:xfrm>
            <a:prstGeom prst="rect">
              <a:avLst/>
            </a:prstGeom>
            <a:noFill/>
            <a:ln w="9525">
              <a:noFill/>
              <a:miter lim="800000"/>
              <a:headEnd/>
              <a:tailEnd/>
            </a:ln>
          </p:spPr>
          <p:txBody>
            <a:bodyPr wrap="none">
              <a:spAutoFit/>
            </a:bodyPr>
            <a:lstStyle/>
            <a:p>
              <a:r>
                <a:rPr lang="pt-BR" sz="1600"/>
                <a:t>Tendo duas vezes H</a:t>
              </a:r>
              <a:r>
                <a:rPr lang="pt-BR" sz="1100"/>
                <a:t>2</a:t>
              </a:r>
              <a:r>
                <a:rPr lang="pt-BR" sz="1600"/>
                <a:t>O, teremos 4 átomos de H e dois de O</a:t>
              </a:r>
            </a:p>
            <a:p>
              <a:r>
                <a:rPr lang="pt-BR" sz="1600"/>
                <a:t>			</a:t>
              </a:r>
            </a:p>
            <a:p>
              <a:r>
                <a:rPr lang="pt-BR" sz="1600"/>
                <a:t>			2 x 2 = 4 átomos de hidrogênio</a:t>
              </a:r>
            </a:p>
            <a:p>
              <a:r>
                <a:rPr lang="pt-BR"/>
                <a:t>2H</a:t>
              </a:r>
              <a:r>
                <a:rPr lang="pt-BR" sz="1200"/>
                <a:t>2</a:t>
              </a:r>
              <a:r>
                <a:rPr lang="pt-BR"/>
                <a:t>O</a:t>
              </a:r>
              <a:r>
                <a:rPr lang="pt-BR" sz="1600"/>
                <a:t> 	       </a:t>
              </a:r>
              <a:r>
                <a:rPr lang="pt-BR" sz="1400"/>
                <a:t>Significa</a:t>
              </a:r>
            </a:p>
            <a:p>
              <a:endParaRPr lang="pt-BR" sz="1600"/>
            </a:p>
            <a:p>
              <a:r>
                <a:rPr lang="pt-BR" sz="1600"/>
                <a:t>			2 x1 = 2 átomos de oxigênio</a:t>
              </a:r>
            </a:p>
          </p:txBody>
        </p:sp>
        <p:cxnSp>
          <p:nvCxnSpPr>
            <p:cNvPr id="36" name="Conector de seta reta 35"/>
            <p:cNvCxnSpPr/>
            <p:nvPr/>
          </p:nvCxnSpPr>
          <p:spPr>
            <a:xfrm>
              <a:off x="1239561" y="5227010"/>
              <a:ext cx="39848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Conector de seta reta 36"/>
            <p:cNvCxnSpPr/>
            <p:nvPr/>
          </p:nvCxnSpPr>
          <p:spPr>
            <a:xfrm flipV="1">
              <a:off x="2630279" y="4990487"/>
              <a:ext cx="436583" cy="2381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Conector de seta reta 37"/>
            <p:cNvCxnSpPr/>
            <p:nvPr/>
          </p:nvCxnSpPr>
          <p:spPr>
            <a:xfrm>
              <a:off x="2630279" y="5468296"/>
              <a:ext cx="501675" cy="1936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Forma livre 38"/>
            <p:cNvSpPr/>
            <p:nvPr/>
          </p:nvSpPr>
          <p:spPr>
            <a:xfrm rot="8971881">
              <a:off x="448947" y="5223835"/>
              <a:ext cx="388956" cy="196838"/>
            </a:xfrm>
            <a:custGeom>
              <a:avLst/>
              <a:gdLst>
                <a:gd name="connsiteX0" fmla="*/ 0 w 426720"/>
                <a:gd name="connsiteY0" fmla="*/ 42672 h 298704"/>
                <a:gd name="connsiteX1" fmla="*/ 365760 w 426720"/>
                <a:gd name="connsiteY1" fmla="*/ 42672 h 298704"/>
                <a:gd name="connsiteX2" fmla="*/ 365760 w 426720"/>
                <a:gd name="connsiteY2" fmla="*/ 298704 h 298704"/>
                <a:gd name="connsiteX0" fmla="*/ 0 w 468122"/>
                <a:gd name="connsiteY0" fmla="*/ 42672 h 298704"/>
                <a:gd name="connsiteX1" fmla="*/ 365760 w 468122"/>
                <a:gd name="connsiteY1" fmla="*/ 42672 h 298704"/>
                <a:gd name="connsiteX2" fmla="*/ 365760 w 468122"/>
                <a:gd name="connsiteY2" fmla="*/ 298704 h 298704"/>
                <a:gd name="connsiteX0" fmla="*/ 0 w 468122"/>
                <a:gd name="connsiteY0" fmla="*/ 38421 h 294453"/>
                <a:gd name="connsiteX1" fmla="*/ 282068 w 468122"/>
                <a:gd name="connsiteY1" fmla="*/ 42672 h 294453"/>
                <a:gd name="connsiteX2" fmla="*/ 365760 w 468122"/>
                <a:gd name="connsiteY2" fmla="*/ 294453 h 294453"/>
                <a:gd name="connsiteX0" fmla="*/ 0 w 468122"/>
                <a:gd name="connsiteY0" fmla="*/ 21336 h 277368"/>
                <a:gd name="connsiteX1" fmla="*/ 282068 w 468122"/>
                <a:gd name="connsiteY1" fmla="*/ 25587 h 277368"/>
                <a:gd name="connsiteX2" fmla="*/ 365760 w 468122"/>
                <a:gd name="connsiteY2" fmla="*/ 277368 h 277368"/>
              </a:gdLst>
              <a:ahLst/>
              <a:cxnLst>
                <a:cxn ang="0">
                  <a:pos x="connsiteX0" y="connsiteY0"/>
                </a:cxn>
                <a:cxn ang="0">
                  <a:pos x="connsiteX1" y="connsiteY1"/>
                </a:cxn>
                <a:cxn ang="0">
                  <a:pos x="connsiteX2" y="connsiteY2"/>
                </a:cxn>
              </a:cxnLst>
              <a:rect l="l" t="t" r="r" b="b"/>
              <a:pathLst>
                <a:path w="468122" h="277368">
                  <a:moveTo>
                    <a:pt x="0" y="21336"/>
                  </a:moveTo>
                  <a:cubicBezTo>
                    <a:pt x="152400" y="0"/>
                    <a:pt x="288503" y="9719"/>
                    <a:pt x="282068" y="25587"/>
                  </a:cubicBezTo>
                  <a:cubicBezTo>
                    <a:pt x="343028" y="68259"/>
                    <a:pt x="468122" y="115397"/>
                    <a:pt x="365760" y="277368"/>
                  </a:cubicBezTo>
                </a:path>
              </a:pathLst>
            </a:custGeom>
            <a:ln>
              <a:headEnd type="arrow" w="med" len="med"/>
              <a:tailEnd type="non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40" name="Forma livre 39"/>
            <p:cNvSpPr/>
            <p:nvPr/>
          </p:nvSpPr>
          <p:spPr>
            <a:xfrm rot="8971881">
              <a:off x="512450" y="5179388"/>
              <a:ext cx="474685" cy="387327"/>
            </a:xfrm>
            <a:custGeom>
              <a:avLst/>
              <a:gdLst>
                <a:gd name="connsiteX0" fmla="*/ 0 w 426720"/>
                <a:gd name="connsiteY0" fmla="*/ 42672 h 298704"/>
                <a:gd name="connsiteX1" fmla="*/ 365760 w 426720"/>
                <a:gd name="connsiteY1" fmla="*/ 42672 h 298704"/>
                <a:gd name="connsiteX2" fmla="*/ 365760 w 426720"/>
                <a:gd name="connsiteY2" fmla="*/ 298704 h 298704"/>
                <a:gd name="connsiteX0" fmla="*/ 0 w 468122"/>
                <a:gd name="connsiteY0" fmla="*/ 42672 h 298704"/>
                <a:gd name="connsiteX1" fmla="*/ 365760 w 468122"/>
                <a:gd name="connsiteY1" fmla="*/ 42672 h 298704"/>
                <a:gd name="connsiteX2" fmla="*/ 365760 w 468122"/>
                <a:gd name="connsiteY2" fmla="*/ 298704 h 298704"/>
                <a:gd name="connsiteX0" fmla="*/ 0 w 468122"/>
                <a:gd name="connsiteY0" fmla="*/ 38421 h 294453"/>
                <a:gd name="connsiteX1" fmla="*/ 282068 w 468122"/>
                <a:gd name="connsiteY1" fmla="*/ 42672 h 294453"/>
                <a:gd name="connsiteX2" fmla="*/ 365760 w 468122"/>
                <a:gd name="connsiteY2" fmla="*/ 294453 h 294453"/>
                <a:gd name="connsiteX0" fmla="*/ 0 w 468122"/>
                <a:gd name="connsiteY0" fmla="*/ 21336 h 277368"/>
                <a:gd name="connsiteX1" fmla="*/ 282068 w 468122"/>
                <a:gd name="connsiteY1" fmla="*/ 25587 h 277368"/>
                <a:gd name="connsiteX2" fmla="*/ 365760 w 468122"/>
                <a:gd name="connsiteY2" fmla="*/ 277368 h 277368"/>
                <a:gd name="connsiteX0" fmla="*/ 0 w 536499"/>
                <a:gd name="connsiteY0" fmla="*/ 21336 h 575319"/>
                <a:gd name="connsiteX1" fmla="*/ 282068 w 536499"/>
                <a:gd name="connsiteY1" fmla="*/ 25587 h 575319"/>
                <a:gd name="connsiteX2" fmla="*/ 434137 w 536499"/>
                <a:gd name="connsiteY2" fmla="*/ 575319 h 575319"/>
                <a:gd name="connsiteX0" fmla="*/ 0 w 536499"/>
                <a:gd name="connsiteY0" fmla="*/ 21336 h 575319"/>
                <a:gd name="connsiteX1" fmla="*/ 457906 w 536499"/>
                <a:gd name="connsiteY1" fmla="*/ 123399 h 575319"/>
                <a:gd name="connsiteX2" fmla="*/ 434137 w 536499"/>
                <a:gd name="connsiteY2" fmla="*/ 575319 h 575319"/>
                <a:gd name="connsiteX0" fmla="*/ 73644 w 610143"/>
                <a:gd name="connsiteY0" fmla="*/ 6021 h 560004"/>
                <a:gd name="connsiteX1" fmla="*/ 76318 w 610143"/>
                <a:gd name="connsiteY1" fmla="*/ 113187 h 560004"/>
                <a:gd name="connsiteX2" fmla="*/ 531550 w 610143"/>
                <a:gd name="connsiteY2" fmla="*/ 108084 h 560004"/>
                <a:gd name="connsiteX3" fmla="*/ 507781 w 610143"/>
                <a:gd name="connsiteY3" fmla="*/ 560004 h 560004"/>
                <a:gd name="connsiteX0" fmla="*/ 0 w 536499"/>
                <a:gd name="connsiteY0" fmla="*/ -1 h 553982"/>
                <a:gd name="connsiteX1" fmla="*/ 457906 w 536499"/>
                <a:gd name="connsiteY1" fmla="*/ 102062 h 553982"/>
                <a:gd name="connsiteX2" fmla="*/ 434137 w 536499"/>
                <a:gd name="connsiteY2" fmla="*/ 553982 h 553982"/>
                <a:gd name="connsiteX0" fmla="*/ 0 w 466532"/>
                <a:gd name="connsiteY0" fmla="*/ 148792 h 544250"/>
                <a:gd name="connsiteX1" fmla="*/ 387939 w 466532"/>
                <a:gd name="connsiteY1" fmla="*/ 92330 h 544250"/>
                <a:gd name="connsiteX2" fmla="*/ 364170 w 466532"/>
                <a:gd name="connsiteY2" fmla="*/ 544250 h 544250"/>
                <a:gd name="connsiteX0" fmla="*/ 0 w 466532"/>
                <a:gd name="connsiteY0" fmla="*/ 186541 h 581999"/>
                <a:gd name="connsiteX1" fmla="*/ 387939 w 466532"/>
                <a:gd name="connsiteY1" fmla="*/ 130079 h 581999"/>
                <a:gd name="connsiteX2" fmla="*/ 364170 w 466532"/>
                <a:gd name="connsiteY2" fmla="*/ 581999 h 581999"/>
                <a:gd name="connsiteX0" fmla="*/ 0 w 573415"/>
                <a:gd name="connsiteY0" fmla="*/ 186540 h 546057"/>
                <a:gd name="connsiteX1" fmla="*/ 494822 w 573415"/>
                <a:gd name="connsiteY1" fmla="*/ 94137 h 546057"/>
                <a:gd name="connsiteX2" fmla="*/ 471053 w 573415"/>
                <a:gd name="connsiteY2" fmla="*/ 546057 h 546057"/>
              </a:gdLst>
              <a:ahLst/>
              <a:cxnLst>
                <a:cxn ang="0">
                  <a:pos x="connsiteX0" y="connsiteY0"/>
                </a:cxn>
                <a:cxn ang="0">
                  <a:pos x="connsiteX1" y="connsiteY1"/>
                </a:cxn>
                <a:cxn ang="0">
                  <a:pos x="connsiteX2" y="connsiteY2"/>
                </a:cxn>
              </a:cxnLst>
              <a:rect l="l" t="t" r="r" b="b"/>
              <a:pathLst>
                <a:path w="573415" h="546057">
                  <a:moveTo>
                    <a:pt x="0" y="186540"/>
                  </a:moveTo>
                  <a:cubicBezTo>
                    <a:pt x="78981" y="-1"/>
                    <a:pt x="422466" y="1807"/>
                    <a:pt x="494822" y="94137"/>
                  </a:cubicBezTo>
                  <a:cubicBezTo>
                    <a:pt x="555782" y="136809"/>
                    <a:pt x="573415" y="384086"/>
                    <a:pt x="471053" y="546057"/>
                  </a:cubicBezTo>
                </a:path>
              </a:pathLst>
            </a:custGeom>
            <a:ln>
              <a:headEnd type="arrow" w="med" len="med"/>
              <a:tailEnd type="non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grpSp>
      <p:sp>
        <p:nvSpPr>
          <p:cNvPr id="41" name="CaixaDeTexto 40"/>
          <p:cNvSpPr txBox="1"/>
          <p:nvPr/>
        </p:nvSpPr>
        <p:spPr>
          <a:xfrm>
            <a:off x="395288" y="5084763"/>
            <a:ext cx="4032250" cy="1570037"/>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pt-BR" dirty="0"/>
              <a:t>Equação Química balanceada</a:t>
            </a:r>
          </a:p>
          <a:p>
            <a:pPr algn="ctr">
              <a:defRPr/>
            </a:pPr>
            <a:endParaRPr lang="pt-BR" dirty="0"/>
          </a:p>
          <a:p>
            <a:pPr algn="ctr">
              <a:defRPr/>
            </a:pPr>
            <a:r>
              <a:rPr lang="pt-BR" dirty="0"/>
              <a:t>2H</a:t>
            </a:r>
            <a:r>
              <a:rPr lang="pt-BR" sz="1200" dirty="0"/>
              <a:t>2   </a:t>
            </a:r>
            <a:r>
              <a:rPr lang="pt-BR" dirty="0"/>
              <a:t>+ </a:t>
            </a:r>
            <a:r>
              <a:rPr lang="pt-BR" sz="1200" dirty="0"/>
              <a:t>   </a:t>
            </a:r>
            <a:r>
              <a:rPr lang="pt-BR" dirty="0"/>
              <a:t>O</a:t>
            </a:r>
            <a:r>
              <a:rPr lang="pt-BR" sz="1200" dirty="0"/>
              <a:t>2</a:t>
            </a:r>
            <a:r>
              <a:rPr lang="pt-BR" dirty="0"/>
              <a:t>	2H</a:t>
            </a:r>
            <a:r>
              <a:rPr lang="pt-BR" sz="1200" dirty="0"/>
              <a:t>2</a:t>
            </a:r>
            <a:r>
              <a:rPr lang="pt-BR" dirty="0"/>
              <a:t>O</a:t>
            </a:r>
          </a:p>
          <a:p>
            <a:pPr algn="ctr">
              <a:defRPr/>
            </a:pPr>
            <a:r>
              <a:rPr lang="pt-BR" sz="1400" dirty="0"/>
              <a:t>	</a:t>
            </a:r>
          </a:p>
          <a:p>
            <a:pPr algn="ctr">
              <a:defRPr/>
            </a:pPr>
            <a:r>
              <a:rPr lang="pt-BR" sz="1400" dirty="0"/>
              <a:t>			</a:t>
            </a:r>
            <a:r>
              <a:rPr lang="pt-BR" sz="1400" dirty="0">
                <a:solidFill>
                  <a:srgbClr val="C00000"/>
                </a:solidFill>
              </a:rPr>
              <a:t> Índice </a:t>
            </a:r>
            <a:r>
              <a:rPr lang="pt-BR" sz="1400" dirty="0"/>
              <a:t>	   </a:t>
            </a:r>
          </a:p>
          <a:p>
            <a:pPr algn="ctr">
              <a:defRPr/>
            </a:pPr>
            <a:r>
              <a:rPr lang="pt-BR" sz="1400" dirty="0"/>
              <a:t>	</a:t>
            </a:r>
            <a:r>
              <a:rPr lang="pt-BR" sz="1400" dirty="0">
                <a:solidFill>
                  <a:schemeClr val="accent1">
                    <a:lumMod val="75000"/>
                  </a:schemeClr>
                </a:solidFill>
              </a:rPr>
              <a:t>Coeficiente	</a:t>
            </a:r>
            <a:r>
              <a:rPr lang="pt-BR" sz="1400" dirty="0"/>
              <a:t>		</a:t>
            </a:r>
            <a:endParaRPr lang="pt-BR" sz="1200" dirty="0"/>
          </a:p>
        </p:txBody>
      </p:sp>
      <p:cxnSp>
        <p:nvCxnSpPr>
          <p:cNvPr id="42" name="Conector de seta reta 41"/>
          <p:cNvCxnSpPr/>
          <p:nvPr/>
        </p:nvCxnSpPr>
        <p:spPr>
          <a:xfrm>
            <a:off x="2339975" y="5822950"/>
            <a:ext cx="595313" cy="1588"/>
          </a:xfrm>
          <a:prstGeom prst="straightConnector1">
            <a:avLst/>
          </a:prstGeom>
          <a:ln>
            <a:solidFill>
              <a:schemeClr val="tx1"/>
            </a:solidFill>
            <a:tailEnd type="arrow"/>
          </a:ln>
        </p:spPr>
        <p:style>
          <a:lnRef idx="2">
            <a:schemeClr val="accent3"/>
          </a:lnRef>
          <a:fillRef idx="1">
            <a:schemeClr val="lt1"/>
          </a:fillRef>
          <a:effectRef idx="0">
            <a:schemeClr val="accent3"/>
          </a:effectRef>
          <a:fontRef idx="minor">
            <a:schemeClr val="dk1"/>
          </a:fontRef>
        </p:style>
      </p:cxnSp>
      <p:cxnSp>
        <p:nvCxnSpPr>
          <p:cNvPr id="45" name="Conector angulado 44"/>
          <p:cNvCxnSpPr/>
          <p:nvPr/>
        </p:nvCxnSpPr>
        <p:spPr>
          <a:xfrm rot="16200000" flipH="1">
            <a:off x="1187451" y="6021387"/>
            <a:ext cx="431800" cy="288925"/>
          </a:xfrm>
          <a:prstGeom prst="bentConnector3">
            <a:avLst>
              <a:gd name="adj1" fmla="val 50000"/>
            </a:avLst>
          </a:prstGeom>
          <a:ln>
            <a:solidFill>
              <a:schemeClr val="accent1">
                <a:lumMod val="75000"/>
              </a:schemeClr>
            </a:solidFill>
            <a:tailEnd type="arrow"/>
          </a:ln>
        </p:spPr>
        <p:style>
          <a:lnRef idx="2">
            <a:schemeClr val="accent3"/>
          </a:lnRef>
          <a:fillRef idx="1">
            <a:schemeClr val="lt1"/>
          </a:fillRef>
          <a:effectRef idx="0">
            <a:schemeClr val="accent3"/>
          </a:effectRef>
          <a:fontRef idx="minor">
            <a:schemeClr val="dk1"/>
          </a:fontRef>
        </p:style>
      </p:cxnSp>
      <p:cxnSp>
        <p:nvCxnSpPr>
          <p:cNvPr id="55" name="Conector angulado 54"/>
          <p:cNvCxnSpPr/>
          <p:nvPr/>
        </p:nvCxnSpPr>
        <p:spPr>
          <a:xfrm>
            <a:off x="2195513" y="5949950"/>
            <a:ext cx="1081087" cy="287338"/>
          </a:xfrm>
          <a:prstGeom prst="bentConnector3">
            <a:avLst>
              <a:gd name="adj1" fmla="val 617"/>
            </a:avLst>
          </a:prstGeom>
          <a:ln>
            <a:solidFill>
              <a:srgbClr val="C00000"/>
            </a:solidFill>
            <a:tailEnd type="arrow"/>
          </a:ln>
        </p:spPr>
        <p:style>
          <a:lnRef idx="2">
            <a:schemeClr val="accent3"/>
          </a:lnRef>
          <a:fillRef idx="1">
            <a:schemeClr val="lt1"/>
          </a:fillRef>
          <a:effectRef idx="0">
            <a:schemeClr val="accent3"/>
          </a:effectRef>
          <a:fontRef idx="minor">
            <a:schemeClr val="dk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0" y="1196975"/>
            <a:ext cx="8964613" cy="1076325"/>
          </a:xfrm>
          <a:prstGeom prst="rect">
            <a:avLst/>
          </a:prstGeom>
          <a:noFill/>
        </p:spPr>
        <p:txBody>
          <a:bodyPr>
            <a:spAutoFit/>
          </a:bodyPr>
          <a:lstStyle/>
          <a:p>
            <a:pPr>
              <a:defRPr/>
            </a:pPr>
            <a:r>
              <a:rPr lang="pt-BR" sz="3200" dirty="0">
                <a:latin typeface="+mn-lt"/>
              </a:rPr>
              <a:t>A imagem abaixo mostra, de maneira lúdica, como se procede a Lei de Conservação das Massas.</a:t>
            </a:r>
          </a:p>
        </p:txBody>
      </p:sp>
      <p:grpSp>
        <p:nvGrpSpPr>
          <p:cNvPr id="8196" name="Grupo 83"/>
          <p:cNvGrpSpPr>
            <a:grpSpLocks/>
          </p:cNvGrpSpPr>
          <p:nvPr/>
        </p:nvGrpSpPr>
        <p:grpSpPr bwMode="auto">
          <a:xfrm>
            <a:off x="2627313" y="3141663"/>
            <a:ext cx="4135437" cy="2366962"/>
            <a:chOff x="467544" y="2280987"/>
            <a:chExt cx="4135316" cy="2368034"/>
          </a:xfrm>
        </p:grpSpPr>
        <p:grpSp>
          <p:nvGrpSpPr>
            <p:cNvPr id="8197" name="Grupo 10"/>
            <p:cNvGrpSpPr>
              <a:grpSpLocks/>
            </p:cNvGrpSpPr>
            <p:nvPr/>
          </p:nvGrpSpPr>
          <p:grpSpPr bwMode="auto">
            <a:xfrm>
              <a:off x="467544" y="3027813"/>
              <a:ext cx="427933" cy="427933"/>
              <a:chOff x="611560" y="5085184"/>
              <a:chExt cx="720080" cy="720080"/>
            </a:xfrm>
          </p:grpSpPr>
          <p:sp>
            <p:nvSpPr>
              <p:cNvPr id="6" name="Elipse 5"/>
              <p:cNvSpPr/>
              <p:nvPr/>
            </p:nvSpPr>
            <p:spPr>
              <a:xfrm>
                <a:off x="611560" y="5084573"/>
                <a:ext cx="721223" cy="721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Arco 6"/>
              <p:cNvSpPr/>
              <p:nvPr/>
            </p:nvSpPr>
            <p:spPr>
              <a:xfrm rot="10800000">
                <a:off x="742448" y="5228887"/>
                <a:ext cx="432734" cy="432943"/>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8" name="Elipse 7"/>
              <p:cNvSpPr/>
              <p:nvPr/>
            </p:nvSpPr>
            <p:spPr>
              <a:xfrm>
                <a:off x="742448" y="5228887"/>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10" name="Elipse 9"/>
              <p:cNvSpPr/>
              <p:nvPr/>
            </p:nvSpPr>
            <p:spPr>
              <a:xfrm>
                <a:off x="1030937" y="5228887"/>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198" name="Grupo 11"/>
            <p:cNvGrpSpPr>
              <a:grpSpLocks/>
            </p:cNvGrpSpPr>
            <p:nvPr/>
          </p:nvGrpSpPr>
          <p:grpSpPr bwMode="auto">
            <a:xfrm>
              <a:off x="895477" y="3027813"/>
              <a:ext cx="427933" cy="427933"/>
              <a:chOff x="611560" y="5085184"/>
              <a:chExt cx="720080" cy="720080"/>
            </a:xfrm>
          </p:grpSpPr>
          <p:sp>
            <p:nvSpPr>
              <p:cNvPr id="13" name="Elipse 12"/>
              <p:cNvSpPr/>
              <p:nvPr/>
            </p:nvSpPr>
            <p:spPr>
              <a:xfrm>
                <a:off x="612703" y="5084573"/>
                <a:ext cx="718550" cy="721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 name="Arco 13"/>
              <p:cNvSpPr/>
              <p:nvPr/>
            </p:nvSpPr>
            <p:spPr>
              <a:xfrm rot="10800000">
                <a:off x="743590" y="5228887"/>
                <a:ext cx="432734" cy="432943"/>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15" name="Elipse 14"/>
              <p:cNvSpPr/>
              <p:nvPr/>
            </p:nvSpPr>
            <p:spPr>
              <a:xfrm>
                <a:off x="743590" y="5228887"/>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16" name="Elipse 15"/>
              <p:cNvSpPr/>
              <p:nvPr/>
            </p:nvSpPr>
            <p:spPr>
              <a:xfrm>
                <a:off x="1032079" y="5228887"/>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199" name="Grupo 16"/>
            <p:cNvGrpSpPr>
              <a:grpSpLocks/>
            </p:cNvGrpSpPr>
            <p:nvPr/>
          </p:nvGrpSpPr>
          <p:grpSpPr bwMode="auto">
            <a:xfrm>
              <a:off x="467544" y="3937171"/>
              <a:ext cx="427933" cy="427933"/>
              <a:chOff x="611560" y="5085184"/>
              <a:chExt cx="720080" cy="720080"/>
            </a:xfrm>
          </p:grpSpPr>
          <p:sp>
            <p:nvSpPr>
              <p:cNvPr id="18" name="Elipse 17"/>
              <p:cNvSpPr/>
              <p:nvPr/>
            </p:nvSpPr>
            <p:spPr>
              <a:xfrm>
                <a:off x="611560" y="5085736"/>
                <a:ext cx="721223" cy="71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Arco 18"/>
              <p:cNvSpPr/>
              <p:nvPr/>
            </p:nvSpPr>
            <p:spPr>
              <a:xfrm rot="10800000">
                <a:off x="742448" y="5230050"/>
                <a:ext cx="432734" cy="430271"/>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20" name="Elipse 19"/>
              <p:cNvSpPr/>
              <p:nvPr/>
            </p:nvSpPr>
            <p:spPr>
              <a:xfrm>
                <a:off x="742448" y="523005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21" name="Elipse 20"/>
              <p:cNvSpPr/>
              <p:nvPr/>
            </p:nvSpPr>
            <p:spPr>
              <a:xfrm>
                <a:off x="1030937" y="523005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200" name="Grupo 21"/>
            <p:cNvGrpSpPr>
              <a:grpSpLocks/>
            </p:cNvGrpSpPr>
            <p:nvPr/>
          </p:nvGrpSpPr>
          <p:grpSpPr bwMode="auto">
            <a:xfrm>
              <a:off x="895477" y="3937171"/>
              <a:ext cx="427933" cy="427933"/>
              <a:chOff x="611560" y="5085184"/>
              <a:chExt cx="720080" cy="720080"/>
            </a:xfrm>
          </p:grpSpPr>
          <p:sp>
            <p:nvSpPr>
              <p:cNvPr id="23" name="Elipse 22"/>
              <p:cNvSpPr/>
              <p:nvPr/>
            </p:nvSpPr>
            <p:spPr>
              <a:xfrm>
                <a:off x="612703" y="5085736"/>
                <a:ext cx="718550" cy="71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4" name="Arco 23"/>
              <p:cNvSpPr/>
              <p:nvPr/>
            </p:nvSpPr>
            <p:spPr>
              <a:xfrm rot="10800000">
                <a:off x="743590" y="5230050"/>
                <a:ext cx="432734" cy="430271"/>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25" name="Elipse 24"/>
              <p:cNvSpPr/>
              <p:nvPr/>
            </p:nvSpPr>
            <p:spPr>
              <a:xfrm>
                <a:off x="743590" y="523005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26" name="Elipse 25"/>
              <p:cNvSpPr/>
              <p:nvPr/>
            </p:nvSpPr>
            <p:spPr>
              <a:xfrm>
                <a:off x="1032079" y="523005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sp>
          <p:nvSpPr>
            <p:cNvPr id="27" name="Texto explicativo em elipse 26"/>
            <p:cNvSpPr/>
            <p:nvPr/>
          </p:nvSpPr>
          <p:spPr>
            <a:xfrm>
              <a:off x="896156" y="2492220"/>
              <a:ext cx="534971" cy="428819"/>
            </a:xfrm>
            <a:prstGeom prst="wedgeEllipseCallou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pt-BR" sz="1400" b="1" dirty="0"/>
                <a:t>H</a:t>
              </a:r>
              <a:r>
                <a:rPr lang="pt-BR" sz="1050" b="1" dirty="0"/>
                <a:t>2</a:t>
              </a:r>
              <a:endParaRPr lang="pt-BR" sz="1400" b="1" dirty="0"/>
            </a:p>
          </p:txBody>
        </p:sp>
        <p:sp>
          <p:nvSpPr>
            <p:cNvPr id="28" name="Texto explicativo em elipse 27"/>
            <p:cNvSpPr/>
            <p:nvPr/>
          </p:nvSpPr>
          <p:spPr>
            <a:xfrm>
              <a:off x="1008865" y="3508680"/>
              <a:ext cx="534972" cy="428819"/>
            </a:xfrm>
            <a:prstGeom prst="wedgeEllipseCallou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pt-BR" sz="1400" b="1" dirty="0"/>
                <a:t>H</a:t>
              </a:r>
              <a:r>
                <a:rPr lang="pt-BR" sz="1050" b="1" dirty="0"/>
                <a:t>2</a:t>
              </a:r>
              <a:endParaRPr lang="pt-BR" sz="1400" b="1" dirty="0"/>
            </a:p>
          </p:txBody>
        </p:sp>
        <p:grpSp>
          <p:nvGrpSpPr>
            <p:cNvPr id="8203" name="Grupo 39"/>
            <p:cNvGrpSpPr>
              <a:grpSpLocks/>
            </p:cNvGrpSpPr>
            <p:nvPr/>
          </p:nvGrpSpPr>
          <p:grpSpPr bwMode="auto">
            <a:xfrm>
              <a:off x="1858327" y="3402254"/>
              <a:ext cx="427933" cy="427933"/>
              <a:chOff x="2835424" y="4437112"/>
              <a:chExt cx="576064" cy="576064"/>
            </a:xfrm>
          </p:grpSpPr>
          <p:sp>
            <p:nvSpPr>
              <p:cNvPr id="30" name="Elipse 29"/>
              <p:cNvSpPr/>
              <p:nvPr/>
            </p:nvSpPr>
            <p:spPr>
              <a:xfrm>
                <a:off x="2835190" y="4437134"/>
                <a:ext cx="576978" cy="5751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1" name="Arco 30"/>
              <p:cNvSpPr/>
              <p:nvPr/>
            </p:nvSpPr>
            <p:spPr>
              <a:xfrm rot="10800000">
                <a:off x="2939900" y="4552585"/>
                <a:ext cx="346187" cy="344216"/>
              </a:xfrm>
              <a:prstGeom prst="arc">
                <a:avLst>
                  <a:gd name="adj1" fmla="val 10606936"/>
                  <a:gd name="adj2" fmla="val 0"/>
                </a:avLst>
              </a:prstGeom>
              <a:solidFill>
                <a:srgbClr val="00B0F0"/>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32" name="Elipse 31"/>
              <p:cNvSpPr/>
              <p:nvPr/>
            </p:nvSpPr>
            <p:spPr>
              <a:xfrm>
                <a:off x="2939900" y="4552585"/>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33" name="Elipse 32"/>
              <p:cNvSpPr/>
              <p:nvPr/>
            </p:nvSpPr>
            <p:spPr>
              <a:xfrm>
                <a:off x="3170691" y="4552585"/>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204" name="Grupo 40"/>
            <p:cNvGrpSpPr>
              <a:grpSpLocks/>
            </p:cNvGrpSpPr>
            <p:nvPr/>
          </p:nvGrpSpPr>
          <p:grpSpPr bwMode="auto">
            <a:xfrm>
              <a:off x="2286260" y="3402254"/>
              <a:ext cx="427933" cy="427933"/>
              <a:chOff x="3411488" y="4437112"/>
              <a:chExt cx="576064" cy="576064"/>
            </a:xfrm>
          </p:grpSpPr>
          <p:sp>
            <p:nvSpPr>
              <p:cNvPr id="35" name="Elipse 34"/>
              <p:cNvSpPr/>
              <p:nvPr/>
            </p:nvSpPr>
            <p:spPr>
              <a:xfrm>
                <a:off x="3412169" y="4437134"/>
                <a:ext cx="574840" cy="5751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6" name="Arco 35"/>
              <p:cNvSpPr/>
              <p:nvPr/>
            </p:nvSpPr>
            <p:spPr>
              <a:xfrm rot="10800000">
                <a:off x="3516879" y="4552585"/>
                <a:ext cx="346187" cy="344216"/>
              </a:xfrm>
              <a:prstGeom prst="arc">
                <a:avLst>
                  <a:gd name="adj1" fmla="val 10606936"/>
                  <a:gd name="adj2" fmla="val 0"/>
                </a:avLst>
              </a:prstGeom>
              <a:solidFill>
                <a:srgbClr val="00B0F0"/>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37" name="Elipse 36"/>
              <p:cNvSpPr/>
              <p:nvPr/>
            </p:nvSpPr>
            <p:spPr>
              <a:xfrm>
                <a:off x="3516879" y="4552585"/>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38" name="Elipse 37"/>
              <p:cNvSpPr/>
              <p:nvPr/>
            </p:nvSpPr>
            <p:spPr>
              <a:xfrm>
                <a:off x="3747670" y="4552585"/>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sp>
          <p:nvSpPr>
            <p:cNvPr id="39" name="Texto explicativo em elipse 38"/>
            <p:cNvSpPr/>
            <p:nvPr/>
          </p:nvSpPr>
          <p:spPr>
            <a:xfrm>
              <a:off x="2399474" y="2975038"/>
              <a:ext cx="534972" cy="427231"/>
            </a:xfrm>
            <a:prstGeom prst="wedgeEllipseCallou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pt-BR" sz="1400" b="1" dirty="0"/>
                <a:t>H</a:t>
              </a:r>
              <a:r>
                <a:rPr lang="pt-BR" sz="1050" b="1" dirty="0"/>
                <a:t>2</a:t>
              </a:r>
              <a:endParaRPr lang="pt-BR" sz="1400" b="1" dirty="0"/>
            </a:p>
          </p:txBody>
        </p:sp>
        <p:sp>
          <p:nvSpPr>
            <p:cNvPr id="8206" name="CaixaDeTexto 41"/>
            <p:cNvSpPr txBox="1">
              <a:spLocks noChangeArrowheads="1"/>
            </p:cNvSpPr>
            <p:nvPr/>
          </p:nvSpPr>
          <p:spPr bwMode="auto">
            <a:xfrm>
              <a:off x="1543605" y="3433745"/>
              <a:ext cx="270550" cy="342951"/>
            </a:xfrm>
            <a:prstGeom prst="rect">
              <a:avLst/>
            </a:prstGeom>
            <a:noFill/>
            <a:ln w="9525">
              <a:noFill/>
              <a:miter lim="800000"/>
              <a:headEnd/>
              <a:tailEnd/>
            </a:ln>
          </p:spPr>
          <p:txBody>
            <a:bodyPr wrap="none">
              <a:spAutoFit/>
            </a:bodyPr>
            <a:lstStyle/>
            <a:p>
              <a:r>
                <a:rPr lang="pt-BR" sz="2400" b="1"/>
                <a:t>+</a:t>
              </a:r>
            </a:p>
          </p:txBody>
        </p:sp>
        <p:grpSp>
          <p:nvGrpSpPr>
            <p:cNvPr id="8207" name="Grupo 48"/>
            <p:cNvGrpSpPr>
              <a:grpSpLocks/>
            </p:cNvGrpSpPr>
            <p:nvPr/>
          </p:nvGrpSpPr>
          <p:grpSpPr bwMode="auto">
            <a:xfrm>
              <a:off x="3347864" y="3001067"/>
              <a:ext cx="427933" cy="427933"/>
              <a:chOff x="611560" y="5085184"/>
              <a:chExt cx="720080" cy="720080"/>
            </a:xfrm>
          </p:grpSpPr>
          <p:sp>
            <p:nvSpPr>
              <p:cNvPr id="50" name="Elipse 49"/>
              <p:cNvSpPr/>
              <p:nvPr/>
            </p:nvSpPr>
            <p:spPr>
              <a:xfrm>
                <a:off x="610417" y="5084145"/>
                <a:ext cx="721223" cy="721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1" name="Arco 50"/>
              <p:cNvSpPr/>
              <p:nvPr/>
            </p:nvSpPr>
            <p:spPr>
              <a:xfrm rot="10800000">
                <a:off x="741305" y="5228460"/>
                <a:ext cx="432734" cy="432943"/>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52" name="Elipse 51"/>
              <p:cNvSpPr/>
              <p:nvPr/>
            </p:nvSpPr>
            <p:spPr>
              <a:xfrm>
                <a:off x="741305" y="522846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53" name="Elipse 52"/>
              <p:cNvSpPr/>
              <p:nvPr/>
            </p:nvSpPr>
            <p:spPr>
              <a:xfrm>
                <a:off x="1029794" y="522846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208" name="Grupo 53"/>
            <p:cNvGrpSpPr>
              <a:grpSpLocks/>
            </p:cNvGrpSpPr>
            <p:nvPr/>
          </p:nvGrpSpPr>
          <p:grpSpPr bwMode="auto">
            <a:xfrm>
              <a:off x="4034339" y="3001067"/>
              <a:ext cx="427933" cy="427933"/>
              <a:chOff x="611560" y="5085184"/>
              <a:chExt cx="720080" cy="720080"/>
            </a:xfrm>
          </p:grpSpPr>
          <p:sp>
            <p:nvSpPr>
              <p:cNvPr id="55" name="Elipse 54"/>
              <p:cNvSpPr/>
              <p:nvPr/>
            </p:nvSpPr>
            <p:spPr>
              <a:xfrm>
                <a:off x="611918" y="5084145"/>
                <a:ext cx="718552" cy="721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6" name="Arco 55"/>
              <p:cNvSpPr/>
              <p:nvPr/>
            </p:nvSpPr>
            <p:spPr>
              <a:xfrm rot="10800000">
                <a:off x="742808" y="5228460"/>
                <a:ext cx="432734" cy="432943"/>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57" name="Elipse 56"/>
              <p:cNvSpPr/>
              <p:nvPr/>
            </p:nvSpPr>
            <p:spPr>
              <a:xfrm>
                <a:off x="742808" y="522846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58" name="Elipse 57"/>
              <p:cNvSpPr/>
              <p:nvPr/>
            </p:nvSpPr>
            <p:spPr>
              <a:xfrm>
                <a:off x="1031297" y="522846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209" name="Grupo 58"/>
            <p:cNvGrpSpPr>
              <a:grpSpLocks/>
            </p:cNvGrpSpPr>
            <p:nvPr/>
          </p:nvGrpSpPr>
          <p:grpSpPr bwMode="auto">
            <a:xfrm>
              <a:off x="3695712" y="2737419"/>
              <a:ext cx="427933" cy="427933"/>
              <a:chOff x="3411488" y="4437112"/>
              <a:chExt cx="576064" cy="576064"/>
            </a:xfrm>
          </p:grpSpPr>
          <p:sp>
            <p:nvSpPr>
              <p:cNvPr id="60" name="Elipse 59"/>
              <p:cNvSpPr/>
              <p:nvPr/>
            </p:nvSpPr>
            <p:spPr>
              <a:xfrm>
                <a:off x="3412448" y="4436286"/>
                <a:ext cx="574840" cy="57725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1" name="Arco 60"/>
              <p:cNvSpPr/>
              <p:nvPr/>
            </p:nvSpPr>
            <p:spPr>
              <a:xfrm rot="10800000">
                <a:off x="3517158" y="4551738"/>
                <a:ext cx="346187" cy="346354"/>
              </a:xfrm>
              <a:prstGeom prst="arc">
                <a:avLst>
                  <a:gd name="adj1" fmla="val 10606936"/>
                  <a:gd name="adj2" fmla="val 0"/>
                </a:avLst>
              </a:prstGeom>
              <a:solidFill>
                <a:srgbClr val="00B0F0"/>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62" name="Elipse 61"/>
              <p:cNvSpPr/>
              <p:nvPr/>
            </p:nvSpPr>
            <p:spPr>
              <a:xfrm>
                <a:off x="3517158" y="4551738"/>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63" name="Elipse 62"/>
              <p:cNvSpPr/>
              <p:nvPr/>
            </p:nvSpPr>
            <p:spPr>
              <a:xfrm>
                <a:off x="3747949" y="4551738"/>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sp>
          <p:nvSpPr>
            <p:cNvPr id="64" name="Texto explicativo em elipse 63"/>
            <p:cNvSpPr/>
            <p:nvPr/>
          </p:nvSpPr>
          <p:spPr>
            <a:xfrm>
              <a:off x="3851995" y="2280987"/>
              <a:ext cx="750865" cy="427230"/>
            </a:xfrm>
            <a:prstGeom prst="wedgeEllipseCallou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pt-BR" sz="1400" b="1" dirty="0"/>
                <a:t>H</a:t>
              </a:r>
              <a:r>
                <a:rPr lang="pt-BR" sz="1050" b="1" dirty="0"/>
                <a:t>2</a:t>
              </a:r>
              <a:r>
                <a:rPr lang="pt-BR" sz="1400" b="1" dirty="0"/>
                <a:t>O</a:t>
              </a:r>
            </a:p>
          </p:txBody>
        </p:sp>
        <p:grpSp>
          <p:nvGrpSpPr>
            <p:cNvPr id="8211" name="Grupo 64"/>
            <p:cNvGrpSpPr>
              <a:grpSpLocks/>
            </p:cNvGrpSpPr>
            <p:nvPr/>
          </p:nvGrpSpPr>
          <p:grpSpPr bwMode="auto">
            <a:xfrm>
              <a:off x="3347864" y="4221088"/>
              <a:ext cx="427933" cy="427933"/>
              <a:chOff x="611560" y="5085184"/>
              <a:chExt cx="720080" cy="720080"/>
            </a:xfrm>
          </p:grpSpPr>
          <p:sp>
            <p:nvSpPr>
              <p:cNvPr id="66" name="Elipse 65"/>
              <p:cNvSpPr/>
              <p:nvPr/>
            </p:nvSpPr>
            <p:spPr>
              <a:xfrm>
                <a:off x="610417" y="5086366"/>
                <a:ext cx="721223" cy="718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7" name="Arco 66"/>
              <p:cNvSpPr/>
              <p:nvPr/>
            </p:nvSpPr>
            <p:spPr>
              <a:xfrm rot="10800000">
                <a:off x="741305" y="5230680"/>
                <a:ext cx="432734" cy="430270"/>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68" name="Elipse 67"/>
              <p:cNvSpPr/>
              <p:nvPr/>
            </p:nvSpPr>
            <p:spPr>
              <a:xfrm>
                <a:off x="741305" y="523068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69" name="Elipse 68"/>
              <p:cNvSpPr/>
              <p:nvPr/>
            </p:nvSpPr>
            <p:spPr>
              <a:xfrm>
                <a:off x="1029794" y="523068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212" name="Grupo 69"/>
            <p:cNvGrpSpPr>
              <a:grpSpLocks/>
            </p:cNvGrpSpPr>
            <p:nvPr/>
          </p:nvGrpSpPr>
          <p:grpSpPr bwMode="auto">
            <a:xfrm>
              <a:off x="4034339" y="4221088"/>
              <a:ext cx="427933" cy="427933"/>
              <a:chOff x="611560" y="5085184"/>
              <a:chExt cx="720080" cy="720080"/>
            </a:xfrm>
          </p:grpSpPr>
          <p:sp>
            <p:nvSpPr>
              <p:cNvPr id="71" name="Elipse 70"/>
              <p:cNvSpPr/>
              <p:nvPr/>
            </p:nvSpPr>
            <p:spPr>
              <a:xfrm>
                <a:off x="611918" y="5086366"/>
                <a:ext cx="718552" cy="718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2" name="Arco 71"/>
              <p:cNvSpPr/>
              <p:nvPr/>
            </p:nvSpPr>
            <p:spPr>
              <a:xfrm rot="10800000">
                <a:off x="742808" y="5230680"/>
                <a:ext cx="432734" cy="430270"/>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73" name="Elipse 72"/>
              <p:cNvSpPr/>
              <p:nvPr/>
            </p:nvSpPr>
            <p:spPr>
              <a:xfrm>
                <a:off x="742808" y="523068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74" name="Elipse 73"/>
              <p:cNvSpPr/>
              <p:nvPr/>
            </p:nvSpPr>
            <p:spPr>
              <a:xfrm>
                <a:off x="1031297" y="523068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213" name="Grupo 74"/>
            <p:cNvGrpSpPr>
              <a:grpSpLocks/>
            </p:cNvGrpSpPr>
            <p:nvPr/>
          </p:nvGrpSpPr>
          <p:grpSpPr bwMode="auto">
            <a:xfrm>
              <a:off x="3695712" y="3957440"/>
              <a:ext cx="427933" cy="427933"/>
              <a:chOff x="3411488" y="4437112"/>
              <a:chExt cx="576064" cy="576064"/>
            </a:xfrm>
          </p:grpSpPr>
          <p:sp>
            <p:nvSpPr>
              <p:cNvPr id="76" name="Elipse 75"/>
              <p:cNvSpPr/>
              <p:nvPr/>
            </p:nvSpPr>
            <p:spPr>
              <a:xfrm>
                <a:off x="3412448" y="4438063"/>
                <a:ext cx="574840" cy="5751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7" name="Arco 76"/>
              <p:cNvSpPr/>
              <p:nvPr/>
            </p:nvSpPr>
            <p:spPr>
              <a:xfrm rot="10800000">
                <a:off x="3517158" y="4553514"/>
                <a:ext cx="346187" cy="344216"/>
              </a:xfrm>
              <a:prstGeom prst="arc">
                <a:avLst>
                  <a:gd name="adj1" fmla="val 10606936"/>
                  <a:gd name="adj2" fmla="val 0"/>
                </a:avLst>
              </a:prstGeom>
              <a:solidFill>
                <a:srgbClr val="00B0F0"/>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78" name="Elipse 77"/>
              <p:cNvSpPr/>
              <p:nvPr/>
            </p:nvSpPr>
            <p:spPr>
              <a:xfrm>
                <a:off x="3517158" y="4553514"/>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79" name="Elipse 78"/>
              <p:cNvSpPr/>
              <p:nvPr/>
            </p:nvSpPr>
            <p:spPr>
              <a:xfrm>
                <a:off x="3747949" y="4553514"/>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sp>
          <p:nvSpPr>
            <p:cNvPr id="80" name="Texto explicativo em elipse 79"/>
            <p:cNvSpPr/>
            <p:nvPr/>
          </p:nvSpPr>
          <p:spPr>
            <a:xfrm>
              <a:off x="3851995" y="3500739"/>
              <a:ext cx="750865" cy="428819"/>
            </a:xfrm>
            <a:prstGeom prst="wedgeEllipseCallou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pt-BR" sz="1400" b="1" dirty="0"/>
                <a:t>H</a:t>
              </a:r>
              <a:r>
                <a:rPr lang="pt-BR" sz="1050" b="1" dirty="0"/>
                <a:t>2</a:t>
              </a:r>
              <a:r>
                <a:rPr lang="pt-BR" sz="1400" b="1" dirty="0"/>
                <a:t>O</a:t>
              </a:r>
            </a:p>
          </p:txBody>
        </p:sp>
        <p:cxnSp>
          <p:nvCxnSpPr>
            <p:cNvPr id="82" name="Conector de seta reta 81"/>
            <p:cNvCxnSpPr/>
            <p:nvPr/>
          </p:nvCxnSpPr>
          <p:spPr>
            <a:xfrm>
              <a:off x="2843961" y="3645267"/>
              <a:ext cx="431787" cy="15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0" y="981075"/>
            <a:ext cx="9324975" cy="1046163"/>
          </a:xfrm>
          <a:prstGeom prst="rect">
            <a:avLst/>
          </a:prstGeom>
          <a:noFill/>
        </p:spPr>
        <p:txBody>
          <a:bodyPr>
            <a:spAutoFit/>
          </a:bodyPr>
          <a:lstStyle/>
          <a:p>
            <a:pPr>
              <a:defRPr/>
            </a:pPr>
            <a:r>
              <a:rPr lang="pt-BR" sz="3100" dirty="0">
                <a:latin typeface="+mn-lt"/>
              </a:rPr>
              <a:t>Outra representação lúdica da Lei de Conservação das Massas:</a:t>
            </a:r>
          </a:p>
        </p:txBody>
      </p:sp>
      <p:sp>
        <p:nvSpPr>
          <p:cNvPr id="2" name="CaixaDeTexto 1"/>
          <p:cNvSpPr txBox="1"/>
          <p:nvPr/>
        </p:nvSpPr>
        <p:spPr>
          <a:xfrm>
            <a:off x="107950" y="5300663"/>
            <a:ext cx="8640763" cy="585787"/>
          </a:xfrm>
          <a:prstGeom prst="rect">
            <a:avLst/>
          </a:prstGeom>
          <a:noFill/>
        </p:spPr>
        <p:txBody>
          <a:bodyPr>
            <a:spAutoFit/>
          </a:bodyPr>
          <a:lstStyle/>
          <a:p>
            <a:pPr>
              <a:defRPr/>
            </a:pPr>
            <a:r>
              <a:rPr lang="pt-BR" sz="3200" b="1" dirty="0">
                <a:latin typeface="+mn-lt"/>
              </a:rPr>
              <a:t>Nada se perde, nada se cria... Tudo se transforma </a:t>
            </a:r>
          </a:p>
        </p:txBody>
      </p:sp>
      <p:sp>
        <p:nvSpPr>
          <p:cNvPr id="9221" name="CaixaDeTexto 5"/>
          <p:cNvSpPr txBox="1">
            <a:spLocks noChangeArrowheads="1"/>
          </p:cNvSpPr>
          <p:nvPr/>
        </p:nvSpPr>
        <p:spPr bwMode="auto">
          <a:xfrm>
            <a:off x="539750" y="3068638"/>
            <a:ext cx="7848600" cy="1231900"/>
          </a:xfrm>
          <a:prstGeom prst="rect">
            <a:avLst/>
          </a:prstGeom>
          <a:noFill/>
          <a:ln w="9525">
            <a:noFill/>
            <a:miter lim="800000"/>
            <a:headEnd/>
            <a:tailEnd/>
          </a:ln>
        </p:spPr>
        <p:txBody>
          <a:bodyPr>
            <a:spAutoFit/>
          </a:bodyPr>
          <a:lstStyle/>
          <a:p>
            <a:pPr algn="ctr"/>
            <a:r>
              <a:rPr lang="pt-BR" sz="2000"/>
              <a:t>Veja no link abaixo</a:t>
            </a:r>
            <a:r>
              <a:rPr lang="pt-BR"/>
              <a:t>:</a:t>
            </a:r>
            <a:endParaRPr lang="pt-BR">
              <a:hlinkClick r:id="rId3"/>
            </a:endParaRPr>
          </a:p>
          <a:p>
            <a:pPr algn="ctr"/>
            <a:endParaRPr lang="pt-BR">
              <a:hlinkClick r:id="rId3"/>
            </a:endParaRPr>
          </a:p>
          <a:p>
            <a:pPr algn="ctr"/>
            <a:r>
              <a:rPr lang="pt-BR">
                <a:hlinkClick r:id="rId3"/>
              </a:rPr>
              <a:t>http://2.bp.blogspot.com/_kNEh-Mol4gY/SPOey_r18HI/AAAAAAAAAUA/A-O9sIHagP0/s1600-h/pp.jpg</a:t>
            </a:r>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p:nvPr/>
        </p:nvSpPr>
        <p:spPr>
          <a:xfrm>
            <a:off x="684213" y="765175"/>
            <a:ext cx="7632700" cy="579438"/>
          </a:xfrm>
          <a:prstGeom prst="rect">
            <a:avLst/>
          </a:prstGeom>
          <a:noFill/>
        </p:spPr>
        <p:txBody>
          <a:bodyPr>
            <a:spAutoFit/>
          </a:bodyPr>
          <a:lstStyle/>
          <a:p>
            <a:pPr>
              <a:defRPr/>
            </a:pPr>
            <a:r>
              <a:rPr lang="pt-BR" sz="3200" dirty="0">
                <a:latin typeface="+mn-lt"/>
              </a:rPr>
              <a:t>Regras para o Balanceamento das Equações</a:t>
            </a:r>
          </a:p>
        </p:txBody>
      </p:sp>
      <p:sp>
        <p:nvSpPr>
          <p:cNvPr id="3" name="CaixaDeTexto 2"/>
          <p:cNvSpPr txBox="1"/>
          <p:nvPr/>
        </p:nvSpPr>
        <p:spPr>
          <a:xfrm>
            <a:off x="0" y="1341438"/>
            <a:ext cx="9144000" cy="1568450"/>
          </a:xfrm>
          <a:prstGeom prst="rect">
            <a:avLst/>
          </a:prstGeom>
          <a:noFill/>
        </p:spPr>
        <p:txBody>
          <a:bodyPr>
            <a:spAutoFit/>
          </a:bodyPr>
          <a:lstStyle/>
          <a:p>
            <a:pPr>
              <a:defRPr/>
            </a:pPr>
            <a:r>
              <a:rPr lang="pt-BR" sz="2400" dirty="0"/>
              <a:t>Balancear uma reação química é aplicar a Lei da Conservação da massa. Portanto, numa reação, o número de átomos de um elemento no reagente deve ser sempre igual ao número total de átomos do mesmo elemento.</a:t>
            </a:r>
            <a:endParaRPr lang="pt-BR" sz="2400" dirty="0">
              <a:latin typeface="+mn-lt"/>
            </a:endParaRPr>
          </a:p>
        </p:txBody>
      </p:sp>
      <p:sp>
        <p:nvSpPr>
          <p:cNvPr id="4" name="CaixaDeTexto 3"/>
          <p:cNvSpPr txBox="1"/>
          <p:nvPr/>
        </p:nvSpPr>
        <p:spPr>
          <a:xfrm>
            <a:off x="0" y="2852738"/>
            <a:ext cx="9144000" cy="3046412"/>
          </a:xfrm>
          <a:prstGeom prst="rect">
            <a:avLst/>
          </a:prstGeom>
          <a:noFill/>
        </p:spPr>
        <p:txBody>
          <a:bodyPr>
            <a:spAutoFit/>
          </a:bodyPr>
          <a:lstStyle/>
          <a:p>
            <a:pPr>
              <a:defRPr/>
            </a:pPr>
            <a:r>
              <a:rPr lang="pt-BR" sz="2400" b="1" dirty="0">
                <a:latin typeface="+mn-lt"/>
              </a:rPr>
              <a:t>1ª) </a:t>
            </a:r>
            <a:r>
              <a:rPr lang="pt-BR" sz="2400" dirty="0">
                <a:latin typeface="+mn-lt"/>
              </a:rPr>
              <a:t>Raciocine inicialmente com elementos que aparecem em uma</a:t>
            </a:r>
          </a:p>
          <a:p>
            <a:pPr>
              <a:defRPr/>
            </a:pPr>
            <a:r>
              <a:rPr lang="pt-BR" sz="2400" dirty="0">
                <a:latin typeface="+mn-lt"/>
              </a:rPr>
              <a:t>única substância, em cada membro;</a:t>
            </a:r>
          </a:p>
          <a:p>
            <a:pPr>
              <a:defRPr/>
            </a:pPr>
            <a:r>
              <a:rPr lang="pt-BR" sz="2400" b="1" dirty="0">
                <a:latin typeface="+mn-lt"/>
              </a:rPr>
              <a:t>2ª) </a:t>
            </a:r>
            <a:r>
              <a:rPr lang="pt-BR" sz="2400" dirty="0">
                <a:latin typeface="+mn-lt"/>
              </a:rPr>
              <a:t>Verificado esses elementos, escolha aquele que tenha</a:t>
            </a:r>
          </a:p>
          <a:p>
            <a:pPr>
              <a:defRPr/>
            </a:pPr>
            <a:r>
              <a:rPr lang="pt-BR" sz="2400" dirty="0">
                <a:latin typeface="+mn-lt"/>
              </a:rPr>
              <a:t>maiores índices;</a:t>
            </a:r>
          </a:p>
          <a:p>
            <a:pPr>
              <a:defRPr/>
            </a:pPr>
            <a:r>
              <a:rPr lang="pt-BR" sz="2400" b="1" dirty="0">
                <a:latin typeface="+mn-lt"/>
              </a:rPr>
              <a:t>3ª) </a:t>
            </a:r>
            <a:r>
              <a:rPr lang="pt-BR" sz="2400" dirty="0">
                <a:latin typeface="+mn-lt"/>
              </a:rPr>
              <a:t>Escolhido o elemento, transfira seus índices de um membro</a:t>
            </a:r>
          </a:p>
          <a:p>
            <a:pPr>
              <a:defRPr/>
            </a:pPr>
            <a:r>
              <a:rPr lang="pt-BR" sz="2400" dirty="0">
                <a:latin typeface="+mn-lt"/>
              </a:rPr>
              <a:t>para outro, usando-os como coeficientes;</a:t>
            </a:r>
          </a:p>
          <a:p>
            <a:pPr>
              <a:defRPr/>
            </a:pPr>
            <a:r>
              <a:rPr lang="pt-BR" sz="2400" b="1" dirty="0">
                <a:latin typeface="+mn-lt"/>
              </a:rPr>
              <a:t>4ª) </a:t>
            </a:r>
            <a:r>
              <a:rPr lang="pt-BR" sz="2400" dirty="0">
                <a:latin typeface="+mn-lt"/>
              </a:rPr>
              <a:t>Prossiga com o mesmo raciocínio até o término do</a:t>
            </a:r>
          </a:p>
          <a:p>
            <a:pPr>
              <a:defRPr/>
            </a:pPr>
            <a:r>
              <a:rPr lang="pt-BR" sz="2400" dirty="0">
                <a:latin typeface="+mn-lt"/>
              </a:rPr>
              <a:t>balanceamento.</a:t>
            </a:r>
          </a:p>
        </p:txBody>
      </p:sp>
      <p:sp>
        <p:nvSpPr>
          <p:cNvPr id="5" name="CaixaDeTexto 4"/>
          <p:cNvSpPr txBox="1"/>
          <p:nvPr/>
        </p:nvSpPr>
        <p:spPr>
          <a:xfrm>
            <a:off x="0" y="5876925"/>
            <a:ext cx="9144000" cy="831850"/>
          </a:xfrm>
          <a:prstGeom prst="rect">
            <a:avLst/>
          </a:prstGeom>
          <a:noFill/>
        </p:spPr>
        <p:txBody>
          <a:bodyPr>
            <a:spAutoFit/>
          </a:bodyPr>
          <a:lstStyle/>
          <a:p>
            <a:pPr>
              <a:defRPr/>
            </a:pPr>
            <a:r>
              <a:rPr lang="pt-BR" sz="2400" b="1" dirty="0">
                <a:latin typeface="+mn-lt"/>
              </a:rPr>
              <a:t>Utilize essas regras e verás como será fácil acertar os coeficientes estequiométricos.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11267" name="CaixaDeTexto 1"/>
          <p:cNvSpPr txBox="1">
            <a:spLocks noChangeArrowheads="1"/>
          </p:cNvSpPr>
          <p:nvPr/>
        </p:nvSpPr>
        <p:spPr bwMode="auto">
          <a:xfrm>
            <a:off x="468313" y="1196975"/>
            <a:ext cx="7488237" cy="369888"/>
          </a:xfrm>
          <a:prstGeom prst="rect">
            <a:avLst/>
          </a:prstGeom>
          <a:noFill/>
          <a:ln w="9525">
            <a:noFill/>
            <a:miter lim="800000"/>
            <a:headEnd/>
            <a:tailEnd/>
          </a:ln>
        </p:spPr>
        <p:txBody>
          <a:bodyPr>
            <a:spAutoFit/>
          </a:bodyPr>
          <a:lstStyle/>
          <a:p>
            <a:endParaRPr lang="en-US"/>
          </a:p>
        </p:txBody>
      </p:sp>
      <p:sp>
        <p:nvSpPr>
          <p:cNvPr id="3" name="CaixaDeTexto 2"/>
          <p:cNvSpPr txBox="1">
            <a:spLocks noChangeArrowheads="1"/>
          </p:cNvSpPr>
          <p:nvPr/>
        </p:nvSpPr>
        <p:spPr bwMode="auto">
          <a:xfrm>
            <a:off x="2195513" y="981075"/>
            <a:ext cx="4248150" cy="579438"/>
          </a:xfrm>
          <a:prstGeom prst="rect">
            <a:avLst/>
          </a:prstGeom>
          <a:noFill/>
          <a:ln w="9525">
            <a:noFill/>
            <a:miter lim="800000"/>
            <a:headEnd/>
            <a:tailEnd/>
          </a:ln>
        </p:spPr>
        <p:txBody>
          <a:bodyPr>
            <a:spAutoFit/>
          </a:bodyPr>
          <a:lstStyle/>
          <a:p>
            <a:r>
              <a:rPr lang="pt-BR" sz="3200">
                <a:latin typeface="Calibri" pitchFamily="34" charset="0"/>
              </a:rPr>
              <a:t>    N</a:t>
            </a:r>
            <a:r>
              <a:rPr lang="pt-BR" sz="3200" baseline="-25000">
                <a:latin typeface="Calibri" pitchFamily="34" charset="0"/>
              </a:rPr>
              <a:t>2</a:t>
            </a:r>
            <a:r>
              <a:rPr lang="pt-BR" sz="3200">
                <a:latin typeface="Calibri" pitchFamily="34" charset="0"/>
              </a:rPr>
              <a:t> +   H</a:t>
            </a:r>
            <a:r>
              <a:rPr lang="pt-BR" sz="3200" baseline="-25000">
                <a:latin typeface="Calibri" pitchFamily="34" charset="0"/>
              </a:rPr>
              <a:t>2</a:t>
            </a:r>
            <a:r>
              <a:rPr lang="pt-BR" sz="3200">
                <a:latin typeface="Calibri" pitchFamily="34" charset="0"/>
              </a:rPr>
              <a:t> →    NH</a:t>
            </a:r>
            <a:r>
              <a:rPr lang="pt-BR" sz="3200" baseline="-25000">
                <a:latin typeface="Calibri" pitchFamily="34" charset="0"/>
              </a:rPr>
              <a:t>3</a:t>
            </a:r>
            <a:endParaRPr lang="pt-BR" sz="3200">
              <a:latin typeface="Calibri" pitchFamily="34" charset="0"/>
            </a:endParaRPr>
          </a:p>
        </p:txBody>
      </p:sp>
      <p:sp>
        <p:nvSpPr>
          <p:cNvPr id="5" name="CaixaDeTexto 4"/>
          <p:cNvSpPr txBox="1"/>
          <p:nvPr/>
        </p:nvSpPr>
        <p:spPr>
          <a:xfrm>
            <a:off x="2627313" y="1844675"/>
            <a:ext cx="1368425" cy="1016000"/>
          </a:xfrm>
          <a:prstGeom prst="rect">
            <a:avLst/>
          </a:prstGeom>
          <a:noFill/>
        </p:spPr>
        <p:txBody>
          <a:bodyPr>
            <a:spAutoFit/>
          </a:bodyPr>
          <a:lstStyle/>
          <a:p>
            <a:pPr>
              <a:defRPr/>
            </a:pPr>
            <a:r>
              <a:rPr lang="pt-BR" sz="2000" dirty="0">
                <a:latin typeface="+mn-lt"/>
              </a:rPr>
              <a:t>Reagentes</a:t>
            </a:r>
          </a:p>
          <a:p>
            <a:pPr>
              <a:defRPr/>
            </a:pPr>
            <a:r>
              <a:rPr lang="pt-BR" sz="2000" dirty="0">
                <a:latin typeface="+mn-lt"/>
              </a:rPr>
              <a:t>N = 2</a:t>
            </a:r>
          </a:p>
          <a:p>
            <a:pPr>
              <a:defRPr/>
            </a:pPr>
            <a:r>
              <a:rPr lang="pt-BR" sz="2000" dirty="0">
                <a:latin typeface="+mn-lt"/>
              </a:rPr>
              <a:t>H = 2</a:t>
            </a:r>
          </a:p>
        </p:txBody>
      </p:sp>
      <p:sp>
        <p:nvSpPr>
          <p:cNvPr id="8" name="CaixaDeTexto 7"/>
          <p:cNvSpPr txBox="1"/>
          <p:nvPr/>
        </p:nvSpPr>
        <p:spPr>
          <a:xfrm>
            <a:off x="5183188" y="1804988"/>
            <a:ext cx="1368425" cy="1016000"/>
          </a:xfrm>
          <a:prstGeom prst="rect">
            <a:avLst/>
          </a:prstGeom>
          <a:noFill/>
        </p:spPr>
        <p:txBody>
          <a:bodyPr>
            <a:spAutoFit/>
          </a:bodyPr>
          <a:lstStyle/>
          <a:p>
            <a:pPr>
              <a:defRPr/>
            </a:pPr>
            <a:r>
              <a:rPr lang="pt-BR" sz="2000" dirty="0">
                <a:latin typeface="+mn-lt"/>
              </a:rPr>
              <a:t>Produtos</a:t>
            </a:r>
          </a:p>
          <a:p>
            <a:pPr>
              <a:defRPr/>
            </a:pPr>
            <a:r>
              <a:rPr lang="pt-BR" sz="2000" dirty="0">
                <a:latin typeface="+mn-lt"/>
              </a:rPr>
              <a:t>N = 1</a:t>
            </a:r>
          </a:p>
          <a:p>
            <a:pPr>
              <a:defRPr/>
            </a:pPr>
            <a:r>
              <a:rPr lang="pt-BR" sz="2000" dirty="0">
                <a:latin typeface="+mn-lt"/>
              </a:rPr>
              <a:t>H = 3</a:t>
            </a:r>
          </a:p>
        </p:txBody>
      </p:sp>
      <p:sp>
        <p:nvSpPr>
          <p:cNvPr id="6" name="CaixaDeTexto 5"/>
          <p:cNvSpPr txBox="1"/>
          <p:nvPr/>
        </p:nvSpPr>
        <p:spPr>
          <a:xfrm>
            <a:off x="0" y="2852738"/>
            <a:ext cx="9144000" cy="461962"/>
          </a:xfrm>
          <a:prstGeom prst="rect">
            <a:avLst/>
          </a:prstGeom>
          <a:noFill/>
        </p:spPr>
        <p:txBody>
          <a:bodyPr>
            <a:spAutoFit/>
          </a:bodyPr>
          <a:lstStyle/>
          <a:p>
            <a:pPr>
              <a:defRPr/>
            </a:pPr>
            <a:r>
              <a:rPr lang="pt-BR" sz="2400" dirty="0">
                <a:latin typeface="+mn-lt"/>
              </a:rPr>
              <a:t>Observe que se começa pelo H, seguindo a regra 1.</a:t>
            </a:r>
          </a:p>
        </p:txBody>
      </p:sp>
      <p:sp>
        <p:nvSpPr>
          <p:cNvPr id="10" name="CaixaDeTexto 9"/>
          <p:cNvSpPr txBox="1"/>
          <p:nvPr/>
        </p:nvSpPr>
        <p:spPr>
          <a:xfrm>
            <a:off x="0" y="3789363"/>
            <a:ext cx="9144000" cy="830262"/>
          </a:xfrm>
          <a:prstGeom prst="rect">
            <a:avLst/>
          </a:prstGeom>
          <a:noFill/>
        </p:spPr>
        <p:txBody>
          <a:bodyPr>
            <a:spAutoFit/>
          </a:bodyPr>
          <a:lstStyle/>
          <a:p>
            <a:pPr>
              <a:defRPr/>
            </a:pPr>
            <a:r>
              <a:rPr lang="pt-BR" sz="2400" dirty="0">
                <a:latin typeface="+mn-lt"/>
              </a:rPr>
              <a:t>Para acertar seus coeficientes, colocou-se 3 à frente do </a:t>
            </a:r>
            <a:r>
              <a:rPr lang="pt-BR" sz="2400" dirty="0"/>
              <a:t>H</a:t>
            </a:r>
            <a:r>
              <a:rPr lang="pt-BR" sz="2400" baseline="-25000" dirty="0"/>
              <a:t>2</a:t>
            </a:r>
            <a:r>
              <a:rPr lang="pt-BR" sz="2400" dirty="0">
                <a:latin typeface="+mn-lt"/>
              </a:rPr>
              <a:t>. Alterando a quantidade de H.</a:t>
            </a:r>
          </a:p>
        </p:txBody>
      </p:sp>
      <p:sp>
        <p:nvSpPr>
          <p:cNvPr id="7" name="Raio 6"/>
          <p:cNvSpPr/>
          <p:nvPr/>
        </p:nvSpPr>
        <p:spPr>
          <a:xfrm>
            <a:off x="5651500" y="2168525"/>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 name="Raio 11"/>
          <p:cNvSpPr/>
          <p:nvPr/>
        </p:nvSpPr>
        <p:spPr>
          <a:xfrm>
            <a:off x="5651500" y="2528888"/>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CaixaDeTexto 8"/>
          <p:cNvSpPr txBox="1"/>
          <p:nvPr/>
        </p:nvSpPr>
        <p:spPr>
          <a:xfrm>
            <a:off x="4572000" y="981075"/>
            <a:ext cx="360363" cy="579438"/>
          </a:xfrm>
          <a:prstGeom prst="rect">
            <a:avLst/>
          </a:prstGeom>
          <a:noFill/>
        </p:spPr>
        <p:txBody>
          <a:bodyPr>
            <a:spAutoFit/>
          </a:bodyPr>
          <a:lstStyle/>
          <a:p>
            <a:pPr>
              <a:defRPr/>
            </a:pPr>
            <a:r>
              <a:rPr lang="pt-BR" sz="3200" dirty="0">
                <a:latin typeface="+mn-lt"/>
              </a:rPr>
              <a:t>2</a:t>
            </a:r>
          </a:p>
        </p:txBody>
      </p:sp>
      <p:sp>
        <p:nvSpPr>
          <p:cNvPr id="11" name="CaixaDeTexto 10"/>
          <p:cNvSpPr txBox="1"/>
          <p:nvPr/>
        </p:nvSpPr>
        <p:spPr>
          <a:xfrm>
            <a:off x="5940425" y="2092325"/>
            <a:ext cx="1008063" cy="400050"/>
          </a:xfrm>
          <a:prstGeom prst="rect">
            <a:avLst/>
          </a:prstGeom>
          <a:noFill/>
        </p:spPr>
        <p:txBody>
          <a:bodyPr>
            <a:spAutoFit/>
          </a:bodyPr>
          <a:lstStyle/>
          <a:p>
            <a:pPr>
              <a:defRPr/>
            </a:pPr>
            <a:r>
              <a:rPr lang="pt-BR" sz="2000" dirty="0">
                <a:latin typeface="+mn-lt"/>
              </a:rPr>
              <a:t>2x1 = 2</a:t>
            </a:r>
          </a:p>
        </p:txBody>
      </p:sp>
      <p:sp>
        <p:nvSpPr>
          <p:cNvPr id="15" name="CaixaDeTexto 14"/>
          <p:cNvSpPr txBox="1"/>
          <p:nvPr/>
        </p:nvSpPr>
        <p:spPr>
          <a:xfrm>
            <a:off x="5940425" y="2420938"/>
            <a:ext cx="1008063" cy="400050"/>
          </a:xfrm>
          <a:prstGeom prst="rect">
            <a:avLst/>
          </a:prstGeom>
          <a:noFill/>
        </p:spPr>
        <p:txBody>
          <a:bodyPr>
            <a:spAutoFit/>
          </a:bodyPr>
          <a:lstStyle/>
          <a:p>
            <a:pPr>
              <a:defRPr/>
            </a:pPr>
            <a:r>
              <a:rPr lang="pt-BR" sz="2000" dirty="0">
                <a:latin typeface="+mn-lt"/>
              </a:rPr>
              <a:t>2x3 = 6</a:t>
            </a:r>
          </a:p>
        </p:txBody>
      </p:sp>
      <p:sp>
        <p:nvSpPr>
          <p:cNvPr id="16" name="CaixaDeTexto 15"/>
          <p:cNvSpPr txBox="1"/>
          <p:nvPr/>
        </p:nvSpPr>
        <p:spPr>
          <a:xfrm>
            <a:off x="0" y="4508500"/>
            <a:ext cx="9144000" cy="831850"/>
          </a:xfrm>
          <a:prstGeom prst="rect">
            <a:avLst/>
          </a:prstGeom>
          <a:noFill/>
        </p:spPr>
        <p:txBody>
          <a:bodyPr>
            <a:spAutoFit/>
          </a:bodyPr>
          <a:lstStyle/>
          <a:p>
            <a:pPr>
              <a:defRPr/>
            </a:pPr>
            <a:r>
              <a:rPr lang="pt-BR" sz="2400" dirty="0">
                <a:latin typeface="+mn-lt"/>
              </a:rPr>
              <a:t>Agora resta apenas acertar o N. Para isso deve-se colocar o coeficiente 2 no NH</a:t>
            </a:r>
            <a:r>
              <a:rPr lang="pt-BR" sz="2400" baseline="-25000" dirty="0">
                <a:latin typeface="+mn-lt"/>
              </a:rPr>
              <a:t>3:</a:t>
            </a:r>
            <a:endParaRPr lang="pt-BR" sz="2400" dirty="0">
              <a:latin typeface="+mn-lt"/>
            </a:endParaRPr>
          </a:p>
        </p:txBody>
      </p:sp>
      <p:sp>
        <p:nvSpPr>
          <p:cNvPr id="17" name="Raio 16"/>
          <p:cNvSpPr/>
          <p:nvPr/>
        </p:nvSpPr>
        <p:spPr>
          <a:xfrm>
            <a:off x="3098800" y="2484438"/>
            <a:ext cx="214313"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8" name="CaixaDeTexto 17"/>
          <p:cNvSpPr txBox="1"/>
          <p:nvPr/>
        </p:nvSpPr>
        <p:spPr>
          <a:xfrm>
            <a:off x="3313113" y="2420938"/>
            <a:ext cx="1008062" cy="400050"/>
          </a:xfrm>
          <a:prstGeom prst="rect">
            <a:avLst/>
          </a:prstGeom>
          <a:noFill/>
        </p:spPr>
        <p:txBody>
          <a:bodyPr>
            <a:spAutoFit/>
          </a:bodyPr>
          <a:lstStyle/>
          <a:p>
            <a:pPr>
              <a:defRPr/>
            </a:pPr>
            <a:r>
              <a:rPr lang="pt-BR" sz="2000" dirty="0">
                <a:latin typeface="+mn-lt"/>
              </a:rPr>
              <a:t>3x2 = 6</a:t>
            </a:r>
          </a:p>
        </p:txBody>
      </p:sp>
      <p:sp>
        <p:nvSpPr>
          <p:cNvPr id="19" name="CaixaDeTexto 18"/>
          <p:cNvSpPr txBox="1">
            <a:spLocks noChangeArrowheads="1"/>
          </p:cNvSpPr>
          <p:nvPr/>
        </p:nvSpPr>
        <p:spPr bwMode="auto">
          <a:xfrm>
            <a:off x="2314575" y="5335588"/>
            <a:ext cx="4489450" cy="1066800"/>
          </a:xfrm>
          <a:prstGeom prst="rect">
            <a:avLst/>
          </a:prstGeom>
          <a:noFill/>
          <a:ln w="9525">
            <a:noFill/>
            <a:miter lim="800000"/>
            <a:headEnd/>
            <a:tailEnd/>
          </a:ln>
        </p:spPr>
        <p:txBody>
          <a:bodyPr>
            <a:spAutoFit/>
          </a:bodyPr>
          <a:lstStyle/>
          <a:p>
            <a:r>
              <a:rPr lang="pt-BR" sz="3200" b="1">
                <a:latin typeface="Calibri" pitchFamily="34" charset="0"/>
              </a:rPr>
              <a:t>    N</a:t>
            </a:r>
            <a:r>
              <a:rPr lang="pt-BR" sz="3200" b="1" baseline="-25000">
                <a:latin typeface="Calibri" pitchFamily="34" charset="0"/>
              </a:rPr>
              <a:t>2</a:t>
            </a:r>
            <a:r>
              <a:rPr lang="pt-BR" sz="3200" b="1">
                <a:latin typeface="Calibri" pitchFamily="34" charset="0"/>
              </a:rPr>
              <a:t> +   3H</a:t>
            </a:r>
            <a:r>
              <a:rPr lang="pt-BR" sz="3200" b="1" baseline="-25000">
                <a:latin typeface="Calibri" pitchFamily="34" charset="0"/>
              </a:rPr>
              <a:t>2</a:t>
            </a:r>
            <a:r>
              <a:rPr lang="pt-BR" sz="3200" b="1">
                <a:latin typeface="Calibri" pitchFamily="34" charset="0"/>
              </a:rPr>
              <a:t> →   2 NH</a:t>
            </a:r>
            <a:r>
              <a:rPr lang="pt-BR" sz="3200" b="1" baseline="-25000">
                <a:latin typeface="Calibri" pitchFamily="34" charset="0"/>
              </a:rPr>
              <a:t>3</a:t>
            </a:r>
          </a:p>
          <a:p>
            <a:pPr algn="ctr"/>
            <a:r>
              <a:rPr lang="pt-BR" sz="3200" b="1">
                <a:latin typeface="Calibri" pitchFamily="34" charset="0"/>
              </a:rPr>
              <a:t>Eq. Balanceada</a:t>
            </a:r>
          </a:p>
        </p:txBody>
      </p:sp>
      <p:sp>
        <p:nvSpPr>
          <p:cNvPr id="21" name="CaixaDeTexto 20"/>
          <p:cNvSpPr txBox="1"/>
          <p:nvPr/>
        </p:nvSpPr>
        <p:spPr>
          <a:xfrm>
            <a:off x="3348038" y="981075"/>
            <a:ext cx="360362" cy="584200"/>
          </a:xfrm>
          <a:prstGeom prst="rect">
            <a:avLst/>
          </a:prstGeom>
          <a:noFill/>
        </p:spPr>
        <p:txBody>
          <a:bodyPr>
            <a:spAutoFit/>
          </a:bodyPr>
          <a:lstStyle/>
          <a:p>
            <a:pPr>
              <a:defRPr/>
            </a:pPr>
            <a:r>
              <a:rPr lang="pt-BR" sz="3200" dirty="0">
                <a:latin typeface="+mn-lt"/>
              </a:rPr>
              <a:t>3</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arn(inVertic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000"/>
                                        <p:tgtEl>
                                          <p:spTgt spid="19"/>
                                        </p:tgtEl>
                                      </p:cBhvr>
                                    </p:animEffect>
                                    <p:anim calcmode="lin" valueType="num">
                                      <p:cBhvr>
                                        <p:cTn id="74" dur="2000" fill="hold"/>
                                        <p:tgtEl>
                                          <p:spTgt spid="19"/>
                                        </p:tgtEl>
                                        <p:attrNameLst>
                                          <p:attrName>ppt_w</p:attrName>
                                        </p:attrNameLst>
                                      </p:cBhvr>
                                      <p:tavLst>
                                        <p:tav tm="0" fmla="#ppt_w*sin(2.5*pi*$)">
                                          <p:val>
                                            <p:fltVal val="0"/>
                                          </p:val>
                                        </p:tav>
                                        <p:tav tm="100000">
                                          <p:val>
                                            <p:fltVal val="1"/>
                                          </p:val>
                                        </p:tav>
                                      </p:tavLst>
                                    </p:anim>
                                    <p:anim calcmode="lin" valueType="num">
                                      <p:cBhvr>
                                        <p:cTn id="7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6" grpId="0"/>
      <p:bldP spid="10" grpId="0"/>
      <p:bldP spid="7" grpId="0" animBg="1"/>
      <p:bldP spid="12" grpId="0" animBg="1"/>
      <p:bldP spid="9" grpId="0"/>
      <p:bldP spid="11" grpId="0"/>
      <p:bldP spid="15" grpId="0"/>
      <p:bldP spid="16" grpId="0"/>
      <p:bldP spid="17" grpId="0" animBg="1"/>
      <p:bldP spid="18" grpId="0"/>
      <p:bldP spid="19" grpId="0"/>
      <p:bldP spid="21"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1696</Words>
  <Application>Microsoft Office PowerPoint</Application>
  <PresentationFormat>Apresentação na tela (4:3)</PresentationFormat>
  <Paragraphs>341</Paragraphs>
  <Slides>27</Slides>
  <Notes>26</Notes>
  <HiddenSlides>0</HiddenSlides>
  <MMClips>0</MMClips>
  <ScaleCrop>false</ScaleCrop>
  <HeadingPairs>
    <vt:vector size="4" baseType="variant">
      <vt:variant>
        <vt:lpstr>Tema</vt:lpstr>
      </vt:variant>
      <vt:variant>
        <vt:i4>2</vt:i4>
      </vt:variant>
      <vt:variant>
        <vt:lpstr>Títulos de slides</vt:lpstr>
      </vt:variant>
      <vt:variant>
        <vt:i4>27</vt:i4>
      </vt:variant>
    </vt:vector>
  </HeadingPairs>
  <TitlesOfParts>
    <vt:vector size="29" baseType="lpstr">
      <vt:lpstr>Tema do Office</vt:lpstr>
      <vt:lpstr>Personalizar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Cliente</cp:lastModifiedBy>
  <cp:revision>85</cp:revision>
  <dcterms:created xsi:type="dcterms:W3CDTF">2011-07-13T12:53:46Z</dcterms:created>
  <dcterms:modified xsi:type="dcterms:W3CDTF">2019-03-07T17:28:58Z</dcterms:modified>
</cp:coreProperties>
</file>