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89" r:id="rId4"/>
    <p:sldId id="290" r:id="rId5"/>
    <p:sldId id="259" r:id="rId6"/>
    <p:sldId id="260" r:id="rId7"/>
    <p:sldId id="296" r:id="rId8"/>
    <p:sldId id="291" r:id="rId9"/>
    <p:sldId id="263" r:id="rId10"/>
    <p:sldId id="292" r:id="rId11"/>
    <p:sldId id="293" r:id="rId12"/>
    <p:sldId id="301" r:id="rId13"/>
    <p:sldId id="302" r:id="rId14"/>
    <p:sldId id="264" r:id="rId15"/>
    <p:sldId id="265" r:id="rId16"/>
    <p:sldId id="294" r:id="rId17"/>
    <p:sldId id="295" r:id="rId18"/>
    <p:sldId id="297" r:id="rId19"/>
    <p:sldId id="298" r:id="rId20"/>
    <p:sldId id="299" r:id="rId21"/>
    <p:sldId id="300" r:id="rId22"/>
    <p:sldId id="269" r:id="rId23"/>
    <p:sldId id="303" r:id="rId24"/>
    <p:sldId id="268" r:id="rId25"/>
    <p:sldId id="275" r:id="rId26"/>
    <p:sldId id="304" r:id="rId27"/>
    <p:sldId id="305"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7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46" autoAdjust="0"/>
  </p:normalViewPr>
  <p:slideViewPr>
    <p:cSldViewPr>
      <p:cViewPr varScale="1">
        <p:scale>
          <a:sx n="69" d="100"/>
          <a:sy n="69" d="100"/>
        </p:scale>
        <p:origin x="-492" y="-108"/>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038626-2999-42B3-AE9A-D40D658D106C}" type="datetimeFigureOut">
              <a:rPr lang="pt-BR"/>
              <a:pPr>
                <a:defRPr/>
              </a:pPr>
              <a:t>30/12/2019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95BED9-581B-4261-AAC3-CAEEFBBE3809}"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89DC3-CF16-43CF-AA96-A71BBC99D2B1}" type="slidenum">
              <a:rPr lang="pt-BR" smtClean="0"/>
              <a:pPr fontAlgn="base">
                <a:spcBef>
                  <a:spcPct val="0"/>
                </a:spcBef>
                <a:spcAft>
                  <a:spcPct val="0"/>
                </a:spcAft>
                <a:defRPr/>
              </a:pPr>
              <a:t>1</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FFF3CEF-968D-4762-9364-47B9DD049298}"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2244643-582B-4A23-A556-A1369318F602}"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4A2BF2C-1370-479B-A69D-136261BACE55}"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89ABA59-A802-4071-B17E-636A3964CAEF}"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C6851EE-6A56-47A4-835A-94BD4ACA49E6}"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2FB3D08-FCF0-42D2-A14E-40BE40C9C0E1}"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2C65907-C267-444B-B549-EB2BBC143044}"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85720C5-89D1-4826-8FB4-CC1B99734B40}"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0DEC987-6EBB-4429-8063-7121A61CBDD1}"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8966E0D-5F8E-4867-A7A8-D75D0F246DD5}"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F6772FA4-CDCF-4167-9BF9-ADA6C52FE664}"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D49C860-026A-46C0-8AC4-0C753D764683}"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53F64E90-0E2F-4EFC-B3D7-4D001CD881F6}" type="datetimeFigureOut">
              <a:rPr lang="pt-BR"/>
              <a:pPr>
                <a:defRPr/>
              </a:pPr>
              <a:t>30/12/2019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E645EF0-B33A-42C6-A55D-F02F48C0BEF6}"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BE4B389-DD5C-49E6-9352-A5DA1AEF0473}" type="datetimeFigureOut">
              <a:rPr lang="pt-BR"/>
              <a:pPr>
                <a:defRPr/>
              </a:pPr>
              <a:t>30/12/2019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80FA9B5-1FD6-49A8-913E-E6D32EE41B51}"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CF3EC9A5-6A36-4BCB-BA31-FFC1E8CDC2B9}" type="datetimeFigureOut">
              <a:rPr lang="pt-BR"/>
              <a:pPr>
                <a:defRPr/>
              </a:pPr>
              <a:t>30/12/2019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560315DB-325B-4345-8DA3-B1FB644FCFFF}"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934DBF2-AB8E-4F72-ADF4-809C85CC802F}" type="datetimeFigureOut">
              <a:rPr lang="pt-BR"/>
              <a:pPr>
                <a:defRPr/>
              </a:pPr>
              <a:t>30/12/2019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B28A3E5-6B00-4D1A-A74A-BEE352622606}"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98499568-FB0E-44FB-A47C-D48EBCF77A55}" type="datetimeFigureOut">
              <a:rPr lang="pt-BR"/>
              <a:pPr>
                <a:defRPr/>
              </a:pPr>
              <a:t>30/12/2019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44A0F9A-E48F-4726-A3C5-C7EF75368222}"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0A6841B-A491-4AFC-869B-D6AA8B68BAD5}"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D5D45D7-6127-463B-BA24-60F867661D26}"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0250461-62B2-43B8-A980-C38CA3A9C4F4}" type="datetimeFigureOut">
              <a:rPr lang="pt-BR"/>
              <a:pPr>
                <a:defRPr/>
              </a:pPr>
              <a:t>30/12/2019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1BEA188-8297-4112-88CA-463ED3680358}"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678B165-A7C9-4C09-B2CC-D1B0D5849504}"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0EE1657-B411-4AC5-9CCA-D1D51FBA2932}"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3C6AAA2-BDEF-44D8-B2B7-87CF92647240}"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A51FA71-F8E5-4B1E-B41C-8A5F777DB0A1}"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29366A88-6A40-436C-BBE0-4328139F7F57}" type="datetimeFigureOut">
              <a:rPr lang="pt-BR"/>
              <a:pPr>
                <a:defRPr/>
              </a:pPr>
              <a:t>30/12/2019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B93637A-0232-4DB6-9F65-45CE0D413447}"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3C644A12-970D-40FA-B673-01117D8B6053}" type="datetimeFigureOut">
              <a:rPr lang="pt-BR"/>
              <a:pPr>
                <a:defRPr/>
              </a:pPr>
              <a:t>30/12/2019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83C8AC2-C4D2-42CF-B0DE-98C29BB43B0B}"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5C12EDC5-7A47-4E4B-AAEE-6A82E9B26579}" type="datetimeFigureOut">
              <a:rPr lang="pt-BR"/>
              <a:pPr>
                <a:defRPr/>
              </a:pPr>
              <a:t>30/12/2019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D0BCD83-03BE-4352-A7A0-EE734ABF6238}"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754167D3-AFDC-4229-9E2E-6E0208DE7E02}" type="datetimeFigureOut">
              <a:rPr lang="pt-BR"/>
              <a:pPr>
                <a:defRPr/>
              </a:pPr>
              <a:t>30/12/2019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15FA046-40B3-4196-A679-151F66097381}"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F8FAC0A-C35E-418E-8CBE-541B06813639}" type="datetimeFigureOut">
              <a:rPr lang="pt-BR"/>
              <a:pPr>
                <a:defRPr/>
              </a:pPr>
              <a:t>30/12/2019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1B78C42F-6DAE-4F9D-B0F7-58799D0BADD7}"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B7A83A9-6EC4-4659-B8C2-3FE33A53FA4A}" type="datetimeFigureOut">
              <a:rPr lang="pt-BR"/>
              <a:pPr>
                <a:defRPr/>
              </a:pPr>
              <a:t>30/12/2019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0FEDF89-B4E8-4C48-8A99-B99AF979DD54}"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A561140-C402-4849-9D08-8CFDEB7F53AD}" type="datetimeFigureOut">
              <a:rPr lang="pt-BR"/>
              <a:pPr>
                <a:defRPr/>
              </a:pPr>
              <a:t>30/12/2019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B4AD11B-B1E1-416C-BEDE-AF92C63BA89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8C07840-5B32-45C7-A645-91D79A03AA14}" type="datetimeFigureOut">
              <a:rPr lang="pt-BR"/>
              <a:pPr>
                <a:defRPr/>
              </a:pPr>
              <a:t>30/12/2019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17FEED-58AC-4ABA-8477-850BFA881892}" type="slidenum">
              <a:rPr lang="pt-BR"/>
              <a:pPr>
                <a:defRPr/>
              </a:pPr>
              <a:t>‹nº›</a:t>
            </a:fld>
            <a:endParaRPr lang="pt-BR"/>
          </a:p>
        </p:txBody>
      </p:sp>
      <p:pic>
        <p:nvPicPr>
          <p:cNvPr id="1031" name="Imagem 6"/>
          <p:cNvPicPr>
            <a:picLocks noChangeAspect="1"/>
          </p:cNvPicPr>
          <p:nvPr userDrawn="1"/>
        </p:nvPicPr>
        <p:blipFill>
          <a:blip r:embed="rId13" cstate="print"/>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0F3CFF-7BCE-40D1-81BC-3F3187FC2BAD}" type="datetimeFigureOut">
              <a:rPr lang="pt-BR"/>
              <a:pPr>
                <a:defRPr/>
              </a:pPr>
              <a:t>30/12/2019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2FB9295-8F72-4092-873D-9940777B5E5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oficinadegrafismoindigena.blogspot.com.br/2009/06/pintura-feita-com-tintas-extraidas-de.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oficinadegrafismoindigena.blogspot.com.br/2009/06/pintura-feita-com-tintas-extraidas-de.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raulmendesilva.pro.br/pintura/pag003.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t.wikipedia.org/wiki/Arte_ind%C3%ADgen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cb.gov.br/?MOEDAFAM2"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pt.wikipedia.org/wiki/Arte_ind%C3%ADge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tecurupira.blogspot.com.br/2012/01/pintura-corporal-indigena.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historiadaarte.com.br/linha/indigenabr.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7"/>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CaixaDeTexto 6"/>
          <p:cNvSpPr txBox="1">
            <a:spLocks noChangeArrowheads="1"/>
          </p:cNvSpPr>
          <p:nvPr/>
        </p:nvSpPr>
        <p:spPr bwMode="auto">
          <a:xfrm>
            <a:off x="1584325" y="4076700"/>
            <a:ext cx="5975350" cy="2616200"/>
          </a:xfrm>
          <a:prstGeom prst="rect">
            <a:avLst/>
          </a:prstGeom>
          <a:noFill/>
          <a:ln w="9525">
            <a:noFill/>
            <a:miter lim="800000"/>
            <a:headEnd/>
            <a:tailEnd/>
          </a:ln>
        </p:spPr>
        <p:txBody>
          <a:bodyPr>
            <a:spAutoFit/>
          </a:bodyPr>
          <a:lstStyle/>
          <a:p>
            <a:pPr algn="ctr"/>
            <a:r>
              <a:rPr lang="pt-BR" sz="3600" b="1" dirty="0">
                <a:solidFill>
                  <a:srgbClr val="102766"/>
                </a:solidFill>
                <a:latin typeface="Calibri" pitchFamily="34" charset="0"/>
              </a:rPr>
              <a:t>Linguagens, Códigos e suas Tecnologias - Artes</a:t>
            </a:r>
          </a:p>
          <a:p>
            <a:pPr algn="ctr"/>
            <a:r>
              <a:rPr lang="pt-BR" sz="2000" dirty="0">
                <a:solidFill>
                  <a:srgbClr val="102766"/>
                </a:solidFill>
                <a:latin typeface="Calibri" pitchFamily="34" charset="0"/>
              </a:rPr>
              <a:t>Ensino Médio, 1ª Série</a:t>
            </a:r>
          </a:p>
          <a:p>
            <a:pPr algn="ctr"/>
            <a:r>
              <a:rPr lang="pt-BR" sz="3600" b="1" dirty="0">
                <a:solidFill>
                  <a:srgbClr val="102766"/>
                </a:solidFill>
                <a:latin typeface="Calibri" pitchFamily="34" charset="0"/>
              </a:rPr>
              <a:t>Arte indígena  - Pintura corporal e grafismo</a:t>
            </a:r>
            <a:endParaRPr lang="pt-BR" sz="2000" dirty="0">
              <a:solidFill>
                <a:srgbClr val="102766"/>
              </a:solidFill>
              <a:latin typeface="Calibri" pitchFamily="34" charset="0"/>
            </a:endParaRPr>
          </a:p>
        </p:txBody>
      </p:sp>
      <p:sp>
        <p:nvSpPr>
          <p:cNvPr id="4" name="CaixaDeTexto 3"/>
          <p:cNvSpPr txBox="1"/>
          <p:nvPr/>
        </p:nvSpPr>
        <p:spPr>
          <a:xfrm>
            <a:off x="0" y="6308725"/>
            <a:ext cx="4067175" cy="307975"/>
          </a:xfrm>
          <a:prstGeom prst="rect">
            <a:avLst/>
          </a:prstGeom>
          <a:noFill/>
        </p:spPr>
        <p:txBody>
          <a:bodyPr>
            <a:spAutoFit/>
          </a:bodyPr>
          <a:lstStyle/>
          <a:p>
            <a:pPr algn="ctr">
              <a:defRPr/>
            </a:pPr>
            <a:endParaRPr lang="pt-BR" sz="1400" dirty="0">
              <a:solidFill>
                <a:schemeClr val="accent6">
                  <a:lumMod val="75000"/>
                </a:schemeClr>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subTitle" idx="1"/>
          </p:nvPr>
        </p:nvSpPr>
        <p:spPr/>
        <p:txBody>
          <a:bodyPr>
            <a:normAutofit fontScale="37500" lnSpcReduction="20000"/>
          </a:bodyPr>
          <a:lstStyle/>
          <a:p>
            <a:pPr>
              <a:buFont typeface="Arial" charset="0"/>
              <a:buNone/>
              <a:defRPr/>
            </a:pPr>
            <a:r>
              <a:rPr lang="pt-BR" sz="3600" dirty="0" smtClean="0">
                <a:solidFill>
                  <a:schemeClr val="bg1"/>
                </a:solidFill>
                <a:latin typeface="Lucida Calligraphy" pitchFamily="66" charset="0"/>
              </a:rPr>
              <a:t>Fissão Nuclear</a:t>
            </a:r>
            <a:br>
              <a:rPr lang="pt-BR" sz="3600" dirty="0" smtClean="0">
                <a:solidFill>
                  <a:schemeClr val="bg1"/>
                </a:solidFill>
                <a:latin typeface="Lucida Calligraphy" pitchFamily="66" charset="0"/>
              </a:rPr>
            </a:br>
            <a:r>
              <a:rPr lang="pt-BR" sz="3600" dirty="0" smtClean="0">
                <a:solidFill>
                  <a:schemeClr val="bg1"/>
                </a:solidFill>
                <a:latin typeface="Lucida Calligraphy" pitchFamily="66" charset="0"/>
              </a:rPr>
              <a:t/>
            </a:r>
            <a:br>
              <a:rPr lang="pt-BR" sz="3600" dirty="0" smtClean="0">
                <a:solidFill>
                  <a:schemeClr val="bg1"/>
                </a:solidFill>
                <a:latin typeface="Lucida Calligraphy" pitchFamily="66" charset="0"/>
              </a:rPr>
            </a:br>
            <a:r>
              <a:rPr lang="pt-BR" sz="3600" dirty="0" smtClean="0">
                <a:solidFill>
                  <a:schemeClr val="bg1"/>
                </a:solidFill>
                <a:latin typeface="Lucida Calligraphy" pitchFamily="66" charset="0"/>
              </a:rPr>
              <a:t>Os nêutrons liberados na reação irão provocar a fissão de novos núcleos, liberando outros nêutrons, ocorrendo então uma reação em cadeia:</a:t>
            </a:r>
            <a:r>
              <a:rPr lang="pt-BR" sz="3600" b="1" dirty="0" smtClean="0">
                <a:solidFill>
                  <a:schemeClr val="bg1"/>
                </a:solidFill>
                <a:latin typeface="Lucida Calligraphy" pitchFamily="66" charset="0"/>
              </a:rPr>
              <a:t/>
            </a:r>
            <a:br>
              <a:rPr lang="pt-BR" sz="3600" b="1" dirty="0" smtClean="0">
                <a:solidFill>
                  <a:schemeClr val="bg1"/>
                </a:solidFill>
                <a:latin typeface="Lucida Calligraphy" pitchFamily="66" charset="0"/>
              </a:rPr>
            </a:br>
            <a:r>
              <a:rPr lang="pt-BR" sz="3600" b="1" dirty="0" smtClean="0">
                <a:solidFill>
                  <a:schemeClr val="bg1"/>
                </a:solidFill>
                <a:latin typeface="Lucida Calligraphy" pitchFamily="66" charset="0"/>
              </a:rPr>
              <a:t/>
            </a:r>
            <a:br>
              <a:rPr lang="pt-BR" sz="3600" b="1" dirty="0" smtClean="0">
                <a:solidFill>
                  <a:schemeClr val="bg1"/>
                </a:solidFill>
                <a:latin typeface="Lucida Calligraphy" pitchFamily="66" charset="0"/>
              </a:rPr>
            </a:br>
            <a:r>
              <a:rPr lang="pt-BR" sz="3600" b="1" dirty="0" smtClean="0">
                <a:solidFill>
                  <a:schemeClr val="bg1"/>
                </a:solidFill>
                <a:latin typeface="Lucida Calligraphy" pitchFamily="66" charset="0"/>
              </a:rPr>
              <a:t>*</a:t>
            </a:r>
            <a:r>
              <a:rPr lang="pt-BR" sz="3600" dirty="0" smtClean="0">
                <a:solidFill>
                  <a:schemeClr val="bg1"/>
                </a:solidFill>
                <a:latin typeface="Lucida Calligraphy" pitchFamily="66" charset="0"/>
              </a:rPr>
              <a:t>Essa reação é responsável pelo funcionamento de reatores nucleares e pela desintegração da bomba atômica.</a:t>
            </a:r>
            <a:r>
              <a:rPr lang="pt-BR" dirty="0" smtClean="0"/>
              <a:t/>
            </a:r>
            <a:br>
              <a:rPr lang="pt-BR" dirty="0" smtClean="0"/>
            </a:br>
            <a:r>
              <a:rPr lang="pt-BR" dirty="0" smtClean="0"/>
              <a:t/>
            </a:r>
            <a:br>
              <a:rPr lang="pt-BR" dirty="0" smtClean="0"/>
            </a:br>
            <a:endParaRPr lang="pt-BR" dirty="0"/>
          </a:p>
        </p:txBody>
      </p:sp>
      <p:sp>
        <p:nvSpPr>
          <p:cNvPr id="5" name="Título 2"/>
          <p:cNvSpPr txBox="1">
            <a:spLocks/>
          </p:cNvSpPr>
          <p:nvPr/>
        </p:nvSpPr>
        <p:spPr bwMode="auto">
          <a:xfrm>
            <a:off x="539750" y="1484313"/>
            <a:ext cx="8158163" cy="4032250"/>
          </a:xfrm>
          <a:prstGeom prst="rect">
            <a:avLst/>
          </a:prstGeom>
          <a:noFill/>
          <a:ln w="9525">
            <a:noFill/>
            <a:miter lim="800000"/>
            <a:headEnd/>
            <a:tailEnd/>
          </a:ln>
        </p:spPr>
        <p:txBody>
          <a:bodyPr anchor="ctr">
            <a:normAutofit fontScale="97500"/>
          </a:bodyPr>
          <a:lstStyle/>
          <a:p>
            <a:pPr algn="just" eaLnBrk="0" hangingPunct="0">
              <a:defRPr/>
            </a:pPr>
            <a:endParaRPr lang="pt-BR" sz="2800" dirty="0">
              <a:ea typeface="+mj-ea"/>
            </a:endParaRPr>
          </a:p>
        </p:txBody>
      </p:sp>
      <p:sp>
        <p:nvSpPr>
          <p:cNvPr id="12292" name="CaixaDeTexto 6"/>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pic>
        <p:nvPicPr>
          <p:cNvPr id="12293" name="Picture 7" descr="File:Mulher Xavante.jpg"/>
          <p:cNvPicPr>
            <a:picLocks noChangeAspect="1" noChangeArrowheads="1"/>
          </p:cNvPicPr>
          <p:nvPr/>
        </p:nvPicPr>
        <p:blipFill>
          <a:blip r:embed="rId2" cstate="print"/>
          <a:srcRect/>
          <a:stretch>
            <a:fillRect/>
          </a:stretch>
        </p:blipFill>
        <p:spPr bwMode="auto">
          <a:xfrm>
            <a:off x="-14288" y="1557338"/>
            <a:ext cx="6313488" cy="4292600"/>
          </a:xfrm>
          <a:prstGeom prst="rect">
            <a:avLst/>
          </a:prstGeom>
          <a:noFill/>
          <a:ln w="9525">
            <a:noFill/>
            <a:miter lim="800000"/>
            <a:headEnd/>
            <a:tailEnd/>
          </a:ln>
        </p:spPr>
      </p:pic>
      <p:sp>
        <p:nvSpPr>
          <p:cNvPr id="7" name="Subtítulo 2"/>
          <p:cNvSpPr txBox="1">
            <a:spLocks/>
          </p:cNvSpPr>
          <p:nvPr/>
        </p:nvSpPr>
        <p:spPr bwMode="auto">
          <a:xfrm>
            <a:off x="755650" y="2349500"/>
            <a:ext cx="8064500" cy="4175125"/>
          </a:xfrm>
          <a:prstGeom prst="rect">
            <a:avLst/>
          </a:prstGeom>
          <a:noFill/>
          <a:ln w="9525">
            <a:noFill/>
            <a:miter lim="800000"/>
            <a:headEnd/>
            <a:tailEnd/>
          </a:ln>
        </p:spPr>
        <p:txBody>
          <a:bodyPr/>
          <a:lstStyle/>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Índia Xavante</a:t>
            </a:r>
          </a:p>
        </p:txBody>
      </p:sp>
      <p:sp>
        <p:nvSpPr>
          <p:cNvPr id="12295" name="CaixaDeTexto 7"/>
          <p:cNvSpPr txBox="1">
            <a:spLocks noChangeArrowheads="1"/>
          </p:cNvSpPr>
          <p:nvPr/>
        </p:nvSpPr>
        <p:spPr bwMode="auto">
          <a:xfrm rot="-5400000">
            <a:off x="4433094" y="3712369"/>
            <a:ext cx="3981450" cy="246062"/>
          </a:xfrm>
          <a:prstGeom prst="rect">
            <a:avLst/>
          </a:prstGeom>
          <a:noFill/>
          <a:ln w="9525">
            <a:noFill/>
            <a:miter lim="800000"/>
            <a:headEnd/>
            <a:tailEnd/>
          </a:ln>
        </p:spPr>
        <p:txBody>
          <a:bodyPr wrap="none">
            <a:spAutoFit/>
          </a:bodyPr>
          <a:lstStyle/>
          <a:p>
            <a:r>
              <a:rPr lang="pt-BR" sz="1000"/>
              <a:t>Imagem:  Agência Brasil / </a:t>
            </a:r>
            <a:r>
              <a:rPr lang="en-US" sz="1000"/>
              <a:t> </a:t>
            </a:r>
            <a:r>
              <a:rPr lang="en-US" sz="1000" i="1"/>
              <a:t>Creative Commons Attribution 3.0 Brazil</a:t>
            </a:r>
            <a:r>
              <a:rPr lang="en-US" sz="1000"/>
              <a:t>.</a:t>
            </a:r>
            <a:endParaRPr lang="pt-BR" sz="1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323850" y="188913"/>
            <a:ext cx="4248150" cy="647700"/>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13315" name="Espaço Reservado para Conteúdo 2"/>
          <p:cNvSpPr>
            <a:spLocks noGrp="1"/>
          </p:cNvSpPr>
          <p:nvPr>
            <p:ph idx="1"/>
          </p:nvPr>
        </p:nvSpPr>
        <p:spPr>
          <a:xfrm>
            <a:off x="457200" y="1782763"/>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Índios Rikbaksta</a:t>
            </a:r>
          </a:p>
        </p:txBody>
      </p:sp>
      <p:pic>
        <p:nvPicPr>
          <p:cNvPr id="13316" name="Picture 6" descr="File:Índios da etnia da Rikbaksta .jpg"/>
          <p:cNvPicPr>
            <a:picLocks noChangeAspect="1" noChangeArrowheads="1"/>
          </p:cNvPicPr>
          <p:nvPr/>
        </p:nvPicPr>
        <p:blipFill>
          <a:blip r:embed="rId2" cstate="print"/>
          <a:srcRect/>
          <a:stretch>
            <a:fillRect/>
          </a:stretch>
        </p:blipFill>
        <p:spPr bwMode="auto">
          <a:xfrm>
            <a:off x="0" y="1268413"/>
            <a:ext cx="6621463" cy="4295775"/>
          </a:xfrm>
          <a:prstGeom prst="rect">
            <a:avLst/>
          </a:prstGeom>
          <a:noFill/>
          <a:ln w="9525">
            <a:noFill/>
            <a:miter lim="800000"/>
            <a:headEnd/>
            <a:tailEnd/>
          </a:ln>
        </p:spPr>
      </p:pic>
      <p:sp>
        <p:nvSpPr>
          <p:cNvPr id="13317" name="CaixaDeTexto 6"/>
          <p:cNvSpPr txBox="1">
            <a:spLocks noChangeArrowheads="1"/>
          </p:cNvSpPr>
          <p:nvPr/>
        </p:nvSpPr>
        <p:spPr bwMode="auto">
          <a:xfrm rot="-5400000">
            <a:off x="4515644" y="3269456"/>
            <a:ext cx="4391025" cy="246063"/>
          </a:xfrm>
          <a:prstGeom prst="rect">
            <a:avLst/>
          </a:prstGeom>
          <a:noFill/>
          <a:ln w="9525">
            <a:noFill/>
            <a:miter lim="800000"/>
            <a:headEnd/>
            <a:tailEnd/>
          </a:ln>
        </p:spPr>
        <p:txBody>
          <a:bodyPr wrap="none">
            <a:spAutoFit/>
          </a:bodyPr>
          <a:lstStyle/>
          <a:p>
            <a:r>
              <a:rPr lang="pt-BR" sz="1000"/>
              <a:t>Imagem: Valter Campanato/Abr / </a:t>
            </a:r>
            <a:r>
              <a:rPr lang="en-US" sz="1000"/>
              <a:t>Creative Commons Attribution 3.0 Brazil.</a:t>
            </a:r>
            <a:r>
              <a:rPr lang="pt-BR" sz="10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4"/>
          <p:cNvSpPr>
            <a:spLocks noGrp="1"/>
          </p:cNvSpPr>
          <p:nvPr>
            <p:ph idx="1"/>
          </p:nvPr>
        </p:nvSpPr>
        <p:spPr>
          <a:xfrm>
            <a:off x="539750" y="1989138"/>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Índios Caiapós</a:t>
            </a:r>
          </a:p>
        </p:txBody>
      </p:sp>
      <p:sp>
        <p:nvSpPr>
          <p:cNvPr id="14339"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
        <p:nvSpPr>
          <p:cNvPr id="14340" name="CaixaDeTexto 7"/>
          <p:cNvSpPr txBox="1">
            <a:spLocks noChangeArrowheads="1"/>
          </p:cNvSpPr>
          <p:nvPr/>
        </p:nvSpPr>
        <p:spPr bwMode="auto">
          <a:xfrm rot="-5400000">
            <a:off x="3434557" y="3413918"/>
            <a:ext cx="4679950" cy="246063"/>
          </a:xfrm>
          <a:prstGeom prst="rect">
            <a:avLst/>
          </a:prstGeom>
          <a:noFill/>
          <a:ln w="9525">
            <a:noFill/>
            <a:miter lim="800000"/>
            <a:headEnd/>
            <a:tailEnd/>
          </a:ln>
        </p:spPr>
        <p:txBody>
          <a:bodyPr>
            <a:spAutoFit/>
          </a:bodyPr>
          <a:lstStyle/>
          <a:p>
            <a:r>
              <a:rPr lang="pt-BR" sz="1000"/>
              <a:t>Imagem: Funai / Governo Brasileiro / </a:t>
            </a:r>
            <a:r>
              <a:rPr lang="en-US" sz="1000"/>
              <a:t> </a:t>
            </a:r>
            <a:r>
              <a:rPr lang="en-US" sz="1000" i="1"/>
              <a:t>Creative Commons Attribution 3.0 Brazil</a:t>
            </a:r>
            <a:r>
              <a:rPr lang="pt-BR" sz="1000"/>
              <a:t>.</a:t>
            </a:r>
          </a:p>
        </p:txBody>
      </p:sp>
      <p:pic>
        <p:nvPicPr>
          <p:cNvPr id="14341" name="Picture 2" descr="File:Caiapo.JPG"/>
          <p:cNvPicPr>
            <a:picLocks noChangeAspect="1" noChangeArrowheads="1"/>
          </p:cNvPicPr>
          <p:nvPr/>
        </p:nvPicPr>
        <p:blipFill>
          <a:blip r:embed="rId2" cstate="print"/>
          <a:srcRect/>
          <a:stretch>
            <a:fillRect/>
          </a:stretch>
        </p:blipFill>
        <p:spPr bwMode="auto">
          <a:xfrm>
            <a:off x="0" y="1457325"/>
            <a:ext cx="56737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ctrTitle"/>
          </p:nvPr>
        </p:nvSpPr>
        <p:spPr>
          <a:xfrm>
            <a:off x="539750" y="908050"/>
            <a:ext cx="7772400" cy="792163"/>
          </a:xfrm>
        </p:spPr>
        <p:txBody>
          <a:bodyPr/>
          <a:lstStyle/>
          <a:p>
            <a:r>
              <a:rPr lang="pt-BR" sz="3600" b="1" smtClean="0"/>
              <a:t>Grafismo</a:t>
            </a:r>
          </a:p>
        </p:txBody>
      </p:sp>
      <p:sp>
        <p:nvSpPr>
          <p:cNvPr id="15363" name="Subtítulo 2"/>
          <p:cNvSpPr>
            <a:spLocks noGrp="1"/>
          </p:cNvSpPr>
          <p:nvPr>
            <p:ph type="subTitle" idx="1"/>
          </p:nvPr>
        </p:nvSpPr>
        <p:spPr>
          <a:xfrm>
            <a:off x="468313" y="1774825"/>
            <a:ext cx="8207375" cy="4967288"/>
          </a:xfrm>
        </p:spPr>
        <p:txBody>
          <a:bodyPr/>
          <a:lstStyle/>
          <a:p>
            <a:pPr algn="just"/>
            <a:r>
              <a:rPr lang="pt-BR" sz="2400" smtClean="0">
                <a:solidFill>
                  <a:schemeClr val="tx1"/>
                </a:solidFill>
              </a:rPr>
              <a:t>	</a:t>
            </a:r>
            <a:r>
              <a:rPr lang="pt-BR" sz="2200" smtClean="0">
                <a:solidFill>
                  <a:schemeClr val="tx1"/>
                </a:solidFill>
              </a:rPr>
              <a:t>Os indígenas buscam referências visuais nos elementos da natureza, para a construção dos desenhos nas pinturas corporais. Para isso, utilizam-se de pigmentos oriundos de vegetais e minerais geralmente encontrados nas regiões onde habitam.</a:t>
            </a:r>
          </a:p>
          <a:p>
            <a:pPr algn="just"/>
            <a:r>
              <a:rPr lang="pt-BR" sz="2200" smtClean="0">
                <a:solidFill>
                  <a:schemeClr val="tx1"/>
                </a:solidFill>
              </a:rPr>
              <a:t>	As técnicas decorativas, bem como as suas simbologias, encontram, no corpo humano, um dos seus suportes para a representação estética da arte plástica, que além de uma manifestação artística, é também um registro etnoocultural. Essas mesmas observações valem para os padrões encontrados nas pinturas dos utensílios cotidianos, nas indumentárias e nos desenhos do espaço habitacional </a:t>
            </a:r>
            <a:r>
              <a:rPr lang="pt-BR" sz="2200" smtClean="0">
                <a:solidFill>
                  <a:schemeClr val="tx1"/>
                </a:solidFill>
                <a:hlinkClick r:id="rId2"/>
              </a:rPr>
              <a:t>(6)</a:t>
            </a:r>
            <a:r>
              <a:rPr lang="pt-BR" sz="2200" smtClean="0">
                <a:solidFill>
                  <a:schemeClr val="tx1"/>
                </a:solidFill>
              </a:rPr>
              <a:t>.</a:t>
            </a:r>
          </a:p>
        </p:txBody>
      </p:sp>
      <p:sp>
        <p:nvSpPr>
          <p:cNvPr id="15364"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Conteúdo 2"/>
          <p:cNvSpPr>
            <a:spLocks noGrp="1"/>
          </p:cNvSpPr>
          <p:nvPr>
            <p:ph sz="half" idx="1"/>
          </p:nvPr>
        </p:nvSpPr>
        <p:spPr>
          <a:xfrm>
            <a:off x="457200" y="1268413"/>
            <a:ext cx="8291513" cy="4824412"/>
          </a:xfrm>
        </p:spPr>
        <p:txBody>
          <a:bodyPr/>
          <a:lstStyle/>
          <a:p>
            <a:pPr marL="0" indent="0" algn="just">
              <a:buFont typeface="Arial" pitchFamily="34" charset="0"/>
              <a:buNone/>
            </a:pPr>
            <a:r>
              <a:rPr lang="pt-BR" sz="2200" smtClean="0"/>
              <a:t>	Os aspectos visuais, obtidos através da semiótica apresentada na decoração corporal, remetem-nos à identidade de cada etnia, quando são relatadas as mudanças sociais básicas decorrentes do processo etário, hierarquia, gênero, entre outros.</a:t>
            </a:r>
          </a:p>
          <a:p>
            <a:pPr marL="0" indent="0" algn="just">
              <a:buFont typeface="Arial" pitchFamily="34" charset="0"/>
              <a:buNone/>
            </a:pPr>
            <a:r>
              <a:rPr lang="pt-BR" sz="2200" smtClean="0"/>
              <a:t>	Para estabelecermos relações entre esses diferentes grupos humanos, promovendo a interculturalidade, necessitamos de maiores estudos pela gama de informações que eles nos oferecem. A arte indígena constitui-se um referencial importante para os professores que pretendem desenvolver projetos interculturais, constituindo-se uma porta de entrada a outras questões, pois nas sociedades indígenas, a arte está relacionada a todos os outros aspectos da vida social, diferentemente do conceito de arte na nossa sociedade </a:t>
            </a:r>
            <a:r>
              <a:rPr lang="pt-BR" sz="2200" smtClean="0">
                <a:hlinkClick r:id="rId2"/>
              </a:rPr>
              <a:t>(7)</a:t>
            </a:r>
            <a:r>
              <a:rPr lang="pt-BR" sz="2200" smtClean="0"/>
              <a:t>.</a:t>
            </a:r>
          </a:p>
        </p:txBody>
      </p:sp>
      <p:sp>
        <p:nvSpPr>
          <p:cNvPr id="16387"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250825" y="115888"/>
            <a:ext cx="5257800" cy="649287"/>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17411" name="Espaço Reservado para Conteúdo 2"/>
          <p:cNvSpPr>
            <a:spLocks noGrp="1"/>
          </p:cNvSpPr>
          <p:nvPr>
            <p:ph idx="1"/>
          </p:nvPr>
        </p:nvSpPr>
        <p:spPr>
          <a:xfrm>
            <a:off x="468313" y="1196975"/>
            <a:ext cx="8207375" cy="4895850"/>
          </a:xfrm>
        </p:spPr>
        <p:txBody>
          <a:bodyPr/>
          <a:lstStyle/>
          <a:p>
            <a:pPr marL="0" indent="0" algn="just">
              <a:buFont typeface="Arial" pitchFamily="34" charset="0"/>
              <a:buNone/>
            </a:pPr>
            <a:r>
              <a:rPr lang="pt-BR" sz="2200" smtClean="0"/>
              <a:t>	</a:t>
            </a:r>
            <a:r>
              <a:rPr lang="pt-BR" sz="2300" smtClean="0"/>
              <a:t>Muito embora também utilizada em abanos, bancos, burdunas, remos, redes, cerâmicas e demais produtos que constituem sua cultura material – pois todos essas coisas possuem uma “pele”, e por conseguinte precisam ser ornamentadas –, é no corpo humano que o indígena encontra o suporte por excelência de sua pintura, “tela onde os índios mais pintam, e aquela que pintam com mais primor” (Darcy Ribeiro), nele aplicando todo um repertório de padrões decorativos – meandros, gregas, círculos, triângulos, pontilhados, caprichosas estilizações geométricas calcadas na fauna e na flora, sinais indicativos de caminho, direção etc.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107950" y="115888"/>
            <a:ext cx="5111750" cy="720725"/>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18435" name="Espaço Reservado para Conteúdo 2"/>
          <p:cNvSpPr>
            <a:spLocks noGrp="1"/>
          </p:cNvSpPr>
          <p:nvPr>
            <p:ph idx="1"/>
          </p:nvPr>
        </p:nvSpPr>
        <p:spPr>
          <a:xfrm>
            <a:off x="395288" y="1123950"/>
            <a:ext cx="8353425" cy="5400675"/>
          </a:xfrm>
        </p:spPr>
        <p:txBody>
          <a:bodyPr/>
          <a:lstStyle/>
          <a:p>
            <a:pPr marL="0" indent="0" algn="just">
              <a:buFont typeface="Arial" pitchFamily="34" charset="0"/>
              <a:buNone/>
            </a:pPr>
            <a:r>
              <a:rPr lang="pt-BR" sz="2200" smtClean="0"/>
              <a:t>	Se no passado, como conservou a tradição oral, a pintura corporal era domínio dos kudina, homens que assumiam a condição de mulheres e até se casavam com outros homens, e aos quais é atribuída a invenção de vários padrões até hoje em uso, na atualidade, o ofício é geralmente – mas não exclusivamente –  desempenhado por mulheres, algumas das quais ganharam notoriedade – caso daquela Anoã, uma pintora Kadiwéu que Darcy Ribeiro ainda conheceu, muito idosa, cercada do respeito da comunidade.</a:t>
            </a:r>
          </a:p>
          <a:p>
            <a:pPr marL="0" indent="0" algn="just">
              <a:buFont typeface="Arial" pitchFamily="34" charset="0"/>
              <a:buNone/>
            </a:pPr>
            <a:r>
              <a:rPr lang="pt-BR" sz="2200" smtClean="0"/>
              <a:t>	As cores empregadas na pintura corporal são de origem vegetal, e se reduzem basicamente ao vermelho, obtido do urucum; ao preto, fornecido pelo sumo do jenipapo misturado à fuligem; ao branco, da tabatinga, e com menor frequência, ao amarelo, extraído do açafrão. Sua aplicação faz-se com auxílio de gravetos, taquaras, com os dedos ou, em certas sociedades, mediante carimbos, feitos com caroços de frutas partidos ao meio e mergulhados na tinta </a:t>
            </a:r>
            <a:r>
              <a:rPr lang="pt-BR" sz="2200" smtClean="0">
                <a:hlinkClick r:id="rId2"/>
              </a:rPr>
              <a:t>(8)</a:t>
            </a:r>
            <a:r>
              <a:rPr lang="pt-BR" sz="220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79388" y="188913"/>
            <a:ext cx="4835525" cy="561975"/>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19459" name="Espaço Reservado para Conteúdo 2"/>
          <p:cNvSpPr>
            <a:spLocks noGrp="1"/>
          </p:cNvSpPr>
          <p:nvPr>
            <p:ph idx="1"/>
          </p:nvPr>
        </p:nvSpPr>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Grafismo pataxó</a:t>
            </a:r>
          </a:p>
        </p:txBody>
      </p:sp>
      <p:pic>
        <p:nvPicPr>
          <p:cNvPr id="19460" name="Picture 6" descr="File:Pataxo 2417a.JPG"/>
          <p:cNvPicPr>
            <a:picLocks noChangeAspect="1" noChangeArrowheads="1"/>
          </p:cNvPicPr>
          <p:nvPr/>
        </p:nvPicPr>
        <p:blipFill>
          <a:blip r:embed="rId2" cstate="print"/>
          <a:srcRect/>
          <a:stretch>
            <a:fillRect/>
          </a:stretch>
        </p:blipFill>
        <p:spPr bwMode="auto">
          <a:xfrm>
            <a:off x="323850" y="1143000"/>
            <a:ext cx="3810000" cy="5715000"/>
          </a:xfrm>
          <a:prstGeom prst="rect">
            <a:avLst/>
          </a:prstGeom>
          <a:noFill/>
          <a:ln w="9525">
            <a:noFill/>
            <a:miter lim="800000"/>
            <a:headEnd/>
            <a:tailEnd/>
          </a:ln>
        </p:spPr>
      </p:pic>
      <p:sp>
        <p:nvSpPr>
          <p:cNvPr id="19461" name="CaixaDeTexto 5"/>
          <p:cNvSpPr txBox="1">
            <a:spLocks noChangeArrowheads="1"/>
          </p:cNvSpPr>
          <p:nvPr/>
        </p:nvSpPr>
        <p:spPr bwMode="auto">
          <a:xfrm rot="-5400000">
            <a:off x="2332038" y="4759325"/>
            <a:ext cx="3862387" cy="246063"/>
          </a:xfrm>
          <a:prstGeom prst="rect">
            <a:avLst/>
          </a:prstGeom>
          <a:noFill/>
          <a:ln w="9525">
            <a:noFill/>
            <a:miter lim="800000"/>
            <a:headEnd/>
            <a:tailEnd/>
          </a:ln>
        </p:spPr>
        <p:txBody>
          <a:bodyPr wrap="none">
            <a:spAutoFit/>
          </a:bodyPr>
          <a:lstStyle/>
          <a:p>
            <a:r>
              <a:rPr lang="pt-BR" sz="1000"/>
              <a:t>Imagem: http://veton.picq.fr  / </a:t>
            </a:r>
            <a:r>
              <a:rPr lang="pt-BR" sz="1000" i="1"/>
              <a:t>GNU  Free Documentation Lcense.</a:t>
            </a:r>
            <a:endParaRPr lang="pt-B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79388" y="115888"/>
            <a:ext cx="5051425" cy="635000"/>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20483" name="Espaço Reservado para Conteúdo 2"/>
          <p:cNvSpPr>
            <a:spLocks noGrp="1"/>
          </p:cNvSpPr>
          <p:nvPr>
            <p:ph idx="1"/>
          </p:nvPr>
        </p:nvSpPr>
        <p:spPr>
          <a:xfrm>
            <a:off x="457200" y="1855788"/>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Grafismo Mundoruku(Pará)</a:t>
            </a:r>
          </a:p>
        </p:txBody>
      </p:sp>
      <p:pic>
        <p:nvPicPr>
          <p:cNvPr id="20484" name="Picture 6" descr="Ficheiro:Indios munduruku.jpg"/>
          <p:cNvPicPr>
            <a:picLocks noChangeAspect="1" noChangeArrowheads="1"/>
          </p:cNvPicPr>
          <p:nvPr/>
        </p:nvPicPr>
        <p:blipFill>
          <a:blip r:embed="rId2" cstate="print"/>
          <a:srcRect l="1425" t="1630"/>
          <a:stretch>
            <a:fillRect/>
          </a:stretch>
        </p:blipFill>
        <p:spPr bwMode="auto">
          <a:xfrm>
            <a:off x="1588" y="1243013"/>
            <a:ext cx="4979987" cy="4346575"/>
          </a:xfrm>
          <a:prstGeom prst="rect">
            <a:avLst/>
          </a:prstGeom>
          <a:noFill/>
          <a:ln w="9525">
            <a:noFill/>
            <a:miter lim="800000"/>
            <a:headEnd/>
            <a:tailEnd/>
          </a:ln>
        </p:spPr>
      </p:pic>
      <p:sp>
        <p:nvSpPr>
          <p:cNvPr id="20485" name="CaixaDeTexto 5"/>
          <p:cNvSpPr txBox="1">
            <a:spLocks noChangeArrowheads="1"/>
          </p:cNvSpPr>
          <p:nvPr/>
        </p:nvSpPr>
        <p:spPr bwMode="auto">
          <a:xfrm rot="-5400000">
            <a:off x="3484563" y="3868738"/>
            <a:ext cx="3141662" cy="246062"/>
          </a:xfrm>
          <a:prstGeom prst="rect">
            <a:avLst/>
          </a:prstGeom>
          <a:noFill/>
          <a:ln w="9525">
            <a:noFill/>
            <a:miter lim="800000"/>
            <a:headEnd/>
            <a:tailEnd/>
          </a:ln>
        </p:spPr>
        <p:txBody>
          <a:bodyPr wrap="none">
            <a:spAutoFit/>
          </a:bodyPr>
          <a:lstStyle/>
          <a:p>
            <a:r>
              <a:rPr lang="pt-BR" sz="1000"/>
              <a:t>Imagem: Hércules Florence, 1828 / </a:t>
            </a:r>
            <a:r>
              <a:rPr lang="pt-BR" sz="1000" i="1"/>
              <a:t>Public Doomain.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250825" y="188913"/>
            <a:ext cx="5473700" cy="576262"/>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pic>
        <p:nvPicPr>
          <p:cNvPr id="21507" name="Picture 7" descr="File:Kadiweu woman 1892.jpg"/>
          <p:cNvPicPr>
            <a:picLocks noChangeAspect="1" noChangeArrowheads="1"/>
          </p:cNvPicPr>
          <p:nvPr/>
        </p:nvPicPr>
        <p:blipFill>
          <a:blip r:embed="rId2" cstate="print"/>
          <a:srcRect/>
          <a:stretch>
            <a:fillRect/>
          </a:stretch>
        </p:blipFill>
        <p:spPr bwMode="auto">
          <a:xfrm>
            <a:off x="0" y="1341438"/>
            <a:ext cx="4029075" cy="4210050"/>
          </a:xfrm>
          <a:prstGeom prst="rect">
            <a:avLst/>
          </a:prstGeom>
          <a:noFill/>
          <a:ln w="9525">
            <a:noFill/>
            <a:miter lim="800000"/>
            <a:headEnd/>
            <a:tailEnd/>
          </a:ln>
        </p:spPr>
      </p:pic>
      <p:sp>
        <p:nvSpPr>
          <p:cNvPr id="21508" name="Espaço Reservado para Conteúdo 2"/>
          <p:cNvSpPr>
            <a:spLocks noGrp="1"/>
          </p:cNvSpPr>
          <p:nvPr>
            <p:ph idx="1"/>
          </p:nvPr>
        </p:nvSpPr>
        <p:spPr>
          <a:xfrm>
            <a:off x="457200" y="1855788"/>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Grafismo Kadiwéu(Mato Grosso do Sul)</a:t>
            </a:r>
          </a:p>
        </p:txBody>
      </p:sp>
      <p:sp>
        <p:nvSpPr>
          <p:cNvPr id="21509" name="CaixaDeTexto 6"/>
          <p:cNvSpPr txBox="1">
            <a:spLocks noChangeArrowheads="1"/>
          </p:cNvSpPr>
          <p:nvPr/>
        </p:nvSpPr>
        <p:spPr bwMode="auto">
          <a:xfrm rot="-5400000">
            <a:off x="2380456" y="3675857"/>
            <a:ext cx="3476625" cy="246062"/>
          </a:xfrm>
          <a:prstGeom prst="rect">
            <a:avLst/>
          </a:prstGeom>
          <a:noFill/>
          <a:ln w="9525">
            <a:noFill/>
            <a:miter lim="800000"/>
            <a:headEnd/>
            <a:tailEnd/>
          </a:ln>
        </p:spPr>
        <p:txBody>
          <a:bodyPr wrap="none">
            <a:spAutoFit/>
          </a:bodyPr>
          <a:lstStyle/>
          <a:p>
            <a:r>
              <a:rPr lang="pt-BR" sz="1000"/>
              <a:t>Imagem:Dr. R. Lehmann-Nitsche , 1852 / </a:t>
            </a:r>
            <a:r>
              <a:rPr lang="pt-BR" sz="1000" i="1"/>
              <a:t>Public Doomain.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ctrTitle"/>
          </p:nvPr>
        </p:nvSpPr>
        <p:spPr>
          <a:xfrm>
            <a:off x="611188" y="981075"/>
            <a:ext cx="7772400" cy="863600"/>
          </a:xfrm>
        </p:spPr>
        <p:txBody>
          <a:bodyPr/>
          <a:lstStyle/>
          <a:p>
            <a:r>
              <a:rPr lang="pt-BR" sz="3600" b="1" smtClean="0"/>
              <a:t>Aspectos históricos</a:t>
            </a:r>
          </a:p>
        </p:txBody>
      </p:sp>
      <p:sp>
        <p:nvSpPr>
          <p:cNvPr id="4099" name="Subtítulo 2"/>
          <p:cNvSpPr>
            <a:spLocks noGrp="1"/>
          </p:cNvSpPr>
          <p:nvPr>
            <p:ph type="subTitle" idx="1"/>
          </p:nvPr>
        </p:nvSpPr>
        <p:spPr>
          <a:xfrm>
            <a:off x="539750" y="1817688"/>
            <a:ext cx="8064500" cy="4706937"/>
          </a:xfrm>
        </p:spPr>
        <p:txBody>
          <a:bodyPr/>
          <a:lstStyle/>
          <a:p>
            <a:pPr algn="just"/>
            <a:r>
              <a:rPr lang="pt-BR" sz="2400" smtClean="0">
                <a:solidFill>
                  <a:schemeClr val="tx1"/>
                </a:solidFill>
              </a:rPr>
              <a:t>	</a:t>
            </a:r>
            <a:r>
              <a:rPr lang="pt-BR" sz="2200" smtClean="0">
                <a:solidFill>
                  <a:schemeClr val="tx1"/>
                </a:solidFill>
              </a:rPr>
              <a:t>Arte indígena brasileira é a arte produzida pelos povos nativos do Brasil, antes e depois da colonização portuguesa, que se iniciou no século XVI.</a:t>
            </a:r>
          </a:p>
          <a:p>
            <a:pPr algn="just"/>
            <a:r>
              <a:rPr lang="pt-BR" sz="2200" smtClean="0">
                <a:solidFill>
                  <a:schemeClr val="tx1"/>
                </a:solidFill>
              </a:rPr>
              <a:t>	Considerando a grande diversidade de tribos indígenas no Brasil, pode-se dizer que, em conjunto, elas se destacam na arte da cerâmica, do trançado e de enfeites no corpo. Mas, o ponto alto da arte indígena são os trançados indispensáveis ao transporte de caça, da pesca, de frutas, para a construção do arcabouço e da cobertura da casa e para a confecção de armadilhas.</a:t>
            </a:r>
          </a:p>
          <a:p>
            <a:pPr algn="just"/>
            <a:r>
              <a:rPr lang="pt-BR" sz="2200" smtClean="0">
                <a:solidFill>
                  <a:schemeClr val="tx1"/>
                </a:solidFill>
              </a:rPr>
              <a:t>	Quando dizemos que um objeto indígena tem qualidades artísticas, podemos estar lidando com conceitos que são próprios da nossa civilização, mas estranhos ao índio </a:t>
            </a:r>
            <a:r>
              <a:rPr lang="pt-BR" sz="2200" smtClean="0">
                <a:solidFill>
                  <a:schemeClr val="tx1"/>
                </a:solidFill>
                <a:hlinkClick r:id="rId2"/>
              </a:rPr>
              <a:t>(1)</a:t>
            </a:r>
            <a:r>
              <a:rPr lang="pt-BR" sz="2200" smtClean="0">
                <a:solidFill>
                  <a:schemeClr val="tx1"/>
                </a:solidFill>
              </a:rPr>
              <a:t>. </a:t>
            </a:r>
          </a:p>
        </p:txBody>
      </p:sp>
      <p:sp>
        <p:nvSpPr>
          <p:cNvPr id="4100"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250825" y="115888"/>
            <a:ext cx="4681538" cy="649287"/>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22531" name="Espaço Reservado para Conteúdo 2"/>
          <p:cNvSpPr>
            <a:spLocks noGrp="1"/>
          </p:cNvSpPr>
          <p:nvPr>
            <p:ph idx="1"/>
          </p:nvPr>
        </p:nvSpPr>
        <p:spPr>
          <a:xfrm>
            <a:off x="4716463" y="1600200"/>
            <a:ext cx="3970337" cy="4525963"/>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lgn="ctr">
              <a:buFont typeface="Arial" pitchFamily="34" charset="0"/>
              <a:buNone/>
            </a:pPr>
            <a:r>
              <a:rPr lang="pt-BR" smtClean="0"/>
              <a:t>Artefatos pintados à base do grafismo</a:t>
            </a:r>
          </a:p>
        </p:txBody>
      </p:sp>
      <p:pic>
        <p:nvPicPr>
          <p:cNvPr id="22532" name="Picture 6" descr="File:Jogos dos Povos Indígenas .jpg"/>
          <p:cNvPicPr>
            <a:picLocks noChangeAspect="1" noChangeArrowheads="1"/>
          </p:cNvPicPr>
          <p:nvPr/>
        </p:nvPicPr>
        <p:blipFill>
          <a:blip r:embed="rId2" cstate="print"/>
          <a:srcRect/>
          <a:stretch>
            <a:fillRect/>
          </a:stretch>
        </p:blipFill>
        <p:spPr bwMode="auto">
          <a:xfrm>
            <a:off x="323850" y="1144588"/>
            <a:ext cx="3971925" cy="5715000"/>
          </a:xfrm>
          <a:prstGeom prst="rect">
            <a:avLst/>
          </a:prstGeom>
          <a:noFill/>
          <a:ln w="9525">
            <a:noFill/>
            <a:miter lim="800000"/>
            <a:headEnd/>
            <a:tailEnd/>
          </a:ln>
        </p:spPr>
      </p:pic>
      <p:sp>
        <p:nvSpPr>
          <p:cNvPr id="22533" name="CaixaDeTexto 5"/>
          <p:cNvSpPr txBox="1">
            <a:spLocks noChangeArrowheads="1"/>
          </p:cNvSpPr>
          <p:nvPr/>
        </p:nvSpPr>
        <p:spPr bwMode="auto">
          <a:xfrm rot="-5400000">
            <a:off x="2176463" y="4503738"/>
            <a:ext cx="4462462" cy="246062"/>
          </a:xfrm>
          <a:prstGeom prst="rect">
            <a:avLst/>
          </a:prstGeom>
          <a:noFill/>
          <a:ln w="9525">
            <a:noFill/>
            <a:miter lim="800000"/>
            <a:headEnd/>
            <a:tailEnd/>
          </a:ln>
        </p:spPr>
        <p:txBody>
          <a:bodyPr wrap="none">
            <a:spAutoFit/>
          </a:bodyPr>
          <a:lstStyle/>
          <a:p>
            <a:r>
              <a:rPr lang="pt-BR" sz="1000"/>
              <a:t>Imagem: Valter Campanato/Abr /  Creative Commons - Atribuição 3.0 Brasil.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Conteúdo 4"/>
          <p:cNvSpPr>
            <a:spLocks noGrp="1"/>
          </p:cNvSpPr>
          <p:nvPr>
            <p:ph idx="1"/>
          </p:nvPr>
        </p:nvSpPr>
        <p:spPr>
          <a:xfrm>
            <a:off x="539750" y="1989138"/>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Cerâmica Marajoara</a:t>
            </a:r>
          </a:p>
        </p:txBody>
      </p:sp>
      <p:sp>
        <p:nvSpPr>
          <p:cNvPr id="23555"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pic>
        <p:nvPicPr>
          <p:cNvPr id="23556" name="Picture 10" descr="Ficheiro:Funerary vessel Collection H Law 172 n1.jpg"/>
          <p:cNvPicPr>
            <a:picLocks noChangeAspect="1" noChangeArrowheads="1"/>
          </p:cNvPicPr>
          <p:nvPr/>
        </p:nvPicPr>
        <p:blipFill>
          <a:blip r:embed="rId2" cstate="print"/>
          <a:srcRect/>
          <a:stretch>
            <a:fillRect/>
          </a:stretch>
        </p:blipFill>
        <p:spPr bwMode="auto">
          <a:xfrm>
            <a:off x="395288" y="1179513"/>
            <a:ext cx="4276725" cy="5705475"/>
          </a:xfrm>
          <a:prstGeom prst="rect">
            <a:avLst/>
          </a:prstGeom>
          <a:noFill/>
          <a:ln w="9525">
            <a:noFill/>
            <a:miter lim="800000"/>
            <a:headEnd/>
            <a:tailEnd/>
          </a:ln>
        </p:spPr>
      </p:pic>
      <p:sp>
        <p:nvSpPr>
          <p:cNvPr id="23557" name="CaixaDeTexto 7"/>
          <p:cNvSpPr txBox="1">
            <a:spLocks noChangeArrowheads="1"/>
          </p:cNvSpPr>
          <p:nvPr/>
        </p:nvSpPr>
        <p:spPr bwMode="auto">
          <a:xfrm rot="-5400000">
            <a:off x="2366169" y="4334669"/>
            <a:ext cx="4800600" cy="246062"/>
          </a:xfrm>
          <a:prstGeom prst="rect">
            <a:avLst/>
          </a:prstGeom>
          <a:noFill/>
          <a:ln w="9525">
            <a:noFill/>
            <a:miter lim="800000"/>
            <a:headEnd/>
            <a:tailEnd/>
          </a:ln>
        </p:spPr>
        <p:txBody>
          <a:bodyPr wrap="none">
            <a:spAutoFit/>
          </a:bodyPr>
          <a:lstStyle/>
          <a:p>
            <a:r>
              <a:rPr lang="pt-BR" sz="1000"/>
              <a:t>Imagem: Marie-Lan Nguyen, 2011 / Creative Commons - Atribuição 2.5 Genérica.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Conteúdo 4"/>
          <p:cNvSpPr>
            <a:spLocks noGrp="1"/>
          </p:cNvSpPr>
          <p:nvPr>
            <p:ph idx="1"/>
          </p:nvPr>
        </p:nvSpPr>
        <p:spPr>
          <a:xfrm>
            <a:off x="539750" y="1989138"/>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Cerâmica Marajoara</a:t>
            </a:r>
          </a:p>
        </p:txBody>
      </p:sp>
      <p:sp>
        <p:nvSpPr>
          <p:cNvPr id="24579"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
        <p:nvSpPr>
          <p:cNvPr id="24580" name="CaixaDeTexto 7"/>
          <p:cNvSpPr txBox="1">
            <a:spLocks noChangeArrowheads="1"/>
          </p:cNvSpPr>
          <p:nvPr/>
        </p:nvSpPr>
        <p:spPr bwMode="auto">
          <a:xfrm rot="-5400000">
            <a:off x="2805113" y="4989513"/>
            <a:ext cx="3490912" cy="246062"/>
          </a:xfrm>
          <a:prstGeom prst="rect">
            <a:avLst/>
          </a:prstGeom>
          <a:noFill/>
          <a:ln w="9525">
            <a:noFill/>
            <a:miter lim="800000"/>
            <a:headEnd/>
            <a:tailEnd/>
          </a:ln>
        </p:spPr>
        <p:txBody>
          <a:bodyPr wrap="none">
            <a:spAutoFit/>
          </a:bodyPr>
          <a:lstStyle/>
          <a:p>
            <a:r>
              <a:rPr lang="pt-BR" sz="1000"/>
              <a:t>Imagem: Vsolymossy / </a:t>
            </a:r>
            <a:r>
              <a:rPr lang="pt-BR" sz="1000" i="1"/>
              <a:t>GNU Free Documentation License</a:t>
            </a:r>
            <a:r>
              <a:rPr lang="pt-BR" sz="1000"/>
              <a:t>.</a:t>
            </a:r>
          </a:p>
        </p:txBody>
      </p:sp>
      <p:pic>
        <p:nvPicPr>
          <p:cNvPr id="24581" name="Picture 2" descr="File:Vaso Marajoara.jpg"/>
          <p:cNvPicPr>
            <a:picLocks noChangeAspect="1" noChangeArrowheads="1"/>
          </p:cNvPicPr>
          <p:nvPr/>
        </p:nvPicPr>
        <p:blipFill>
          <a:blip r:embed="rId2" cstate="print"/>
          <a:srcRect/>
          <a:stretch>
            <a:fillRect/>
          </a:stretch>
        </p:blipFill>
        <p:spPr bwMode="auto">
          <a:xfrm>
            <a:off x="179388" y="1143000"/>
            <a:ext cx="42862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539750" y="549275"/>
            <a:ext cx="8229600" cy="1295400"/>
          </a:xfrm>
        </p:spPr>
        <p:txBody>
          <a:bodyPr/>
          <a:lstStyle/>
          <a:p>
            <a:r>
              <a:rPr lang="pt-BR" sz="3600" b="1" smtClean="0"/>
              <a:t>Grafismo Indígena na moeda de 1 real</a:t>
            </a:r>
          </a:p>
        </p:txBody>
      </p:sp>
      <p:sp>
        <p:nvSpPr>
          <p:cNvPr id="25603" name="Espaço Reservado para Conteúdo 2"/>
          <p:cNvSpPr>
            <a:spLocks noGrp="1"/>
          </p:cNvSpPr>
          <p:nvPr>
            <p:ph sz="half" idx="1"/>
          </p:nvPr>
        </p:nvSpPr>
        <p:spPr>
          <a:xfrm>
            <a:off x="457200" y="1628775"/>
            <a:ext cx="8291513" cy="4895850"/>
          </a:xfrm>
        </p:spPr>
        <p:txBody>
          <a:bodyPr/>
          <a:lstStyle/>
          <a:p>
            <a:pPr marL="0" indent="0" algn="just">
              <a:buFont typeface="Arial" pitchFamily="34" charset="0"/>
              <a:buNone/>
            </a:pPr>
            <a:r>
              <a:rPr lang="pt-BR" sz="2200" smtClean="0"/>
              <a:t>Anverso:</a:t>
            </a:r>
          </a:p>
          <a:p>
            <a:pPr marL="0" indent="0" algn="just">
              <a:buFont typeface="Arial" pitchFamily="34" charset="0"/>
              <a:buNone/>
            </a:pPr>
            <a:endParaRPr lang="pt-BR" sz="1000" smtClean="0"/>
          </a:p>
          <a:p>
            <a:pPr marL="0" indent="0" algn="just">
              <a:buFont typeface="Arial" pitchFamily="34" charset="0"/>
              <a:buNone/>
            </a:pPr>
            <a:r>
              <a:rPr lang="pt-BR" sz="2200" smtClean="0"/>
              <a:t>Efígie da República à direita do núcleo prateado (disco interno) e transpassando para o anel dourado (disco externo), assim posicionada constitui um dos elementos de segurança da moeda de maior denominação. No anel dourado, referência às raízes étnicas brasileiras, representada pelo grafismo encontrado em cerâmicas indígenas de origem marajoara, e a legenda "Brasil". </a:t>
            </a:r>
          </a:p>
          <a:p>
            <a:pPr marL="0" indent="0" algn="just">
              <a:buFont typeface="Arial" pitchFamily="34" charset="0"/>
              <a:buNone/>
            </a:pPr>
            <a:endParaRPr lang="pt-BR" sz="1000" smtClean="0"/>
          </a:p>
          <a:p>
            <a:pPr marL="0" indent="0" algn="just">
              <a:buFont typeface="Arial" pitchFamily="34" charset="0"/>
              <a:buNone/>
            </a:pPr>
            <a:r>
              <a:rPr lang="pt-BR" sz="2200" smtClean="0"/>
              <a:t>Reverso:</a:t>
            </a:r>
          </a:p>
          <a:p>
            <a:pPr marL="0" indent="0" algn="just">
              <a:buFont typeface="Arial" pitchFamily="34" charset="0"/>
              <a:buNone/>
            </a:pPr>
            <a:endParaRPr lang="pt-BR" sz="1000" smtClean="0"/>
          </a:p>
          <a:p>
            <a:pPr marL="0" indent="0" algn="just">
              <a:buFont typeface="Arial" pitchFamily="34" charset="0"/>
              <a:buNone/>
            </a:pPr>
            <a:r>
              <a:rPr lang="pt-BR" sz="2200" smtClean="0"/>
              <a:t>No anel dourado, a repetição do grafismo indígena marajoara. No núcleo prateado, esfera sobreposta por uma faixa de júbilo, que, com a constelação do Cruzeiro do Sul, faz alusão ao Pavilhão Nacional, e os dísticos correspondentes ao valor facial e ao ano de cunhagem </a:t>
            </a:r>
            <a:r>
              <a:rPr lang="pt-BR" sz="2200" smtClean="0">
                <a:hlinkClick r:id="rId2"/>
              </a:rPr>
              <a:t>(9)</a:t>
            </a:r>
            <a:r>
              <a:rPr lang="pt-BR" sz="2200" smtClean="0"/>
              <a:t>.</a:t>
            </a:r>
          </a:p>
          <a:p>
            <a:pPr marL="0" indent="0" algn="just">
              <a:buFont typeface="Arial" pitchFamily="34" charset="0"/>
              <a:buNone/>
            </a:pPr>
            <a:endParaRPr lang="pt-BR" smtClean="0"/>
          </a:p>
        </p:txBody>
      </p:sp>
      <p:sp>
        <p:nvSpPr>
          <p:cNvPr id="25604"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6"/>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pic>
        <p:nvPicPr>
          <p:cNvPr id="26627" name="Picture 8" descr="http://upload.wikimedia.org/wikipedia/commons/b/b1/Moedas_do_Real_at%C3%A9_2010.jpg"/>
          <p:cNvPicPr>
            <a:picLocks noChangeAspect="1" noChangeArrowheads="1"/>
          </p:cNvPicPr>
          <p:nvPr/>
        </p:nvPicPr>
        <p:blipFill>
          <a:blip r:embed="rId2" cstate="print"/>
          <a:srcRect l="69379" t="6721" r="9059" b="52026"/>
          <a:stretch>
            <a:fillRect/>
          </a:stretch>
        </p:blipFill>
        <p:spPr bwMode="auto">
          <a:xfrm>
            <a:off x="2700338" y="981075"/>
            <a:ext cx="4095750" cy="5876925"/>
          </a:xfrm>
          <a:prstGeom prst="rect">
            <a:avLst/>
          </a:prstGeom>
          <a:noFill/>
          <a:ln w="9525">
            <a:noFill/>
            <a:miter lim="800000"/>
            <a:headEnd/>
            <a:tailEnd/>
          </a:ln>
        </p:spPr>
      </p:pic>
      <p:cxnSp>
        <p:nvCxnSpPr>
          <p:cNvPr id="6" name="Conector de seta reta 5"/>
          <p:cNvCxnSpPr/>
          <p:nvPr/>
        </p:nvCxnSpPr>
        <p:spPr>
          <a:xfrm flipH="1">
            <a:off x="5472113" y="1628775"/>
            <a:ext cx="1908175" cy="8270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 name="Conector de seta reta 2"/>
          <p:cNvCxnSpPr/>
          <p:nvPr/>
        </p:nvCxnSpPr>
        <p:spPr>
          <a:xfrm flipV="1">
            <a:off x="2051050" y="5373688"/>
            <a:ext cx="1495425" cy="719137"/>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6630" name="CaixaDeTexto 6"/>
          <p:cNvSpPr txBox="1">
            <a:spLocks noChangeArrowheads="1"/>
          </p:cNvSpPr>
          <p:nvPr/>
        </p:nvSpPr>
        <p:spPr bwMode="auto">
          <a:xfrm rot="-5400000">
            <a:off x="4852987" y="4475163"/>
            <a:ext cx="4365625" cy="400050"/>
          </a:xfrm>
          <a:prstGeom prst="rect">
            <a:avLst/>
          </a:prstGeom>
          <a:noFill/>
          <a:ln w="9525">
            <a:noFill/>
            <a:miter lim="800000"/>
            <a:headEnd/>
            <a:tailEnd/>
          </a:ln>
        </p:spPr>
        <p:txBody>
          <a:bodyPr>
            <a:spAutoFit/>
          </a:bodyPr>
          <a:lstStyle/>
          <a:p>
            <a:r>
              <a:rPr lang="pt-BR" sz="1000"/>
              <a:t>Imagem: Anderson Batista Evangelista Lima (MisterSanderson) / </a:t>
            </a:r>
            <a:r>
              <a:rPr lang="en-US" sz="1000"/>
              <a:t> </a:t>
            </a:r>
            <a:r>
              <a:rPr lang="en-US" sz="1000" i="1"/>
              <a:t>Creative Commons Attribution-Share Alike 2.5 Generic.</a:t>
            </a:r>
            <a:endParaRPr lang="pt-BR" sz="1000" i="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0825" y="1358900"/>
          <a:ext cx="8642350" cy="4906963"/>
        </p:xfrm>
        <a:graphic>
          <a:graphicData uri="http://schemas.openxmlformats.org/drawingml/2006/table">
            <a:tbl>
              <a:tblPr/>
              <a:tblGrid>
                <a:gridCol w="479333"/>
                <a:gridCol w="3588524"/>
                <a:gridCol w="3588524"/>
                <a:gridCol w="984577"/>
              </a:tblGrid>
              <a:tr h="137091">
                <a:tc>
                  <a:txBody>
                    <a:bodyPr/>
                    <a:lstStyle/>
                    <a:p>
                      <a:pPr algn="ctr" fontAlgn="t"/>
                      <a:r>
                        <a:rPr lang="pt-BR" sz="1400" b="1" i="0" u="none" strike="noStrike" dirty="0">
                          <a:solidFill>
                            <a:srgbClr val="000000"/>
                          </a:solidFill>
                          <a:latin typeface="Calibri"/>
                        </a:rPr>
                        <a:t>Slide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Autoria / Licença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Link da Fonte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81">
                <a:tc>
                  <a:txBody>
                    <a:bodyPr/>
                    <a:lstStyle/>
                    <a:p>
                      <a:pPr algn="ctr" fontAlgn="b"/>
                      <a:r>
                        <a:rPr lang="pt-BR" sz="1400" b="0" i="0" u="none" strike="noStrike" dirty="0">
                          <a:solidFill>
                            <a:srgbClr val="000000"/>
                          </a:solidFill>
                          <a:latin typeface="Calibri"/>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Ian Starr / GNU Free Documentation License.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http://commons.wikimedia.org/wiki/File:D07cd11-Guarup-Xingu-2007-Sue_photos_(22).jpg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81">
                <a:tc>
                  <a:txBody>
                    <a:bodyPr/>
                    <a:lstStyle/>
                    <a:p>
                      <a:pPr algn="ctr" fontAlgn="t"/>
                      <a:r>
                        <a:rPr lang="pt-BR" sz="1400" b="0" i="0" u="none" strike="noStrike">
                          <a:solidFill>
                            <a:srgbClr val="000000"/>
                          </a:solidFill>
                          <a:latin typeface="Calibri"/>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Agência Brasil /  Creative Commons Attribution 3.0 Brazil.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http://commons.wikimedia.org/wiki/File:Ind%C3%ADgenas_da_etnia_Kapirap%C3%A9.JPG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José Cruz/Abr /  Creative Commons Attribution 3.0 Brazil.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http://commons.wikimedia.org/wiki/File:Pataxo003.jpg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81">
                <a:tc>
                  <a:txBody>
                    <a:bodyPr/>
                    <a:lstStyle/>
                    <a:p>
                      <a:pPr algn="ctr" fontAlgn="t"/>
                      <a:r>
                        <a:rPr lang="pt-BR" sz="1400" b="0" i="0" u="none" strike="noStrike">
                          <a:solidFill>
                            <a:srgbClr val="000000"/>
                          </a:solidFill>
                          <a:latin typeface="Calibri"/>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Valter Campanato/Abr / Creative Commons Attribution 3.0 Brazil.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http://commons.wikimedia.org/wiki/File:Bororo003.jpg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Agência Brasil /  Creative Commons Attribution 3.0 Brazil.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http://commons.wikimedia.org/wiki/File:Mulher_Xavante.jpg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81">
                <a:tc>
                  <a:txBody>
                    <a:bodyPr/>
                    <a:lstStyle/>
                    <a:p>
                      <a:pPr algn="ctr" fontAlgn="t"/>
                      <a:r>
                        <a:rPr lang="pt-BR" sz="1400" b="0" i="0" u="none" strike="noStrike">
                          <a:solidFill>
                            <a:srgbClr val="000000"/>
                          </a:solidFill>
                          <a:latin typeface="Calibri"/>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Valter Campanato/Abr / Creative Commons Attribution 3.0 Brazil.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http://commons.wikimedia.org/wiki/File:%C3%8Dndios_da_etnia_da_Rikbaksta_.jpg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81">
                <a:tc>
                  <a:txBody>
                    <a:bodyPr/>
                    <a:lstStyle/>
                    <a:p>
                      <a:pPr algn="ctr" fontAlgn="t"/>
                      <a:r>
                        <a:rPr lang="pt-BR" sz="1400" b="0" i="0" u="none" strike="noStrike">
                          <a:solidFill>
                            <a:srgbClr val="000000"/>
                          </a:solidFill>
                          <a:latin typeface="Calibri"/>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400" b="0" i="0" u="none" strike="noStrike">
                          <a:solidFill>
                            <a:srgbClr val="000000"/>
                          </a:solidFill>
                          <a:latin typeface="Calibri"/>
                        </a:rPr>
                        <a:t>Funai / Governo Brasileiro /  Creative Commons Attribution 3.0 Brazil.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http://commons.wikimedia.org/wiki/File:Caiapo.JPG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latin typeface="Calibri"/>
                        </a:rPr>
                        <a:t>http://veton.picq.fr  / GNU  Free Documentation Lcense.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http://commons.wikimedia.org/wiki/File:Pataxo_2417a.JPG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latin typeface="Calibri"/>
                        </a:rPr>
                        <a:t>Hércules Florence, 1828 / Public Doomain.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http://pt.wikipedia.org/wiki/Ficheiro:Indios_munduruku.jpg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81">
                <a:tc>
                  <a:txBody>
                    <a:bodyPr/>
                    <a:lstStyle/>
                    <a:p>
                      <a:pPr algn="ctr" fontAlgn="t"/>
                      <a:r>
                        <a:rPr lang="pt-BR" sz="1400" b="0" i="0" u="none" strike="noStrike">
                          <a:solidFill>
                            <a:srgbClr val="000000"/>
                          </a:solidFill>
                          <a:latin typeface="Calibri"/>
                        </a:rPr>
                        <a:t>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400" b="0" i="0" u="none" strike="noStrike">
                          <a:solidFill>
                            <a:srgbClr val="000000"/>
                          </a:solidFill>
                          <a:latin typeface="Calibri"/>
                        </a:rPr>
                        <a:t>Dr. R. Lehmann-Nitsche , 1852 / Public Doomain.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http://commons.wikimedia.org/wiki/File:Kadiweu_woman_1892.jpg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23/04/2012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CaixaDeTexto 1"/>
          <p:cNvSpPr txBox="1"/>
          <p:nvPr/>
        </p:nvSpPr>
        <p:spPr>
          <a:xfrm>
            <a:off x="1905000" y="276948900"/>
            <a:ext cx="184150"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pt-BR"/>
          </a:p>
        </p:txBody>
      </p:sp>
      <p:sp>
        <p:nvSpPr>
          <p:cNvPr id="4"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0825" y="1358900"/>
          <a:ext cx="8642350" cy="2987675"/>
        </p:xfrm>
        <a:graphic>
          <a:graphicData uri="http://schemas.openxmlformats.org/drawingml/2006/table">
            <a:tbl>
              <a:tblPr/>
              <a:tblGrid>
                <a:gridCol w="479333"/>
                <a:gridCol w="3588524"/>
                <a:gridCol w="3588524"/>
                <a:gridCol w="984577"/>
              </a:tblGrid>
              <a:tr h="137091">
                <a:tc>
                  <a:txBody>
                    <a:bodyPr/>
                    <a:lstStyle/>
                    <a:p>
                      <a:pPr algn="ctr" fontAlgn="t"/>
                      <a:r>
                        <a:rPr lang="pt-BR" sz="1400" b="1" i="0" u="none" strike="noStrike" dirty="0">
                          <a:solidFill>
                            <a:srgbClr val="000000"/>
                          </a:solidFill>
                          <a:latin typeface="Calibri"/>
                        </a:rPr>
                        <a:t>Slide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Autoria / Licença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Link da Fonte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281">
                <a:tc>
                  <a:txBody>
                    <a:bodyPr/>
                    <a:lstStyle/>
                    <a:p>
                      <a:pPr algn="ctr" fontAlgn="t"/>
                      <a:r>
                        <a:rPr lang="pt-BR" sz="1400" b="0" i="0" u="none" strike="noStrike" dirty="0">
                          <a:solidFill>
                            <a:srgbClr val="000000"/>
                          </a:solidFill>
                          <a:latin typeface="Calibri"/>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Valter Campanato/Abr /  Creative Commons - Atribuição 3.0 Brasil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http://commons.wikimedia.org/wiki/File:Jogos_dos_Povos_Ind%C3%ADgenas_.jpg?uselang=pt-br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23/04/2012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281">
                <a:tc>
                  <a:txBody>
                    <a:bodyPr/>
                    <a:lstStyle/>
                    <a:p>
                      <a:pPr algn="ctr" fontAlgn="t"/>
                      <a:r>
                        <a:rPr lang="pt-BR" sz="1400" b="0" i="0" u="none" strike="noStrike">
                          <a:solidFill>
                            <a:srgbClr val="000000"/>
                          </a:solidFill>
                          <a:latin typeface="Calibri"/>
                        </a:rPr>
                        <a:t>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Marie-Lan Nguyen, 2011 / Creative Commons - Atribuição 2.5 Genérica.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http://pt.wikipedia.org/wiki/Ficheiro:Funerary_vessel_Collection_H_Law_172_n1.jpg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Vsolymossy / GNU Free Documentation License.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http://commons.wikimedia.org/wiki/File:Vaso_Marajoara.jpg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23/04/2012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921">
                <a:tc>
                  <a:txBody>
                    <a:bodyPr/>
                    <a:lstStyle/>
                    <a:p>
                      <a:pPr algn="ctr" fontAlgn="t"/>
                      <a:r>
                        <a:rPr lang="pt-BR" sz="1400" b="0" i="0" u="none" strike="noStrike">
                          <a:solidFill>
                            <a:srgbClr val="000000"/>
                          </a:solidFill>
                          <a:latin typeface="Calibri"/>
                        </a:rPr>
                        <a:t>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Anderson Batista Evangelista Lima (MisterSanderson) /  Creative Commons Attribution-Share Alike 2.5 Generic.</a:t>
                      </a:r>
                      <a:br>
                        <a:rPr lang="pt-BR" sz="1400" b="0" i="0" u="none" strike="noStrike">
                          <a:solidFill>
                            <a:srgbClr val="000000"/>
                          </a:solidFill>
                          <a:latin typeface="Calibri"/>
                        </a:rPr>
                      </a:br>
                      <a:r>
                        <a:rPr lang="pt-BR" sz="1400" b="0" i="0" u="none" strike="noStrike">
                          <a:solidFill>
                            <a:srgbClr val="000000"/>
                          </a:solidFill>
                          <a:latin typeface="Calibri"/>
                        </a:rPr>
                        <a:t> Creative Commons Attribution-Share Alike 2.5 Generic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http://commons.wikimedia.org/wiki/File:Moedas_do_Real_at%C3%A9_2010.jpg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23/04/2012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CaixaDeTexto 1"/>
          <p:cNvSpPr txBox="1"/>
          <p:nvPr/>
        </p:nvSpPr>
        <p:spPr>
          <a:xfrm>
            <a:off x="1905000" y="276948900"/>
            <a:ext cx="184150"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pt-BR"/>
          </a:p>
        </p:txBody>
      </p:sp>
      <p:sp>
        <p:nvSpPr>
          <p:cNvPr id="4"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
        <p:nvSpPr>
          <p:cNvPr id="5123" name="Espaço Reservado para Conteúdo 12"/>
          <p:cNvSpPr>
            <a:spLocks noGrp="1"/>
          </p:cNvSpPr>
          <p:nvPr>
            <p:ph idx="1"/>
          </p:nvPr>
        </p:nvSpPr>
        <p:spPr>
          <a:xfrm>
            <a:off x="468313" y="1314450"/>
            <a:ext cx="8229600" cy="5543550"/>
          </a:xfrm>
        </p:spPr>
        <p:txBody>
          <a:bodyPr/>
          <a:lstStyle/>
          <a:p>
            <a:pPr marL="0" indent="0" algn="just">
              <a:buFont typeface="Arial" pitchFamily="34" charset="0"/>
              <a:buNone/>
            </a:pPr>
            <a:r>
              <a:rPr lang="pt-BR" sz="2400" smtClean="0"/>
              <a:t>	</a:t>
            </a:r>
            <a:r>
              <a:rPr lang="pt-BR" sz="2200" smtClean="0"/>
              <a:t>Para ele, o objeto precisa ser mais perfeito na sua execução do que sua utilidade exigiria. Nessa perfeição, para além da finalidade, é que se encontra a noção indígena de beleza. Outro aspecto importante a ressaltar: a arte indígena é mais representativa das tradições da comunidade em que está inserida do que da personalidade do indivíduo que a faz. É por isso que os estilos da pintura corporal, do trançado e da cerâmica variam significativamente de uma tribo para outra. É preciso não esquecer que tanto um grupo quanto outro conta com uma ampla variedade de elementos naturais para realizar seus objetos: madeiras, caroços, fibras, palmas, palhas, cipós, sementes, cocos, resinas, couros, ossos, dentes, conchas, garras e belíssimas plumas das mais diversas aves </a:t>
            </a:r>
            <a:r>
              <a:rPr lang="pt-BR" sz="2200" smtClean="0">
                <a:hlinkClick r:id="rId2"/>
              </a:rPr>
              <a:t>(2)</a:t>
            </a:r>
            <a:r>
              <a:rPr lang="pt-BR" sz="220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ctrTitle"/>
          </p:nvPr>
        </p:nvSpPr>
        <p:spPr>
          <a:xfrm>
            <a:off x="539750" y="908050"/>
            <a:ext cx="7772400" cy="792163"/>
          </a:xfrm>
        </p:spPr>
        <p:txBody>
          <a:bodyPr/>
          <a:lstStyle/>
          <a:p>
            <a:r>
              <a:rPr lang="pt-BR" sz="3600" b="1" smtClean="0"/>
              <a:t>Pintura corporal</a:t>
            </a:r>
          </a:p>
        </p:txBody>
      </p:sp>
      <p:sp>
        <p:nvSpPr>
          <p:cNvPr id="6147" name="Subtítulo 2"/>
          <p:cNvSpPr>
            <a:spLocks noGrp="1"/>
          </p:cNvSpPr>
          <p:nvPr>
            <p:ph type="subTitle" idx="1"/>
          </p:nvPr>
        </p:nvSpPr>
        <p:spPr>
          <a:xfrm>
            <a:off x="395288" y="1700213"/>
            <a:ext cx="8280400" cy="4851400"/>
          </a:xfrm>
        </p:spPr>
        <p:txBody>
          <a:bodyPr/>
          <a:lstStyle/>
          <a:p>
            <a:pPr algn="just"/>
            <a:r>
              <a:rPr lang="pt-BR" sz="2400" smtClean="0">
                <a:solidFill>
                  <a:schemeClr val="tx1"/>
                </a:solidFill>
              </a:rPr>
              <a:t>	</a:t>
            </a:r>
            <a:r>
              <a:rPr lang="pt-BR" sz="2200" smtClean="0">
                <a:solidFill>
                  <a:schemeClr val="tx1"/>
                </a:solidFill>
              </a:rPr>
              <a:t>Uma das características que mais marcam a cultura indígena, é a pintura corporal que pode ser vista como tão necessária e importante esteticamente como a roupa usada pelo “homem branco”. A pintura corporal para os índios tem sentidos diversos, não somente na vaidade, ou na busca pela estética perfeita, mas pelos valores que são considerados e transmitidos através dessa arte. Feita de jenipapo, carvão ou urucum, tem como objetivo diferir os povos, determinar a função de cada um dentro da aldeia e até mostrar o estado civil. Algumas índias utilizam esse método, por exemplo, para “dizer” que estão interessadas em encontrar um parceiro. O processo de preparação da tinta consiste em ralar a fruta com semente e depois misturá-la com outros pigmentos, como o carvão, para diversificar as cores </a:t>
            </a:r>
            <a:r>
              <a:rPr lang="pt-BR" sz="2200" smtClean="0">
                <a:solidFill>
                  <a:schemeClr val="tx1"/>
                </a:solidFill>
                <a:hlinkClick r:id="rId2"/>
              </a:rPr>
              <a:t>(2)</a:t>
            </a:r>
            <a:r>
              <a:rPr lang="pt-BR" sz="2200" smtClean="0">
                <a:solidFill>
                  <a:schemeClr val="tx1"/>
                </a:solidFill>
              </a:rPr>
              <a:t>.</a:t>
            </a:r>
          </a:p>
        </p:txBody>
      </p:sp>
      <p:sp>
        <p:nvSpPr>
          <p:cNvPr id="6148"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ítulo 2"/>
          <p:cNvSpPr>
            <a:spLocks noGrp="1"/>
          </p:cNvSpPr>
          <p:nvPr>
            <p:ph type="subTitle" idx="1"/>
          </p:nvPr>
        </p:nvSpPr>
        <p:spPr>
          <a:xfrm>
            <a:off x="611188" y="1484313"/>
            <a:ext cx="7848600" cy="4608512"/>
          </a:xfrm>
        </p:spPr>
        <p:txBody>
          <a:bodyPr/>
          <a:lstStyle/>
          <a:p>
            <a:pPr algn="just"/>
            <a:r>
              <a:rPr lang="pt-BR" sz="2200" smtClean="0">
                <a:solidFill>
                  <a:schemeClr val="tx1"/>
                </a:solidFill>
              </a:rPr>
              <a:t>	Nos dias comuns, a pintura pode ser bastante simples, porém nas festas, nos combates, mostra-se requintada, cobrindo também a testa, as faces e o nariz. A pintura corporal é função feminina, a mulher pinta os corpos dos filhos e do marido. Cada etnia tem sua própria marca e, se alguma outra a utilizar, uma luta entre as aldeias pode ocorrer. A etnia Tenharim, do Amazonas, faz desenhos de bolas em todo o corpo para se caracterizar. Homens usam desenhos maiores para se diferenciarem das mulheres e imporem uma posição de liderança. Já na aldeia Tapirapé, do Mato Grosso, homens podem usar as mesmas figuras das mulheres, mas as mulheres não podem usar as dos homens </a:t>
            </a:r>
            <a:r>
              <a:rPr lang="pt-BR" sz="2200" smtClean="0">
                <a:solidFill>
                  <a:schemeClr val="tx1"/>
                </a:solidFill>
                <a:hlinkClick r:id="rId2"/>
              </a:rPr>
              <a:t>(3)</a:t>
            </a:r>
            <a:r>
              <a:rPr lang="pt-BR" sz="2200" smtClean="0">
                <a:solidFill>
                  <a:schemeClr val="tx1"/>
                </a:solidFill>
              </a:rPr>
              <a:t>.</a:t>
            </a:r>
          </a:p>
        </p:txBody>
      </p:sp>
      <p:sp>
        <p:nvSpPr>
          <p:cNvPr id="7171"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0" y="188913"/>
            <a:ext cx="5770563" cy="635000"/>
          </a:xfrm>
        </p:spPr>
        <p:txBody>
          <a:bodyPr/>
          <a:lstStyle/>
          <a:p>
            <a:pPr algn="l"/>
            <a:r>
              <a:rPr lang="pt-BR" sz="1800" smtClean="0">
                <a:solidFill>
                  <a:schemeClr val="bg1"/>
                </a:solidFill>
              </a:rPr>
              <a:t>Artes, 1ª Série do ensino médio</a:t>
            </a:r>
            <a:br>
              <a:rPr lang="pt-BR" sz="1800" smtClean="0">
                <a:solidFill>
                  <a:schemeClr val="bg1"/>
                </a:solidFill>
              </a:rPr>
            </a:br>
            <a:r>
              <a:rPr lang="pt-BR" sz="1800" smtClean="0">
                <a:solidFill>
                  <a:schemeClr val="bg1"/>
                </a:solidFill>
              </a:rPr>
              <a:t>Arte indígena</a:t>
            </a:r>
            <a:br>
              <a:rPr lang="pt-BR" sz="1800" smtClean="0">
                <a:solidFill>
                  <a:schemeClr val="bg1"/>
                </a:solidFill>
              </a:rPr>
            </a:br>
            <a:endParaRPr lang="pt-BR" sz="1800" smtClean="0">
              <a:solidFill>
                <a:schemeClr val="bg1"/>
              </a:solidFill>
            </a:endParaRPr>
          </a:p>
        </p:txBody>
      </p:sp>
      <p:sp>
        <p:nvSpPr>
          <p:cNvPr id="8195" name="Espaço Reservado para Conteúdo 2"/>
          <p:cNvSpPr>
            <a:spLocks noGrp="1"/>
          </p:cNvSpPr>
          <p:nvPr>
            <p:ph idx="1"/>
          </p:nvPr>
        </p:nvSpPr>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Índio Xingu</a:t>
            </a:r>
          </a:p>
        </p:txBody>
      </p:sp>
      <p:pic>
        <p:nvPicPr>
          <p:cNvPr id="8196" name="Picture 6" descr="File:D07cd11-Guarup-Xingu-2007-Sue photos (22).jpg"/>
          <p:cNvPicPr>
            <a:picLocks noChangeAspect="1" noChangeArrowheads="1"/>
          </p:cNvPicPr>
          <p:nvPr/>
        </p:nvPicPr>
        <p:blipFill>
          <a:blip r:embed="rId2" cstate="print"/>
          <a:srcRect/>
          <a:stretch>
            <a:fillRect/>
          </a:stretch>
        </p:blipFill>
        <p:spPr bwMode="auto">
          <a:xfrm>
            <a:off x="1116013" y="1268413"/>
            <a:ext cx="6007100" cy="4025900"/>
          </a:xfrm>
          <a:prstGeom prst="rect">
            <a:avLst/>
          </a:prstGeom>
          <a:noFill/>
          <a:ln w="9525">
            <a:noFill/>
            <a:miter lim="800000"/>
            <a:headEnd/>
            <a:tailEnd/>
          </a:ln>
        </p:spPr>
      </p:pic>
      <p:sp>
        <p:nvSpPr>
          <p:cNvPr id="8197" name="CaixaDeTexto 5"/>
          <p:cNvSpPr txBox="1">
            <a:spLocks noChangeArrowheads="1"/>
          </p:cNvSpPr>
          <p:nvPr/>
        </p:nvSpPr>
        <p:spPr bwMode="auto">
          <a:xfrm>
            <a:off x="1116013" y="5300663"/>
            <a:ext cx="3297237" cy="246062"/>
          </a:xfrm>
          <a:prstGeom prst="rect">
            <a:avLst/>
          </a:prstGeom>
          <a:noFill/>
          <a:ln w="9525">
            <a:noFill/>
            <a:miter lim="800000"/>
            <a:headEnd/>
            <a:tailEnd/>
          </a:ln>
        </p:spPr>
        <p:txBody>
          <a:bodyPr wrap="none">
            <a:spAutoFit/>
          </a:bodyPr>
          <a:lstStyle/>
          <a:p>
            <a:r>
              <a:rPr lang="pt-BR" sz="1000"/>
              <a:t>Imagem: Ian Starr / </a:t>
            </a:r>
            <a:r>
              <a:rPr lang="pt-BR" sz="1000" i="1"/>
              <a:t>GNU Free Documentation License.</a:t>
            </a:r>
            <a:endParaRPr lang="pt-B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5"/>
          <p:cNvSpPr>
            <a:spLocks noGrp="1"/>
          </p:cNvSpPr>
          <p:nvPr>
            <p:ph type="title"/>
          </p:nvPr>
        </p:nvSpPr>
        <p:spPr>
          <a:xfrm>
            <a:off x="727075" y="908050"/>
            <a:ext cx="7561263" cy="720725"/>
          </a:xfrm>
        </p:spPr>
        <p:txBody>
          <a:bodyPr/>
          <a:lstStyle/>
          <a:p>
            <a:r>
              <a:rPr lang="pt-BR" smtClean="0"/>
              <a:t>Pintura corporal</a:t>
            </a:r>
          </a:p>
        </p:txBody>
      </p:sp>
      <p:sp>
        <p:nvSpPr>
          <p:cNvPr id="3" name="Subtítulo 2"/>
          <p:cNvSpPr>
            <a:spLocks noGrp="1"/>
          </p:cNvSpPr>
          <p:nvPr>
            <p:ph idx="1"/>
          </p:nvPr>
        </p:nvSpPr>
        <p:spPr>
          <a:xfrm>
            <a:off x="393700" y="1779588"/>
            <a:ext cx="8229600" cy="4352925"/>
          </a:xfrm>
        </p:spPr>
        <p:txBody>
          <a:bodyPr/>
          <a:lstStyle/>
          <a:p>
            <a:pPr algn="just">
              <a:buFont typeface="Arial" charset="0"/>
              <a:buChar char="•"/>
              <a:defRPr/>
            </a:pPr>
            <a:endParaRPr lang="pt-BR" sz="2800" dirty="0" smtClean="0"/>
          </a:p>
          <a:p>
            <a:pPr marL="0" indent="0" algn="just">
              <a:buFont typeface="Arial" charset="0"/>
              <a:buNone/>
              <a:defRPr/>
            </a:pPr>
            <a:endParaRPr lang="pt-BR" sz="2800" dirty="0" smtClean="0"/>
          </a:p>
          <a:p>
            <a:pPr marL="0" indent="0" algn="just">
              <a:buFont typeface="Arial" charset="0"/>
              <a:buNone/>
              <a:defRPr/>
            </a:pPr>
            <a:endParaRPr lang="pt-BR" sz="2800" dirty="0"/>
          </a:p>
          <a:p>
            <a:pPr marL="0" indent="0" algn="just">
              <a:buFont typeface="Arial" charset="0"/>
              <a:buNone/>
              <a:defRPr/>
            </a:pPr>
            <a:endParaRPr lang="pt-BR" sz="2800" dirty="0" smtClean="0"/>
          </a:p>
          <a:p>
            <a:pPr marL="0" indent="0" algn="just">
              <a:buFont typeface="Arial" charset="0"/>
              <a:buNone/>
              <a:defRPr/>
            </a:pPr>
            <a:endParaRPr lang="pt-BR" sz="2800" dirty="0"/>
          </a:p>
          <a:p>
            <a:pPr marL="0" indent="0" algn="just">
              <a:buFont typeface="Arial" charset="0"/>
              <a:buNone/>
              <a:defRPr/>
            </a:pPr>
            <a:endParaRPr lang="pt-BR" sz="2800" dirty="0" smtClean="0"/>
          </a:p>
          <a:p>
            <a:pPr marL="0" indent="0" algn="just">
              <a:buFont typeface="Arial" charset="0"/>
              <a:buNone/>
              <a:defRPr/>
            </a:pPr>
            <a:endParaRPr lang="pt-BR" sz="2800" dirty="0"/>
          </a:p>
          <a:p>
            <a:pPr marL="0" indent="0" algn="just">
              <a:buFont typeface="Arial" charset="0"/>
              <a:buNone/>
              <a:defRPr/>
            </a:pPr>
            <a:r>
              <a:rPr lang="pt-BR" sz="2800" dirty="0" smtClean="0"/>
              <a:t>                                           </a:t>
            </a:r>
          </a:p>
          <a:p>
            <a:pPr marL="0" indent="0" algn="just">
              <a:buFont typeface="Arial" charset="0"/>
              <a:buNone/>
              <a:defRPr/>
            </a:pPr>
            <a:r>
              <a:rPr lang="pt-BR" sz="2800" dirty="0"/>
              <a:t> </a:t>
            </a:r>
            <a:r>
              <a:rPr lang="pt-BR" sz="2800" dirty="0" smtClean="0"/>
              <a:t>                                                                      Índia </a:t>
            </a:r>
            <a:r>
              <a:rPr lang="pt-BR" sz="2800" dirty="0" err="1" smtClean="0"/>
              <a:t>Kapirapé</a:t>
            </a:r>
            <a:endParaRPr lang="pt-BR" sz="2800" dirty="0" smtClean="0"/>
          </a:p>
          <a:p>
            <a:pPr marL="0" indent="0" algn="just">
              <a:buFont typeface="Arial" charset="0"/>
              <a:buNone/>
              <a:defRPr/>
            </a:pPr>
            <a:endParaRPr lang="pt-BR" sz="2800" dirty="0"/>
          </a:p>
        </p:txBody>
      </p:sp>
      <p:sp>
        <p:nvSpPr>
          <p:cNvPr id="4" name="Subtítulo 2"/>
          <p:cNvSpPr txBox="1">
            <a:spLocks/>
          </p:cNvSpPr>
          <p:nvPr/>
        </p:nvSpPr>
        <p:spPr bwMode="auto">
          <a:xfrm>
            <a:off x="284163" y="3956050"/>
            <a:ext cx="8283575" cy="2232025"/>
          </a:xfrm>
          <a:prstGeom prst="rect">
            <a:avLst/>
          </a:prstGeom>
          <a:noFill/>
          <a:ln w="9525">
            <a:noFill/>
            <a:miter lim="800000"/>
            <a:headEnd/>
            <a:tailEnd/>
          </a:ln>
        </p:spPr>
        <p:txBody>
          <a:bodyPr/>
          <a:lstStyle/>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a:t>
            </a: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a:t>
            </a:r>
          </a:p>
        </p:txBody>
      </p:sp>
      <p:sp>
        <p:nvSpPr>
          <p:cNvPr id="9221"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pic>
        <p:nvPicPr>
          <p:cNvPr id="9222" name="Picture 8" descr="File:Indígenas da etnia Kapirapé.JPG"/>
          <p:cNvPicPr>
            <a:picLocks noChangeAspect="1" noChangeArrowheads="1"/>
          </p:cNvPicPr>
          <p:nvPr/>
        </p:nvPicPr>
        <p:blipFill>
          <a:blip r:embed="rId2" cstate="print"/>
          <a:srcRect/>
          <a:stretch>
            <a:fillRect/>
          </a:stretch>
        </p:blipFill>
        <p:spPr bwMode="auto">
          <a:xfrm>
            <a:off x="539750" y="2060575"/>
            <a:ext cx="3219450" cy="4797425"/>
          </a:xfrm>
          <a:prstGeom prst="rect">
            <a:avLst/>
          </a:prstGeom>
          <a:noFill/>
          <a:ln w="9525">
            <a:noFill/>
            <a:miter lim="800000"/>
            <a:headEnd/>
            <a:tailEnd/>
          </a:ln>
        </p:spPr>
      </p:pic>
      <p:sp>
        <p:nvSpPr>
          <p:cNvPr id="9223" name="CaixaDeTexto 7"/>
          <p:cNvSpPr txBox="1">
            <a:spLocks noChangeArrowheads="1"/>
          </p:cNvSpPr>
          <p:nvPr/>
        </p:nvSpPr>
        <p:spPr bwMode="auto">
          <a:xfrm rot="-5400000">
            <a:off x="1912938" y="4745038"/>
            <a:ext cx="3979862" cy="246062"/>
          </a:xfrm>
          <a:prstGeom prst="rect">
            <a:avLst/>
          </a:prstGeom>
          <a:noFill/>
          <a:ln w="9525">
            <a:noFill/>
            <a:miter lim="800000"/>
            <a:headEnd/>
            <a:tailEnd/>
          </a:ln>
        </p:spPr>
        <p:txBody>
          <a:bodyPr wrap="none">
            <a:spAutoFit/>
          </a:bodyPr>
          <a:lstStyle/>
          <a:p>
            <a:r>
              <a:rPr lang="pt-BR" sz="1000"/>
              <a:t>Imagem:  Agência Brasil / </a:t>
            </a:r>
            <a:r>
              <a:rPr lang="en-US" sz="1000"/>
              <a:t> </a:t>
            </a:r>
            <a:r>
              <a:rPr lang="en-US" sz="1000" i="1"/>
              <a:t>Creative Commons Attribution 3.0 Brazil</a:t>
            </a:r>
            <a:r>
              <a:rPr lang="en-US" sz="1000"/>
              <a:t>.</a:t>
            </a:r>
            <a:endParaRPr lang="pt-BR"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7"/>
          <p:cNvSpPr>
            <a:spLocks noGrp="1"/>
          </p:cNvSpPr>
          <p:nvPr>
            <p:ph idx="1"/>
          </p:nvPr>
        </p:nvSpPr>
        <p:spPr/>
        <p:txBody>
          <a:bodyPr/>
          <a:lstStyle/>
          <a:p>
            <a:pPr>
              <a:buFont typeface="Arial" charset="0"/>
              <a:buChar char="•"/>
              <a:defRPr/>
            </a:pPr>
            <a:endParaRPr lang="pt-BR" dirty="0" smtClean="0"/>
          </a:p>
          <a:p>
            <a:pPr>
              <a:buFont typeface="Arial" charset="0"/>
              <a:buChar char="•"/>
              <a:defRPr/>
            </a:pPr>
            <a:endParaRPr lang="pt-BR" dirty="0"/>
          </a:p>
          <a:p>
            <a:pPr>
              <a:buFont typeface="Arial" charset="0"/>
              <a:buChar char="•"/>
              <a:defRPr/>
            </a:pPr>
            <a:endParaRPr lang="pt-BR" dirty="0" smtClean="0"/>
          </a:p>
          <a:p>
            <a:pPr marL="0" indent="0">
              <a:buFont typeface="Arial" charset="0"/>
              <a:buNone/>
              <a:defRPr/>
            </a:pPr>
            <a:r>
              <a:rPr lang="pt-BR" dirty="0" smtClean="0"/>
              <a:t>   </a:t>
            </a:r>
          </a:p>
          <a:p>
            <a:pPr marL="0" indent="0">
              <a:buFont typeface="Arial" charset="0"/>
              <a:buNone/>
              <a:defRPr/>
            </a:pPr>
            <a:endParaRPr lang="pt-BR" dirty="0"/>
          </a:p>
          <a:p>
            <a:pPr marL="0" indent="0">
              <a:buFont typeface="Arial" charset="0"/>
              <a:buNone/>
              <a:defRPr/>
            </a:pPr>
            <a:endParaRPr lang="pt-BR" dirty="0" smtClean="0"/>
          </a:p>
          <a:p>
            <a:pPr marL="0" indent="0">
              <a:buFont typeface="Arial" charset="0"/>
              <a:buNone/>
              <a:defRPr/>
            </a:pPr>
            <a:r>
              <a:rPr lang="pt-BR" sz="2800" dirty="0" smtClean="0"/>
              <a:t>                                                      </a:t>
            </a:r>
          </a:p>
          <a:p>
            <a:pPr marL="0" indent="0">
              <a:buFont typeface="Arial" charset="0"/>
              <a:buNone/>
              <a:defRPr/>
            </a:pPr>
            <a:r>
              <a:rPr lang="pt-BR" sz="2800" dirty="0"/>
              <a:t> </a:t>
            </a:r>
            <a:r>
              <a:rPr lang="pt-BR" sz="2800" dirty="0" smtClean="0"/>
              <a:t>                                                        Pintura corporal Pataxó</a:t>
            </a:r>
            <a:endParaRPr lang="pt-BR" sz="2800" dirty="0"/>
          </a:p>
          <a:p>
            <a:pPr>
              <a:buFont typeface="Arial" charset="0"/>
              <a:buChar char="•"/>
              <a:defRPr/>
            </a:pPr>
            <a:endParaRPr lang="pt-BR" dirty="0" smtClean="0"/>
          </a:p>
          <a:p>
            <a:pPr marL="0" indent="0">
              <a:buFont typeface="Arial" charset="0"/>
              <a:buNone/>
              <a:defRPr/>
            </a:pPr>
            <a:endParaRPr lang="pt-BR" dirty="0" smtClean="0"/>
          </a:p>
          <a:p>
            <a:pPr marL="0" indent="0">
              <a:buFont typeface="Arial" charset="0"/>
              <a:buNone/>
              <a:defRPr/>
            </a:pPr>
            <a:r>
              <a:rPr lang="pt-BR" dirty="0"/>
              <a:t> </a:t>
            </a:r>
            <a:r>
              <a:rPr lang="pt-BR" dirty="0" smtClean="0"/>
              <a:t>       </a:t>
            </a:r>
          </a:p>
        </p:txBody>
      </p:sp>
      <p:sp>
        <p:nvSpPr>
          <p:cNvPr id="10243" name="CaixaDeTexto 3"/>
          <p:cNvSpPr txBox="1">
            <a:spLocks noChangeArrowheads="1"/>
          </p:cNvSpPr>
          <p:nvPr/>
        </p:nvSpPr>
        <p:spPr bwMode="auto">
          <a:xfrm>
            <a:off x="179388" y="115888"/>
            <a:ext cx="5040312" cy="647700"/>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pic>
        <p:nvPicPr>
          <p:cNvPr id="10244" name="Picture 6" descr="File:Pataxo003.jpg"/>
          <p:cNvPicPr>
            <a:picLocks noChangeAspect="1" noChangeArrowheads="1"/>
          </p:cNvPicPr>
          <p:nvPr/>
        </p:nvPicPr>
        <p:blipFill>
          <a:blip r:embed="rId2" cstate="print"/>
          <a:srcRect/>
          <a:stretch>
            <a:fillRect/>
          </a:stretch>
        </p:blipFill>
        <p:spPr bwMode="auto">
          <a:xfrm>
            <a:off x="539750" y="1143000"/>
            <a:ext cx="3762375" cy="5715000"/>
          </a:xfrm>
          <a:prstGeom prst="rect">
            <a:avLst/>
          </a:prstGeom>
          <a:noFill/>
          <a:ln w="9525">
            <a:noFill/>
            <a:miter lim="800000"/>
            <a:headEnd/>
            <a:tailEnd/>
          </a:ln>
        </p:spPr>
      </p:pic>
      <p:sp>
        <p:nvSpPr>
          <p:cNvPr id="10245" name="CaixaDeTexto 5"/>
          <p:cNvSpPr txBox="1">
            <a:spLocks noChangeArrowheads="1"/>
          </p:cNvSpPr>
          <p:nvPr/>
        </p:nvSpPr>
        <p:spPr bwMode="auto">
          <a:xfrm rot="-5400000">
            <a:off x="2438400" y="4765676"/>
            <a:ext cx="3938587" cy="246062"/>
          </a:xfrm>
          <a:prstGeom prst="rect">
            <a:avLst/>
          </a:prstGeom>
          <a:noFill/>
          <a:ln w="9525">
            <a:noFill/>
            <a:miter lim="800000"/>
            <a:headEnd/>
            <a:tailEnd/>
          </a:ln>
        </p:spPr>
        <p:txBody>
          <a:bodyPr wrap="none">
            <a:spAutoFit/>
          </a:bodyPr>
          <a:lstStyle/>
          <a:p>
            <a:r>
              <a:rPr lang="pt-BR" sz="1000"/>
              <a:t>Imagem: José Cruz/Abr / </a:t>
            </a:r>
            <a:r>
              <a:rPr lang="en-US" sz="1000"/>
              <a:t> </a:t>
            </a:r>
            <a:r>
              <a:rPr lang="en-US" sz="1000" i="1"/>
              <a:t>Creative Commons Attribution 3.0 Brazil</a:t>
            </a:r>
            <a:r>
              <a:rPr lang="en-US" sz="1000"/>
              <a:t>.</a:t>
            </a:r>
            <a:endParaRPr lang="pt-BR"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ítulo 2"/>
          <p:cNvSpPr>
            <a:spLocks noGrp="1"/>
          </p:cNvSpPr>
          <p:nvPr>
            <p:ph type="subTitle" idx="1"/>
          </p:nvPr>
        </p:nvSpPr>
        <p:spPr>
          <a:xfrm>
            <a:off x="755650" y="2133600"/>
            <a:ext cx="8064500" cy="4391025"/>
          </a:xfrm>
        </p:spPr>
        <p:txBody>
          <a:bodyPr/>
          <a:lstStyle/>
          <a:p>
            <a:pPr algn="just"/>
            <a:endParaRPr lang="pt-BR" sz="2800" smtClean="0">
              <a:solidFill>
                <a:schemeClr val="tx1"/>
              </a:solidFill>
            </a:endParaRPr>
          </a:p>
          <a:p>
            <a:pPr algn="just"/>
            <a:endParaRPr lang="pt-BR" sz="2800" smtClean="0">
              <a:solidFill>
                <a:schemeClr val="tx1"/>
              </a:solidFill>
            </a:endParaRPr>
          </a:p>
          <a:p>
            <a:pPr algn="just"/>
            <a:endParaRPr lang="pt-BR" sz="2800" smtClean="0">
              <a:solidFill>
                <a:schemeClr val="tx1"/>
              </a:solidFill>
            </a:endParaRPr>
          </a:p>
          <a:p>
            <a:pPr algn="just"/>
            <a:endParaRPr lang="pt-BR" sz="2800" smtClean="0">
              <a:solidFill>
                <a:schemeClr val="tx1"/>
              </a:solidFill>
            </a:endParaRPr>
          </a:p>
          <a:p>
            <a:pPr algn="just"/>
            <a:endParaRPr lang="pt-BR" sz="2800" smtClean="0">
              <a:solidFill>
                <a:schemeClr val="tx1"/>
              </a:solidFill>
            </a:endParaRPr>
          </a:p>
          <a:p>
            <a:pPr algn="just"/>
            <a:endParaRPr lang="pt-BR" sz="2800" smtClean="0">
              <a:solidFill>
                <a:schemeClr val="tx1"/>
              </a:solidFill>
            </a:endParaRPr>
          </a:p>
          <a:p>
            <a:pPr algn="just"/>
            <a:endParaRPr lang="pt-BR" sz="2800" smtClean="0">
              <a:solidFill>
                <a:schemeClr val="tx1"/>
              </a:solidFill>
            </a:endParaRPr>
          </a:p>
          <a:p>
            <a:pPr algn="just"/>
            <a:r>
              <a:rPr lang="pt-BR" sz="2800" smtClean="0">
                <a:solidFill>
                  <a:schemeClr val="tx1"/>
                </a:solidFill>
              </a:rPr>
              <a:t>                                                              Criança Bororó-boe</a:t>
            </a:r>
          </a:p>
        </p:txBody>
      </p:sp>
      <p:sp>
        <p:nvSpPr>
          <p:cNvPr id="11267"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Artes, 1ª Série do ensino médio</a:t>
            </a:r>
          </a:p>
          <a:p>
            <a:r>
              <a:rPr lang="pt-BR">
                <a:solidFill>
                  <a:schemeClr val="bg1"/>
                </a:solidFill>
                <a:latin typeface="Calibri" pitchFamily="34" charset="0"/>
              </a:rPr>
              <a:t>Arte indígena</a:t>
            </a:r>
          </a:p>
        </p:txBody>
      </p:sp>
      <p:pic>
        <p:nvPicPr>
          <p:cNvPr id="11268" name="Picture 6" descr="File:Bororo003.jpg"/>
          <p:cNvPicPr>
            <a:picLocks noChangeAspect="1" noChangeArrowheads="1"/>
          </p:cNvPicPr>
          <p:nvPr/>
        </p:nvPicPr>
        <p:blipFill>
          <a:blip r:embed="rId2" cstate="print"/>
          <a:srcRect/>
          <a:stretch>
            <a:fillRect/>
          </a:stretch>
        </p:blipFill>
        <p:spPr bwMode="auto">
          <a:xfrm>
            <a:off x="152400" y="1916113"/>
            <a:ext cx="5432425" cy="4968875"/>
          </a:xfrm>
          <a:prstGeom prst="rect">
            <a:avLst/>
          </a:prstGeom>
          <a:noFill/>
          <a:ln w="9525">
            <a:noFill/>
            <a:miter lim="800000"/>
            <a:headEnd/>
            <a:tailEnd/>
          </a:ln>
        </p:spPr>
      </p:pic>
      <p:sp>
        <p:nvSpPr>
          <p:cNvPr id="11269" name="CaixaDeTexto 5"/>
          <p:cNvSpPr txBox="1">
            <a:spLocks noChangeArrowheads="1"/>
          </p:cNvSpPr>
          <p:nvPr/>
        </p:nvSpPr>
        <p:spPr bwMode="auto">
          <a:xfrm rot="-5400000">
            <a:off x="3507581" y="4539457"/>
            <a:ext cx="4391025" cy="246062"/>
          </a:xfrm>
          <a:prstGeom prst="rect">
            <a:avLst/>
          </a:prstGeom>
          <a:noFill/>
          <a:ln w="9525">
            <a:noFill/>
            <a:miter lim="800000"/>
            <a:headEnd/>
            <a:tailEnd/>
          </a:ln>
        </p:spPr>
        <p:txBody>
          <a:bodyPr wrap="none">
            <a:spAutoFit/>
          </a:bodyPr>
          <a:lstStyle/>
          <a:p>
            <a:r>
              <a:rPr lang="pt-BR" sz="1000"/>
              <a:t>Imagem: Valter Campanato/Abr / </a:t>
            </a:r>
            <a:r>
              <a:rPr lang="en-US" sz="1000"/>
              <a:t>Creative Commons Attribution 3.0 Brazil.</a:t>
            </a:r>
            <a:r>
              <a:rPr lang="pt-BR" sz="10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806</Words>
  <Application>Microsoft Office PowerPoint</Application>
  <PresentationFormat>Apresentação na tela (4:3)</PresentationFormat>
  <Paragraphs>268</Paragraphs>
  <Slides>26</Slides>
  <Notes>1</Notes>
  <HiddenSlides>0</HiddenSlides>
  <MMClips>0</MMClips>
  <ScaleCrop>false</ScaleCrop>
  <HeadingPairs>
    <vt:vector size="4" baseType="variant">
      <vt:variant>
        <vt:lpstr>Tema</vt:lpstr>
      </vt:variant>
      <vt:variant>
        <vt:i4>2</vt:i4>
      </vt:variant>
      <vt:variant>
        <vt:lpstr>Títulos de slides</vt:lpstr>
      </vt:variant>
      <vt:variant>
        <vt:i4>26</vt:i4>
      </vt:variant>
    </vt:vector>
  </HeadingPairs>
  <TitlesOfParts>
    <vt:vector size="28" baseType="lpstr">
      <vt:lpstr>Tema do Office</vt:lpstr>
      <vt:lpstr>Personalizar design</vt:lpstr>
      <vt:lpstr>Slide 1</vt:lpstr>
      <vt:lpstr>Aspectos históricos</vt:lpstr>
      <vt:lpstr>Slide 3</vt:lpstr>
      <vt:lpstr>Pintura corporal</vt:lpstr>
      <vt:lpstr>Slide 5</vt:lpstr>
      <vt:lpstr>Artes, 1ª Série do ensino médio Arte indígena </vt:lpstr>
      <vt:lpstr>Pintura corporal</vt:lpstr>
      <vt:lpstr>Slide 8</vt:lpstr>
      <vt:lpstr>Slide 9</vt:lpstr>
      <vt:lpstr>Slide 10</vt:lpstr>
      <vt:lpstr>Artes, 1ª Série do ensino médio Arte indígena </vt:lpstr>
      <vt:lpstr>Slide 12</vt:lpstr>
      <vt:lpstr>Grafismo</vt:lpstr>
      <vt:lpstr>Slide 14</vt:lpstr>
      <vt:lpstr>Artes, 1ª Série do ensino médio Arte indígena </vt:lpstr>
      <vt:lpstr>Artes, 1ª Série do ensino médio Arte indígena </vt:lpstr>
      <vt:lpstr>Artes, 1ª Série do ensino médio Arte indígena </vt:lpstr>
      <vt:lpstr>Artes, 1ª Série do ensino médio Arte indígena </vt:lpstr>
      <vt:lpstr>Artes, 1ª Série do ensino médio Arte indígena </vt:lpstr>
      <vt:lpstr>Artes, 1ª Série do ensino médio Arte indígena </vt:lpstr>
      <vt:lpstr>Slide 21</vt:lpstr>
      <vt:lpstr>Slide 22</vt:lpstr>
      <vt:lpstr>Grafismo Indígena na moeda de 1 real</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Cliente</cp:lastModifiedBy>
  <cp:revision>164</cp:revision>
  <dcterms:created xsi:type="dcterms:W3CDTF">2011-07-13T12:53:46Z</dcterms:created>
  <dcterms:modified xsi:type="dcterms:W3CDTF">2019-12-30T20:00:39Z</dcterms:modified>
</cp:coreProperties>
</file>