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notesMasterIdLst>
    <p:notesMasterId r:id="rId31"/>
  </p:notesMasterIdLst>
  <p:sldIdLst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66" r:id="rId14"/>
    <p:sldId id="267" r:id="rId15"/>
    <p:sldId id="268" r:id="rId16"/>
    <p:sldId id="269" r:id="rId17"/>
    <p:sldId id="284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 sz="1400"/>
              <a:t>&lt;cabeçalho&gt;</a:t>
            </a:r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t-BR" sz="1400"/>
              <a:t>&lt;data/hora&gt;</a:t>
            </a:r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t-BR" sz="1400"/>
              <a:t>&lt;rodapé&gt;</a:t>
            </a:r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BF82DFD1-C370-48D2-85BD-7106035620FF}" type="slidenum">
              <a:rPr lang="pt-BR" sz="1400"/>
              <a:pPr algn="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885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67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A7D607D-DBD1-4C96-B9DE-2CF5A6B64A0F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181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60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479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05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0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55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469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907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905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552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4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0" y="0"/>
            <a:ext cx="9133200" cy="6856560"/>
          </a:xfrm>
          <a:prstGeom prst="rect">
            <a:avLst/>
          </a:prstGeom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0" y="0"/>
            <a:ext cx="9133200" cy="6856560"/>
          </a:xfrm>
          <a:prstGeom prst="rect">
            <a:avLst/>
          </a:prstGeom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02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0" y="4350583"/>
            <a:ext cx="914399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102766"/>
                </a:solidFill>
              </a:rPr>
              <a:t> Ciências </a:t>
            </a:r>
            <a:r>
              <a:rPr lang="pt-BR" sz="3600" b="1" dirty="0" smtClean="0">
                <a:solidFill>
                  <a:srgbClr val="102766"/>
                </a:solidFill>
              </a:rPr>
              <a:t>Humanas </a:t>
            </a:r>
            <a:r>
              <a:rPr lang="pt-BR" sz="3600" b="1" dirty="0">
                <a:solidFill>
                  <a:srgbClr val="102766"/>
                </a:solidFill>
              </a:rPr>
              <a:t>e suas </a:t>
            </a:r>
            <a:endParaRPr lang="pt-BR" sz="3600" b="1" dirty="0" smtClean="0">
              <a:solidFill>
                <a:srgbClr val="102766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102766"/>
                </a:solidFill>
              </a:rPr>
              <a:t>Tecnologias </a:t>
            </a:r>
            <a:r>
              <a:rPr lang="pt-BR" sz="3600" b="1" dirty="0">
                <a:solidFill>
                  <a:srgbClr val="102766"/>
                </a:solidFill>
              </a:rPr>
              <a:t>- </a:t>
            </a:r>
            <a:r>
              <a:rPr lang="pt-BR" sz="3600" b="1" dirty="0" smtClean="0">
                <a:solidFill>
                  <a:srgbClr val="102766"/>
                </a:solidFill>
              </a:rPr>
              <a:t>Filosofia</a:t>
            </a:r>
            <a:endParaRPr lang="pt-BR" sz="3600" b="1" dirty="0">
              <a:solidFill>
                <a:srgbClr val="102766"/>
              </a:solidFill>
            </a:endParaRPr>
          </a:p>
          <a:p>
            <a:pPr algn="ctr"/>
            <a:r>
              <a:rPr lang="pt-BR" sz="2000" dirty="0" smtClean="0">
                <a:solidFill>
                  <a:srgbClr val="102766"/>
                </a:solidFill>
              </a:rPr>
              <a:t>Ensino Médio,  1° Ano</a:t>
            </a:r>
          </a:p>
          <a:p>
            <a:pPr algn="ctr"/>
            <a:r>
              <a:rPr lang="pt-BR" sz="2400" b="1" dirty="0">
                <a:solidFill>
                  <a:srgbClr val="102766"/>
                </a:solidFill>
              </a:rPr>
              <a:t>Características da reflexão filosófica radical e rigorosa</a:t>
            </a:r>
          </a:p>
        </p:txBody>
      </p:sp>
    </p:spTree>
    <p:extLst>
      <p:ext uri="{BB962C8B-B14F-4D97-AF65-F5344CB8AC3E}">
        <p14:creationId xmlns:p14="http://schemas.microsoft.com/office/powerpoint/2010/main" xmlns="" val="7168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79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É preciso pensar </a:t>
            </a:r>
            <a:r>
              <a:rPr lang="pt-BR" i="1" dirty="0" smtClean="0"/>
              <a:t>sistemática</a:t>
            </a:r>
            <a:r>
              <a:rPr lang="pt-BR" dirty="0" smtClean="0"/>
              <a:t>, </a:t>
            </a:r>
            <a:r>
              <a:rPr lang="pt-BR" i="1" dirty="0" smtClean="0"/>
              <a:t>radical </a:t>
            </a:r>
            <a:r>
              <a:rPr lang="pt-BR" dirty="0"/>
              <a:t>e </a:t>
            </a:r>
            <a:r>
              <a:rPr lang="pt-BR" i="1" dirty="0"/>
              <a:t>rigorosamente</a:t>
            </a:r>
            <a:r>
              <a:rPr lang="pt-BR" dirty="0"/>
              <a:t> sobre </a:t>
            </a:r>
            <a:r>
              <a:rPr lang="pt-BR" dirty="0" smtClean="0"/>
              <a:t>esses </a:t>
            </a:r>
            <a:r>
              <a:rPr lang="pt-BR" dirty="0"/>
              <a:t>e outros problemas que atingem a humanidade, a fim de buscar respostas e caminhos possíveis de serem percorridos. É quando vemos a abrangência da reflexão filosófica, pois ela amplifica essas questões, transformando problemas particulares em grandes temas universais.</a:t>
            </a:r>
          </a:p>
        </p:txBody>
      </p:sp>
      <p:sp>
        <p:nvSpPr>
          <p:cNvPr id="6" name="Elipse 10"/>
          <p:cNvSpPr/>
          <p:nvPr/>
        </p:nvSpPr>
        <p:spPr>
          <a:xfrm>
            <a:off x="2013346" y="3574057"/>
            <a:ext cx="5697537" cy="273526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de cantos arredondados 3"/>
          <p:cNvSpPr/>
          <p:nvPr/>
        </p:nvSpPr>
        <p:spPr>
          <a:xfrm>
            <a:off x="3226196" y="4148732"/>
            <a:ext cx="3271837" cy="1477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Problemas da existência humana</a:t>
            </a:r>
          </a:p>
        </p:txBody>
      </p:sp>
      <p:sp>
        <p:nvSpPr>
          <p:cNvPr id="8" name="Elipse 4"/>
          <p:cNvSpPr/>
          <p:nvPr/>
        </p:nvSpPr>
        <p:spPr>
          <a:xfrm>
            <a:off x="2362051" y="3541985"/>
            <a:ext cx="1561877" cy="5350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Pobreza</a:t>
            </a:r>
          </a:p>
        </p:txBody>
      </p:sp>
      <p:sp>
        <p:nvSpPr>
          <p:cNvPr id="9" name="Elipse 5"/>
          <p:cNvSpPr/>
          <p:nvPr/>
        </p:nvSpPr>
        <p:spPr>
          <a:xfrm>
            <a:off x="5652120" y="3574057"/>
            <a:ext cx="1409700" cy="390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Seca</a:t>
            </a:r>
          </a:p>
        </p:txBody>
      </p:sp>
      <p:sp>
        <p:nvSpPr>
          <p:cNvPr id="10" name="Elipse 6"/>
          <p:cNvSpPr/>
          <p:nvPr/>
        </p:nvSpPr>
        <p:spPr>
          <a:xfrm>
            <a:off x="5612208" y="5918794"/>
            <a:ext cx="1525488" cy="390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Guerras</a:t>
            </a:r>
          </a:p>
        </p:txBody>
      </p:sp>
      <p:sp>
        <p:nvSpPr>
          <p:cNvPr id="11" name="Elipse 7"/>
          <p:cNvSpPr/>
          <p:nvPr/>
        </p:nvSpPr>
        <p:spPr>
          <a:xfrm>
            <a:off x="687661" y="4581623"/>
            <a:ext cx="1868115" cy="5513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Corrupção</a:t>
            </a:r>
          </a:p>
        </p:txBody>
      </p:sp>
      <p:sp>
        <p:nvSpPr>
          <p:cNvPr id="12" name="Elipse 8"/>
          <p:cNvSpPr/>
          <p:nvPr/>
        </p:nvSpPr>
        <p:spPr>
          <a:xfrm>
            <a:off x="1519024" y="5733752"/>
            <a:ext cx="2522328" cy="5755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Desigualdades</a:t>
            </a:r>
          </a:p>
        </p:txBody>
      </p:sp>
      <p:sp>
        <p:nvSpPr>
          <p:cNvPr id="13" name="Elipse 9"/>
          <p:cNvSpPr/>
          <p:nvPr/>
        </p:nvSpPr>
        <p:spPr>
          <a:xfrm>
            <a:off x="6955233" y="4740869"/>
            <a:ext cx="1655763" cy="3921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Violência</a:t>
            </a:r>
          </a:p>
        </p:txBody>
      </p:sp>
      <p:sp>
        <p:nvSpPr>
          <p:cNvPr id="14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2645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39552" y="1772816"/>
            <a:ext cx="335916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400" dirty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pt-BR" sz="4400" dirty="0" smtClean="0">
                <a:solidFill>
                  <a:srgbClr val="000000"/>
                </a:solidFill>
                <a:latin typeface="Times New Roman"/>
              </a:rPr>
              <a:t>filosofia </a:t>
            </a:r>
            <a:r>
              <a:rPr lang="pt-BR" sz="4400" dirty="0">
                <a:solidFill>
                  <a:srgbClr val="000000"/>
                </a:solidFill>
                <a:latin typeface="Times New Roman"/>
              </a:rPr>
              <a:t>e o </a:t>
            </a:r>
            <a:r>
              <a:rPr lang="pt-BR" sz="4400" dirty="0" smtClean="0">
                <a:solidFill>
                  <a:srgbClr val="000000"/>
                </a:solidFill>
                <a:latin typeface="Times New Roman"/>
              </a:rPr>
              <a:t>senso </a:t>
            </a:r>
            <a:r>
              <a:rPr lang="pt-BR" sz="440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pt-BR" sz="4400" dirty="0" smtClean="0">
                <a:solidFill>
                  <a:srgbClr val="000000"/>
                </a:solidFill>
                <a:latin typeface="Times New Roman"/>
              </a:rPr>
              <a:t>omum</a:t>
            </a:r>
            <a:endParaRPr dirty="0"/>
          </a:p>
        </p:txBody>
      </p:sp>
      <p:sp>
        <p:nvSpPr>
          <p:cNvPr id="166" name="CustomShape 2"/>
          <p:cNvSpPr/>
          <p:nvPr/>
        </p:nvSpPr>
        <p:spPr>
          <a:xfrm>
            <a:off x="584464" y="2602752"/>
            <a:ext cx="2403360" cy="3942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Times New Roman"/>
              </a:rPr>
              <a:t>Algumas definições...</a:t>
            </a:r>
            <a:endParaRPr dirty="0"/>
          </a:p>
        </p:txBody>
      </p:sp>
      <p:sp>
        <p:nvSpPr>
          <p:cNvPr id="7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85704" y="2204864"/>
            <a:ext cx="3842280" cy="363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Qual a sua compreensão desta imagem?</a:t>
            </a:r>
            <a:endParaRPr dirty="0"/>
          </a:p>
        </p:txBody>
      </p:sp>
      <p:sp>
        <p:nvSpPr>
          <p:cNvPr id="172" name="CustomShape 2"/>
          <p:cNvSpPr/>
          <p:nvPr/>
        </p:nvSpPr>
        <p:spPr>
          <a:xfrm>
            <a:off x="539552" y="1844824"/>
            <a:ext cx="373104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/>
              </a:rPr>
              <a:t>O Mito da Caverna de Platão</a:t>
            </a:r>
            <a:endParaRPr dirty="0"/>
          </a:p>
        </p:txBody>
      </p:sp>
      <p:sp>
        <p:nvSpPr>
          <p:cNvPr id="7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pic>
        <p:nvPicPr>
          <p:cNvPr id="8" name="Picture 4" descr="File:Merlin's Cave - geograph.org.uk - 1503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56" y="2924944"/>
            <a:ext cx="4558416" cy="341881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89648" y="6309320"/>
            <a:ext cx="3772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Imagem: Anthony Harrison / Attribution-Share Alike 2.0 Generic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39552" y="1845032"/>
            <a:ext cx="65916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/>
              </a:rPr>
              <a:t>Algumas interpretações e compreensões da imagem </a:t>
            </a:r>
            <a:endParaRPr dirty="0"/>
          </a:p>
        </p:txBody>
      </p:sp>
      <p:sp>
        <p:nvSpPr>
          <p:cNvPr id="176" name="CustomShape 2"/>
          <p:cNvSpPr/>
          <p:nvPr/>
        </p:nvSpPr>
        <p:spPr>
          <a:xfrm>
            <a:off x="539552" y="2540736"/>
            <a:ext cx="8205840" cy="2832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“Pra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mim,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é como se alguém apenas vivia em um lugar escuro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e,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quando saiu desse lugar, não aguentou enxergar a luz do sol que esperava por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ele.”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“Sei lá, um homem saindo da caverna. Descobrindo um novo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mundo.”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“Tipo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assim,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minha opinião  é que os homens 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viviam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presos  nessa caverna desde de pequenos  - sem nunca terem tido contato com o mundo exterior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e,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quando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têm,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ficam surpresos com o que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veem.”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576360" y="1829498"/>
            <a:ext cx="1656000" cy="603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rgbClr val="000000"/>
                </a:solidFill>
                <a:latin typeface="Times New Roman"/>
              </a:rPr>
              <a:t>Filosofia</a:t>
            </a:r>
            <a:endParaRPr dirty="0"/>
          </a:p>
        </p:txBody>
      </p:sp>
      <p:sp>
        <p:nvSpPr>
          <p:cNvPr id="180" name="CustomShape 2"/>
          <p:cNvSpPr/>
          <p:nvPr/>
        </p:nvSpPr>
        <p:spPr>
          <a:xfrm>
            <a:off x="108336" y="2616200"/>
            <a:ext cx="7488000" cy="648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dirty="0">
                <a:solidFill>
                  <a:srgbClr val="000000"/>
                </a:solidFill>
                <a:latin typeface="Times New Roman"/>
              </a:rPr>
              <a:t>Algumas </a:t>
            </a:r>
            <a:r>
              <a:rPr lang="pt-BR" sz="3200" dirty="0">
                <a:solidFill>
                  <a:srgbClr val="000000"/>
                </a:solidFill>
                <a:latin typeface="Times New Roman"/>
              </a:rPr>
              <a:t>conclusões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 sobre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filosofia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senso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omum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  <p:sp>
        <p:nvSpPr>
          <p:cNvPr id="182" name="CustomShape 4"/>
          <p:cNvSpPr/>
          <p:nvPr/>
        </p:nvSpPr>
        <p:spPr>
          <a:xfrm>
            <a:off x="5076360" y="1712858"/>
            <a:ext cx="2736000" cy="715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>
                <a:solidFill>
                  <a:srgbClr val="000000"/>
                </a:solidFill>
                <a:latin typeface="Times New Roman"/>
              </a:rPr>
              <a:t>Senso Comum</a:t>
            </a:r>
            <a:endParaRPr/>
          </a:p>
        </p:txBody>
      </p:sp>
      <p:sp>
        <p:nvSpPr>
          <p:cNvPr id="2" name="Multiply 1"/>
          <p:cNvSpPr/>
          <p:nvPr/>
        </p:nvSpPr>
        <p:spPr>
          <a:xfrm>
            <a:off x="3132248" y="1700808"/>
            <a:ext cx="1440160" cy="936104"/>
          </a:xfrm>
          <a:prstGeom prst="mathMultiply">
            <a:avLst>
              <a:gd name="adj1" fmla="val 11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-Point Star 2"/>
          <p:cNvSpPr/>
          <p:nvPr/>
        </p:nvSpPr>
        <p:spPr>
          <a:xfrm>
            <a:off x="1835696" y="2139515"/>
            <a:ext cx="4900320" cy="3240360"/>
          </a:xfrm>
          <a:prstGeom prst="star8">
            <a:avLst>
              <a:gd name="adj" fmla="val 21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Senso Comum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5637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Apolítico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2675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Dogmático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17728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Ingênuo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5945812" y="227687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Simplório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5" y="5373216"/>
            <a:ext cx="12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Preso ao aparente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5994157" y="486916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Acrítico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6766500" y="35730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Superficial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86916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Convencional</a:t>
            </a:r>
            <a:endParaRPr lang="pt-BR" dirty="0"/>
          </a:p>
        </p:txBody>
      </p:sp>
      <p:sp>
        <p:nvSpPr>
          <p:cNvPr id="13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0449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4"/>
          <p:cNvSpPr/>
          <p:nvPr/>
        </p:nvSpPr>
        <p:spPr>
          <a:xfrm>
            <a:off x="613160" y="2807624"/>
            <a:ext cx="1438560" cy="4773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imes New Roman"/>
              </a:rPr>
              <a:t>Rigorosa</a:t>
            </a:r>
            <a:endParaRPr/>
          </a:p>
        </p:txBody>
      </p:sp>
      <p:sp>
        <p:nvSpPr>
          <p:cNvPr id="201" name="CustomShape 5"/>
          <p:cNvSpPr/>
          <p:nvPr/>
        </p:nvSpPr>
        <p:spPr>
          <a:xfrm>
            <a:off x="6804248" y="4440400"/>
            <a:ext cx="1655280" cy="4287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Indagação</a:t>
            </a:r>
            <a:endParaRPr dirty="0"/>
          </a:p>
        </p:txBody>
      </p:sp>
      <p:sp>
        <p:nvSpPr>
          <p:cNvPr id="202" name="CustomShape 6"/>
          <p:cNvSpPr/>
          <p:nvPr/>
        </p:nvSpPr>
        <p:spPr>
          <a:xfrm>
            <a:off x="3635896" y="6065984"/>
            <a:ext cx="1510560" cy="4593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imes New Roman"/>
              </a:rPr>
              <a:t>Reflexão</a:t>
            </a:r>
            <a:endParaRPr/>
          </a:p>
        </p:txBody>
      </p:sp>
      <p:sp>
        <p:nvSpPr>
          <p:cNvPr id="203" name="CustomShape 7"/>
          <p:cNvSpPr/>
          <p:nvPr/>
        </p:nvSpPr>
        <p:spPr>
          <a:xfrm>
            <a:off x="5653376" y="5589240"/>
            <a:ext cx="1582920" cy="4287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imes New Roman"/>
              </a:rPr>
              <a:t>Sabedoria</a:t>
            </a:r>
            <a:endParaRPr/>
          </a:p>
        </p:txBody>
      </p:sp>
      <p:sp>
        <p:nvSpPr>
          <p:cNvPr id="205" name="CustomShape 9"/>
          <p:cNvSpPr/>
          <p:nvPr/>
        </p:nvSpPr>
        <p:spPr>
          <a:xfrm>
            <a:off x="6588224" y="2867879"/>
            <a:ext cx="2014648" cy="41710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dirty="0">
                <a:solidFill>
                  <a:srgbClr val="000000"/>
                </a:solidFill>
                <a:latin typeface="Times New Roman"/>
              </a:rPr>
              <a:t>Sistematização</a:t>
            </a:r>
            <a:endParaRPr dirty="0"/>
          </a:p>
        </p:txBody>
      </p:sp>
      <p:sp>
        <p:nvSpPr>
          <p:cNvPr id="206" name="CustomShape 10"/>
          <p:cNvSpPr/>
          <p:nvPr/>
        </p:nvSpPr>
        <p:spPr>
          <a:xfrm>
            <a:off x="5472000" y="1800000"/>
            <a:ext cx="1150560" cy="3481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Crítica</a:t>
            </a:r>
            <a:endParaRPr dirty="0"/>
          </a:p>
        </p:txBody>
      </p:sp>
      <p:sp>
        <p:nvSpPr>
          <p:cNvPr id="207" name="CustomShape 11"/>
          <p:cNvSpPr/>
          <p:nvPr/>
        </p:nvSpPr>
        <p:spPr>
          <a:xfrm>
            <a:off x="3763504" y="1395720"/>
            <a:ext cx="1384560" cy="4042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Verdade</a:t>
            </a:r>
            <a:endParaRPr dirty="0"/>
          </a:p>
        </p:txBody>
      </p:sp>
      <p:sp>
        <p:nvSpPr>
          <p:cNvPr id="208" name="CustomShape 12"/>
          <p:cNvSpPr/>
          <p:nvPr/>
        </p:nvSpPr>
        <p:spPr>
          <a:xfrm>
            <a:off x="595152" y="4437112"/>
            <a:ext cx="1384560" cy="3873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Espanto</a:t>
            </a:r>
            <a:endParaRPr dirty="0"/>
          </a:p>
        </p:txBody>
      </p:sp>
      <p:sp>
        <p:nvSpPr>
          <p:cNvPr id="210" name="CustomShape 14"/>
          <p:cNvSpPr/>
          <p:nvPr/>
        </p:nvSpPr>
        <p:spPr>
          <a:xfrm>
            <a:off x="1691680" y="1700808"/>
            <a:ext cx="1384560" cy="4042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Ciência</a:t>
            </a:r>
            <a:endParaRPr dirty="0"/>
          </a:p>
        </p:txBody>
      </p:sp>
      <p:sp>
        <p:nvSpPr>
          <p:cNvPr id="211" name="CustomShape 15"/>
          <p:cNvSpPr/>
          <p:nvPr/>
        </p:nvSpPr>
        <p:spPr>
          <a:xfrm>
            <a:off x="576208" y="5445224"/>
            <a:ext cx="2627640" cy="42876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Ensimesmamento</a:t>
            </a:r>
            <a:endParaRPr dirty="0"/>
          </a:p>
        </p:txBody>
      </p:sp>
      <p:sp>
        <p:nvSpPr>
          <p:cNvPr id="2" name="10-Point Star 1"/>
          <p:cNvSpPr/>
          <p:nvPr/>
        </p:nvSpPr>
        <p:spPr>
          <a:xfrm>
            <a:off x="1560306" y="1831412"/>
            <a:ext cx="5783334" cy="4083387"/>
          </a:xfrm>
          <a:prstGeom prst="star10">
            <a:avLst>
              <a:gd name="adj" fmla="val 19281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Filosofia</a:t>
            </a:r>
            <a:endParaRPr lang="pt-BR" sz="3200" b="1" dirty="0"/>
          </a:p>
        </p:txBody>
      </p:sp>
      <p:sp>
        <p:nvSpPr>
          <p:cNvPr id="15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11560" y="1988418"/>
            <a:ext cx="5040000" cy="2664000"/>
          </a:xfrm>
          <a:prstGeom prst="roundRect">
            <a:avLst>
              <a:gd name="adj" fmla="val 3600"/>
            </a:avLst>
          </a:prstGeom>
          <a:solidFill>
            <a:srgbClr val="CFE7F5"/>
          </a:solidFill>
          <a:ln w="36000">
            <a:solidFill>
              <a:srgbClr val="000000"/>
            </a:solidFill>
            <a:round/>
          </a:ln>
        </p:spPr>
      </p:sp>
      <p:sp>
        <p:nvSpPr>
          <p:cNvPr id="216" name="TextShape 3"/>
          <p:cNvSpPr txBox="1"/>
          <p:nvPr/>
        </p:nvSpPr>
        <p:spPr>
          <a:xfrm>
            <a:off x="3923928" y="2465250"/>
            <a:ext cx="1285560" cy="459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2600" dirty="0"/>
              <a:t>Radical</a:t>
            </a:r>
            <a:endParaRPr dirty="0"/>
          </a:p>
        </p:txBody>
      </p:sp>
      <p:sp>
        <p:nvSpPr>
          <p:cNvPr id="217" name="TextShape 4"/>
          <p:cNvSpPr txBox="1"/>
          <p:nvPr/>
        </p:nvSpPr>
        <p:spPr>
          <a:xfrm>
            <a:off x="899592" y="2249226"/>
            <a:ext cx="1506600" cy="459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2600" dirty="0"/>
              <a:t>Rigorosa</a:t>
            </a:r>
            <a:endParaRPr dirty="0"/>
          </a:p>
        </p:txBody>
      </p:sp>
      <p:sp>
        <p:nvSpPr>
          <p:cNvPr id="218" name="TextShape 5"/>
          <p:cNvSpPr txBox="1"/>
          <p:nvPr/>
        </p:nvSpPr>
        <p:spPr>
          <a:xfrm>
            <a:off x="1975248" y="3617378"/>
            <a:ext cx="1948680" cy="4593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2600" dirty="0"/>
              <a:t>De conjunto</a:t>
            </a:r>
            <a:endParaRPr dirty="0"/>
          </a:p>
        </p:txBody>
      </p:sp>
      <p:sp>
        <p:nvSpPr>
          <p:cNvPr id="8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5853831" y="1988418"/>
            <a:ext cx="1814513" cy="2952750"/>
            <a:chOff x="5849947" y="2343434"/>
            <a:chExt cx="1813662" cy="2952328"/>
          </a:xfrm>
        </p:grpSpPr>
        <p:grpSp>
          <p:nvGrpSpPr>
            <p:cNvPr id="10" name="Grupo 3"/>
            <p:cNvGrpSpPr>
              <a:grpSpLocks/>
            </p:cNvGrpSpPr>
            <p:nvPr/>
          </p:nvGrpSpPr>
          <p:grpSpPr bwMode="auto">
            <a:xfrm flipH="1">
              <a:off x="6367465" y="2343434"/>
              <a:ext cx="1296144" cy="2952328"/>
              <a:chOff x="1043608" y="1341438"/>
              <a:chExt cx="505172" cy="1173796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1115965" y="1341438"/>
                <a:ext cx="360549" cy="43165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13" name="Conector reto 12"/>
              <p:cNvCxnSpPr>
                <a:stCxn id="12" idx="4"/>
              </p:cNvCxnSpPr>
              <p:nvPr/>
            </p:nvCxnSpPr>
            <p:spPr>
              <a:xfrm>
                <a:off x="1295312" y="1773092"/>
                <a:ext cx="0" cy="57617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/>
              <p:nvPr/>
            </p:nvCxnSpPr>
            <p:spPr>
              <a:xfrm flipH="1">
                <a:off x="1115965" y="2349262"/>
                <a:ext cx="179347" cy="1432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1295312" y="2349262"/>
                <a:ext cx="181202" cy="1432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 flipH="1">
                <a:off x="1115965" y="1916345"/>
                <a:ext cx="179347" cy="1445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/>
              <p:nvPr/>
            </p:nvCxnSpPr>
            <p:spPr>
              <a:xfrm>
                <a:off x="1295312" y="1916345"/>
                <a:ext cx="181202" cy="1445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1476515" y="2060861"/>
                <a:ext cx="7112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Elipse 18"/>
              <p:cNvSpPr/>
              <p:nvPr/>
            </p:nvSpPr>
            <p:spPr>
              <a:xfrm>
                <a:off x="1070201" y="2053919"/>
                <a:ext cx="45764" cy="4606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1043608" y="2469797"/>
                <a:ext cx="72357" cy="454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1476515" y="2469797"/>
                <a:ext cx="72357" cy="454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cxnSp>
          <p:nvCxnSpPr>
            <p:cNvPr id="11" name="Conector reto 10"/>
            <p:cNvCxnSpPr/>
            <p:nvPr/>
          </p:nvCxnSpPr>
          <p:spPr>
            <a:xfrm flipH="1" flipV="1">
              <a:off x="5849947" y="3213260"/>
              <a:ext cx="520456" cy="9412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39552" y="1868688"/>
            <a:ext cx="7847640" cy="912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200" dirty="0">
                <a:solidFill>
                  <a:srgbClr val="000000"/>
                </a:solidFill>
                <a:latin typeface="Times New Roman"/>
              </a:rPr>
              <a:t>Antes de comentarmos cada característica da reflexão filosófica acima citada, vejamos o que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uma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filósofa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brasileira nos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diz sobre o assunto:</a:t>
            </a:r>
            <a:endParaRPr dirty="0"/>
          </a:p>
        </p:txBody>
      </p:sp>
      <p:sp>
        <p:nvSpPr>
          <p:cNvPr id="5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18432" y="1896112"/>
            <a:ext cx="8086016" cy="146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“Reflexão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significa movimento de volta sobre si mesmo ou movimento de retorno a si mesmo. A reflexão é o movimento pelo qual o pensamento volta-se para si mesmo, interrogando a si mesmo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. (...) A filosofia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não é um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‘eu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acho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que’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ou um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‘eu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gosto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de’”. </a:t>
            </a:r>
            <a:r>
              <a:rPr lang="pt-BR" sz="1500" dirty="0">
                <a:solidFill>
                  <a:srgbClr val="000000"/>
                </a:solidFill>
                <a:latin typeface="Times New Roman"/>
              </a:rPr>
              <a:t>(Convite à Filosofia, </a:t>
            </a:r>
            <a:r>
              <a:rPr lang="pt-BR" sz="1500" dirty="0" err="1">
                <a:solidFill>
                  <a:srgbClr val="000000"/>
                </a:solidFill>
                <a:latin typeface="Times New Roman"/>
              </a:rPr>
              <a:t>pág</a:t>
            </a:r>
            <a:r>
              <a:rPr lang="pt-BR" sz="1500" dirty="0">
                <a:solidFill>
                  <a:srgbClr val="000000"/>
                </a:solidFill>
                <a:latin typeface="Times New Roman"/>
              </a:rPr>
              <a:t> 12.)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Marilena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Chauí (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1941)</a:t>
            </a:r>
            <a:endParaRPr dirty="0"/>
          </a:p>
        </p:txBody>
      </p:sp>
      <p:sp>
        <p:nvSpPr>
          <p:cNvPr id="5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sp>
        <p:nvSpPr>
          <p:cNvPr id="113" name="CustomShape 2"/>
          <p:cNvSpPr/>
          <p:nvPr/>
        </p:nvSpPr>
        <p:spPr>
          <a:xfrm>
            <a:off x="899472" y="4941168"/>
            <a:ext cx="8641080" cy="1296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Iniciaremos a nossa aula com algumas indagações fundamentais: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O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que é a vida?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O que é o pensar?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O que é a filosofia?</a:t>
            </a:r>
            <a:endParaRPr dirty="0"/>
          </a:p>
        </p:txBody>
      </p:sp>
      <p:pic>
        <p:nvPicPr>
          <p:cNvPr id="6" name="Picture 4" descr="http://upload.wikimedia.org/wikipedia/commons/thumb/9/99/Question_book-new.svg/500px-Question_book-new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41566"/>
            <a:ext cx="4762500" cy="370522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112898" y="4542028"/>
            <a:ext cx="3339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Imagem: Tkgd2007 / GNU Free Documentation License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540160" y="1888120"/>
            <a:ext cx="8712360" cy="820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/>
              </a:rPr>
              <a:t>Agora podemos comentar brevemente sobre cada uma das características da filosofia:</a:t>
            </a:r>
            <a:endParaRPr dirty="0"/>
          </a:p>
        </p:txBody>
      </p:sp>
      <p:sp>
        <p:nvSpPr>
          <p:cNvPr id="227" name="CustomShape 2"/>
          <p:cNvSpPr/>
          <p:nvPr/>
        </p:nvSpPr>
        <p:spPr>
          <a:xfrm>
            <a:off x="2062192" y="2972984"/>
            <a:ext cx="6758280" cy="36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Porque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procura as raízes do problema em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questão.</a:t>
            </a:r>
            <a:endParaRPr dirty="0"/>
          </a:p>
        </p:txBody>
      </p:sp>
      <p:sp>
        <p:nvSpPr>
          <p:cNvPr id="228" name="CustomShape 3"/>
          <p:cNvSpPr/>
          <p:nvPr/>
        </p:nvSpPr>
        <p:spPr>
          <a:xfrm>
            <a:off x="649552" y="3802504"/>
            <a:ext cx="1152000" cy="504000"/>
          </a:xfrm>
          <a:prstGeom prst="roundRect">
            <a:avLst>
              <a:gd name="adj" fmla="val 3600"/>
            </a:avLst>
          </a:prstGeom>
          <a:solidFill>
            <a:srgbClr val="CFE7F5"/>
          </a:solidFill>
          <a:ln w="36000">
            <a:solidFill>
              <a:srgbClr val="000000"/>
            </a:solidFill>
            <a:round/>
          </a:ln>
        </p:spPr>
      </p:sp>
      <p:sp>
        <p:nvSpPr>
          <p:cNvPr id="229" name="CustomShape 4"/>
          <p:cNvSpPr/>
          <p:nvPr/>
        </p:nvSpPr>
        <p:spPr>
          <a:xfrm>
            <a:off x="2052832" y="3644104"/>
            <a:ext cx="6758280" cy="912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Porque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procura sempre cumprir com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rigor,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através de um método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próprio,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as exigências da reflexão filosófica, não se limitando ao senso comum.</a:t>
            </a:r>
            <a:endParaRPr dirty="0"/>
          </a:p>
        </p:txBody>
      </p:sp>
      <p:sp>
        <p:nvSpPr>
          <p:cNvPr id="230" name="CustomShape 5"/>
          <p:cNvSpPr/>
          <p:nvPr/>
        </p:nvSpPr>
        <p:spPr>
          <a:xfrm>
            <a:off x="2052832" y="4652216"/>
            <a:ext cx="675828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Porque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toda a reflexão é baseada no contexto social, histórico, político e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econômico, em que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se dá a problemática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dirty="0"/>
          </a:p>
        </p:txBody>
      </p:sp>
      <p:sp>
        <p:nvSpPr>
          <p:cNvPr id="231" name="CustomShape 6"/>
          <p:cNvSpPr/>
          <p:nvPr/>
        </p:nvSpPr>
        <p:spPr>
          <a:xfrm>
            <a:off x="2062192" y="5455376"/>
            <a:ext cx="6758280" cy="637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Porque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não admite pensar as diversas realidade de maneira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superficial,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se limitando a apenas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à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aparência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dirty="0"/>
          </a:p>
        </p:txBody>
      </p:sp>
      <p:sp>
        <p:nvSpPr>
          <p:cNvPr id="233" name="CustomShape 8"/>
          <p:cNvSpPr/>
          <p:nvPr/>
        </p:nvSpPr>
        <p:spPr>
          <a:xfrm>
            <a:off x="649552" y="2924024"/>
            <a:ext cx="1152000" cy="504000"/>
          </a:xfrm>
          <a:prstGeom prst="roundRect">
            <a:avLst>
              <a:gd name="adj" fmla="val 3600"/>
            </a:avLst>
          </a:prstGeom>
          <a:solidFill>
            <a:srgbClr val="CFE7F5"/>
          </a:solidFill>
          <a:ln w="36000">
            <a:solidFill>
              <a:srgbClr val="000000"/>
            </a:solidFill>
            <a:round/>
          </a:ln>
        </p:spPr>
      </p:sp>
      <p:sp>
        <p:nvSpPr>
          <p:cNvPr id="234" name="TextShape 9"/>
          <p:cNvSpPr txBox="1"/>
          <p:nvPr/>
        </p:nvSpPr>
        <p:spPr>
          <a:xfrm>
            <a:off x="775912" y="2996024"/>
            <a:ext cx="881640" cy="349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imes New Roman"/>
              </a:rPr>
              <a:t>Radical</a:t>
            </a:r>
            <a:endParaRPr/>
          </a:p>
        </p:txBody>
      </p:sp>
      <p:sp>
        <p:nvSpPr>
          <p:cNvPr id="235" name="TextShape 10"/>
          <p:cNvSpPr txBox="1"/>
          <p:nvPr/>
        </p:nvSpPr>
        <p:spPr>
          <a:xfrm>
            <a:off x="722992" y="3874504"/>
            <a:ext cx="1006560" cy="349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imes New Roman"/>
              </a:rPr>
              <a:t>Rigorosa</a:t>
            </a:r>
            <a:endParaRPr/>
          </a:p>
        </p:txBody>
      </p:sp>
      <p:sp>
        <p:nvSpPr>
          <p:cNvPr id="236" name="CustomShape 11"/>
          <p:cNvSpPr/>
          <p:nvPr/>
        </p:nvSpPr>
        <p:spPr>
          <a:xfrm>
            <a:off x="649552" y="5542136"/>
            <a:ext cx="1152000" cy="504000"/>
          </a:xfrm>
          <a:prstGeom prst="roundRect">
            <a:avLst>
              <a:gd name="adj" fmla="val 3600"/>
            </a:avLst>
          </a:prstGeom>
          <a:solidFill>
            <a:srgbClr val="CFE7F5"/>
          </a:solidFill>
          <a:ln w="36000">
            <a:solidFill>
              <a:srgbClr val="00000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imes New Roman"/>
              </a:rPr>
              <a:t>Crítica</a:t>
            </a:r>
            <a:endParaRPr/>
          </a:p>
        </p:txBody>
      </p:sp>
      <p:sp>
        <p:nvSpPr>
          <p:cNvPr id="237" name="CustomShape 12"/>
          <p:cNvSpPr/>
          <p:nvPr/>
        </p:nvSpPr>
        <p:spPr>
          <a:xfrm>
            <a:off x="649552" y="4678136"/>
            <a:ext cx="1152000" cy="504000"/>
          </a:xfrm>
          <a:prstGeom prst="roundRect">
            <a:avLst>
              <a:gd name="adj" fmla="val 3600"/>
            </a:avLst>
          </a:prstGeom>
          <a:solidFill>
            <a:srgbClr val="CFE7F5"/>
          </a:solidFill>
          <a:ln w="36000">
            <a:solidFill>
              <a:srgbClr val="00000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Times New Roman"/>
              </a:rPr>
              <a:t>Conjunto</a:t>
            </a:r>
            <a:endParaRPr/>
          </a:p>
        </p:txBody>
      </p:sp>
      <p:sp>
        <p:nvSpPr>
          <p:cNvPr id="15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2"/>
          <p:cNvSpPr/>
          <p:nvPr/>
        </p:nvSpPr>
        <p:spPr>
          <a:xfrm>
            <a:off x="684120" y="1988840"/>
            <a:ext cx="4968000" cy="1440000"/>
          </a:xfrm>
          <a:prstGeom prst="roundRect">
            <a:avLst>
              <a:gd name="adj" fmla="val 3600"/>
            </a:avLst>
          </a:prstGeom>
          <a:solidFill>
            <a:srgbClr val="CFE7F5"/>
          </a:solidFill>
          <a:ln w="36000">
            <a:solidFill>
              <a:srgbClr val="000000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Façamos agora uma leitura da seguinte imagem:</a:t>
            </a:r>
            <a:endParaRPr dirty="0"/>
          </a:p>
        </p:txBody>
      </p:sp>
      <p:sp>
        <p:nvSpPr>
          <p:cNvPr id="5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pic>
        <p:nvPicPr>
          <p:cNvPr id="7" name="Picture 2" descr="File:Klepto-shoe-400-2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78078"/>
            <a:ext cx="5114079" cy="315794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83568" y="5136022"/>
            <a:ext cx="4469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Imagem: Autor desconhecido / </a:t>
            </a:r>
            <a:r>
              <a:rPr lang="pt-BR" sz="1000" dirty="0" err="1" smtClean="0"/>
              <a:t>The</a:t>
            </a:r>
            <a:r>
              <a:rPr lang="pt-BR" sz="1000" dirty="0" smtClean="0"/>
              <a:t> </a:t>
            </a:r>
            <a:r>
              <a:rPr lang="en-US" sz="1000" dirty="0" smtClean="0"/>
              <a:t>use of this image is free for any purpose</a:t>
            </a:r>
            <a:endParaRPr lang="pt-BR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0840" y="1844824"/>
            <a:ext cx="137772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Perguntas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469200" y="2336764"/>
            <a:ext cx="8423280" cy="3106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O que a imagem mostra?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Qual o tipo de problema está posto na foto?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O que pensamos sobre esta realidade que está posta?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Quais valores sociais estariam em jogo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nessa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cena?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Agora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responda a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outras questões a seguir...</a:t>
            </a:r>
            <a:endParaRPr dirty="0"/>
          </a:p>
        </p:txBody>
      </p:sp>
      <p:sp>
        <p:nvSpPr>
          <p:cNvPr id="6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40504" y="1909824"/>
            <a:ext cx="8568000" cy="173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Que tipo de questionamentos fizemos sobre a imagem?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As perguntas são filosóficas?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O que deveria ser perguntado e não foi?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pic>
        <p:nvPicPr>
          <p:cNvPr id="9" name="Picture 4" descr="http://upload.wikimedia.org/wikipedia/commons/thumb/9/99/Question_book-new.svg/500px-Question_book-new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72" y="3159397"/>
            <a:ext cx="4114428" cy="3201025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619672" y="6237312"/>
            <a:ext cx="3339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Imagem: Tkgd2007 / GNU Free Documentation License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211960" y="1889360"/>
            <a:ext cx="4176464" cy="2259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Times New Roman"/>
              </a:rPr>
              <a:t>Diante das características sobre a reflexão filosófica que acabamos de estudar, destaque um dos problemas  vivenciados dentro da sua cidade e tente </a:t>
            </a:r>
            <a:r>
              <a:rPr lang="pt-BR" sz="2000" dirty="0" smtClean="0">
                <a:solidFill>
                  <a:srgbClr val="000000"/>
                </a:solidFill>
                <a:latin typeface="Times New Roman"/>
              </a:rPr>
              <a:t>problematizá-lo, </a:t>
            </a:r>
            <a:r>
              <a:rPr lang="pt-BR" sz="2000" dirty="0">
                <a:solidFill>
                  <a:srgbClr val="000000"/>
                </a:solidFill>
                <a:latin typeface="Times New Roman"/>
              </a:rPr>
              <a:t>seguindo os princípios básicos da atitude filosófica.</a:t>
            </a:r>
            <a:endParaRPr dirty="0"/>
          </a:p>
        </p:txBody>
      </p:sp>
      <p:sp>
        <p:nvSpPr>
          <p:cNvPr id="257" name="CustomShape 2"/>
          <p:cNvSpPr/>
          <p:nvPr/>
        </p:nvSpPr>
        <p:spPr>
          <a:xfrm>
            <a:off x="6732720" y="6021360"/>
            <a:ext cx="1798920" cy="698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i="1" dirty="0">
                <a:solidFill>
                  <a:srgbClr val="000000"/>
                </a:solidFill>
                <a:latin typeface="Times New Roman"/>
              </a:rPr>
              <a:t>Boa Reflexão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7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pic>
        <p:nvPicPr>
          <p:cNvPr id="8" name="Picture 2" descr="File:Salim Virji - Monkey with cat (by-s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05955"/>
            <a:ext cx="3168352" cy="451189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 rot="16200000">
            <a:off x="-2291616" y="3637682"/>
            <a:ext cx="5704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Imagem: Salim Virji / </a:t>
            </a:r>
            <a:r>
              <a:rPr lang="en-US" sz="1000" dirty="0" smtClean="0"/>
              <a:t>Creative Commons Attribution-Share Alike 2.0 Generic</a:t>
            </a:r>
            <a:endParaRPr lang="pt-BR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04160" y="1162592"/>
            <a:ext cx="7928280" cy="394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dirty="0">
                <a:solidFill>
                  <a:srgbClr val="000000"/>
                </a:solidFill>
                <a:latin typeface="Times New Roman"/>
              </a:rPr>
              <a:t>Escute, pense e reflita sobre </a:t>
            </a:r>
            <a:r>
              <a:rPr lang="pt-BR" sz="2000" b="1" dirty="0" smtClean="0">
                <a:solidFill>
                  <a:srgbClr val="000000"/>
                </a:solidFill>
                <a:latin typeface="Times New Roman"/>
              </a:rPr>
              <a:t>esta música</a:t>
            </a:r>
            <a:endParaRPr dirty="0"/>
          </a:p>
        </p:txBody>
      </p:sp>
      <p:sp>
        <p:nvSpPr>
          <p:cNvPr id="261" name="CustomShape 2"/>
          <p:cNvSpPr/>
          <p:nvPr/>
        </p:nvSpPr>
        <p:spPr>
          <a:xfrm>
            <a:off x="288000" y="1503360"/>
            <a:ext cx="2663640" cy="4713120"/>
          </a:xfrm>
          <a:prstGeom prst="rect">
            <a:avLst/>
          </a:prstGeom>
        </p:spPr>
      </p:sp>
      <p:graphicFrame>
        <p:nvGraphicFramePr>
          <p:cNvPr id="263" name="Table 4"/>
          <p:cNvGraphicFramePr/>
          <p:nvPr>
            <p:extLst>
              <p:ext uri="{D42A27DB-BD31-4B8C-83A1-F6EECF244321}">
                <p14:modId xmlns:p14="http://schemas.microsoft.com/office/powerpoint/2010/main" xmlns="" val="4284953155"/>
              </p:ext>
            </p:extLst>
          </p:nvPr>
        </p:nvGraphicFramePr>
        <p:xfrm>
          <a:off x="683568" y="1675968"/>
          <a:ext cx="8137440" cy="4921384"/>
        </p:xfrm>
        <a:graphic>
          <a:graphicData uri="http://schemas.openxmlformats.org/drawingml/2006/table">
            <a:tbl>
              <a:tblPr/>
              <a:tblGrid>
                <a:gridCol w="2711880"/>
                <a:gridCol w="2711880"/>
                <a:gridCol w="2713680"/>
              </a:tblGrid>
              <a:tr h="4921384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Pensamento</a:t>
                      </a:r>
                      <a:endParaRPr sz="1400" dirty="0">
                        <a:latin typeface="+mj-lt"/>
                      </a:endParaRPr>
                    </a:p>
                    <a:p>
                      <a:endParaRPr lang="pt-BR" sz="1300" i="1" dirty="0" smtClean="0">
                        <a:latin typeface="+mj-lt"/>
                      </a:endParaRPr>
                    </a:p>
                    <a:p>
                      <a:r>
                        <a:rPr lang="pt-BR" sz="1300" i="1" dirty="0" smtClean="0">
                          <a:latin typeface="+mj-lt"/>
                        </a:rPr>
                        <a:t>Você </a:t>
                      </a:r>
                      <a:r>
                        <a:rPr lang="pt-BR" sz="1300" i="1" dirty="0">
                          <a:latin typeface="+mj-lt"/>
                        </a:rPr>
                        <a:t>precisa saber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i="1" dirty="0">
                          <a:latin typeface="+mj-lt"/>
                        </a:rPr>
                        <a:t>O que passa aqui dentro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i="1" dirty="0">
                          <a:latin typeface="+mj-lt"/>
                        </a:rPr>
                        <a:t>Eu vou falar pra você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i="1" dirty="0">
                          <a:latin typeface="+mj-lt"/>
                        </a:rPr>
                        <a:t>Você vai entender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i="1" dirty="0">
                          <a:latin typeface="+mj-lt"/>
                        </a:rPr>
                        <a:t>A força de um pensamento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i="1" dirty="0">
                          <a:latin typeface="+mj-lt"/>
                        </a:rPr>
                        <a:t>Pra nunca mais esquecer</a:t>
                      </a:r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Pensamento é um momento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Que nos leva </a:t>
                      </a:r>
                      <a:r>
                        <a:rPr lang="pt-BR" sz="1300" dirty="0" smtClean="0">
                          <a:latin typeface="+mj-lt"/>
                        </a:rPr>
                        <a:t>à </a:t>
                      </a:r>
                      <a:r>
                        <a:rPr lang="pt-BR" sz="1300" dirty="0">
                          <a:latin typeface="+mj-lt"/>
                        </a:rPr>
                        <a:t>emoção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Pensamento positivo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Que faz bem ao coração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O mal não  (3x)</a:t>
                      </a:r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Sendo que para você chegar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Terá que atravessar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A fronteira do pensar (2x)</a:t>
                      </a:r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E o pensamento é o fundamento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Eu ganho o mundo sem sair do lugar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Eu fui para o Japão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Com a força do pensar</a:t>
                      </a:r>
                      <a:endParaRPr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Passei pelas ruínas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E parei no Canadá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Subi o Himalaia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Pra no alto cantar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Com a </a:t>
                      </a:r>
                      <a:r>
                        <a:rPr lang="pt-BR" sz="1300" dirty="0" smtClean="0">
                          <a:latin typeface="+mj-lt"/>
                        </a:rPr>
                        <a:t>imaginação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dirty="0" smtClean="0">
                          <a:latin typeface="+mj-lt"/>
                        </a:rPr>
                        <a:t>que </a:t>
                      </a:r>
                      <a:r>
                        <a:rPr lang="pt-BR" sz="1300" dirty="0">
                          <a:latin typeface="+mj-lt"/>
                        </a:rPr>
                        <a:t>faz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Você viajar, todo </a:t>
                      </a:r>
                      <a:r>
                        <a:rPr lang="pt-BR" sz="1300" dirty="0" smtClean="0">
                          <a:latin typeface="+mj-lt"/>
                        </a:rPr>
                        <a:t>o mundo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Estou sem lenço e o documento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Meu passaporte é visto em todo lugar </a:t>
                      </a:r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Acorda meu Brasil com o lado bom de pensar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Detone o </a:t>
                      </a:r>
                      <a:r>
                        <a:rPr lang="pt-BR" sz="1300" dirty="0" smtClean="0">
                          <a:latin typeface="+mj-lt"/>
                        </a:rPr>
                        <a:t>pesadelo, </a:t>
                      </a:r>
                      <a:r>
                        <a:rPr lang="pt-BR" sz="1300" dirty="0">
                          <a:latin typeface="+mj-lt"/>
                        </a:rPr>
                        <a:t>pois o bom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Ainda virá</a:t>
                      </a:r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Você precisa saber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Acorda meu Brasil com o lado bom de pensar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Detone o </a:t>
                      </a:r>
                      <a:r>
                        <a:rPr lang="pt-BR" sz="1300" dirty="0" smtClean="0">
                          <a:latin typeface="+mj-lt"/>
                        </a:rPr>
                        <a:t>pesadelo, </a:t>
                      </a:r>
                      <a:r>
                        <a:rPr lang="pt-BR" sz="1300" dirty="0">
                          <a:latin typeface="+mj-lt"/>
                        </a:rPr>
                        <a:t>pois o bom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Ainda virá</a:t>
                      </a:r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i="1" dirty="0">
                          <a:latin typeface="+mj-lt"/>
                        </a:rPr>
                        <a:t>(Refrão)</a:t>
                      </a:r>
                      <a:endParaRPr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Custe o tempo que custar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Que esse dia virá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Nunca pense em desistir, não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Te aconselho a prosseguir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O tempo </a:t>
                      </a:r>
                      <a:r>
                        <a:rPr lang="pt-BR" sz="1300" dirty="0" smtClean="0">
                          <a:latin typeface="+mj-lt"/>
                        </a:rPr>
                        <a:t>voa, </a:t>
                      </a:r>
                      <a:r>
                        <a:rPr lang="pt-BR" sz="1300" dirty="0">
                          <a:latin typeface="+mj-lt"/>
                        </a:rPr>
                        <a:t>rapaz.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Pegue seu </a:t>
                      </a:r>
                      <a:r>
                        <a:rPr lang="pt-BR" sz="1300" dirty="0" smtClean="0">
                          <a:latin typeface="+mj-lt"/>
                        </a:rPr>
                        <a:t>sonho, </a:t>
                      </a:r>
                      <a:r>
                        <a:rPr lang="pt-BR" sz="1300" dirty="0">
                          <a:latin typeface="+mj-lt"/>
                        </a:rPr>
                        <a:t>rapaz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A melhor hora e o momento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É você quem faz</a:t>
                      </a:r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 smtClean="0">
                          <a:latin typeface="+mj-lt"/>
                        </a:rPr>
                        <a:t>Recite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Poesias e palavras de um rei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Faça por onde que eu te ajudarei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 smtClean="0">
                          <a:latin typeface="+mj-lt"/>
                        </a:rPr>
                        <a:t>Recite</a:t>
                      </a:r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dirty="0">
                          <a:latin typeface="+mj-lt"/>
                        </a:rPr>
                        <a:t>Poesias e palavras de um rei </a:t>
                      </a:r>
                      <a:endParaRPr sz="1300" dirty="0">
                        <a:latin typeface="+mj-lt"/>
                      </a:endParaRPr>
                    </a:p>
                    <a:p>
                      <a:endParaRPr sz="1300" dirty="0">
                        <a:latin typeface="+mj-lt"/>
                      </a:endParaRPr>
                    </a:p>
                    <a:p>
                      <a:r>
                        <a:rPr lang="pt-BR" sz="1300" i="1" dirty="0">
                          <a:latin typeface="+mj-lt"/>
                        </a:rPr>
                        <a:t>Disco: Cidade Negra – Sobre Todas as Forças, faixa no 10.</a:t>
                      </a:r>
                      <a:endParaRPr sz="13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0833" y="1324200"/>
          <a:ext cx="8563365" cy="3244520"/>
        </p:xfrm>
        <a:graphic>
          <a:graphicData uri="http://schemas.openxmlformats.org/drawingml/2006/table">
            <a:tbl>
              <a:tblPr/>
              <a:tblGrid>
                <a:gridCol w="557807"/>
                <a:gridCol w="3233213"/>
                <a:gridCol w="3558142"/>
                <a:gridCol w="1214203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2, 4, 24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Tkgd2007 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http://commons.wikimedia.org/wiki/File:Question_book-new.svg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Uniesert / 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http://commons.wikimedia.org/wiki/File:Carlos_Drummond_de_Andrade,_kapo.jpg#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Hussein Afzal / Public Domain 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http://commons.wikimedia.org/wiki/File:Thinking_man_2.jpg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Anthony Harrison / Attribution-Share Alike 2.0 Generic 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http://commons.wikimedia.org/wiki/File:Merlin%27s_Cave_-_geograph.org.uk_-_1503943.jpg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 / use for any purpose 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http://commons.wikimedia.org/wiki/File:Klepto-shoe-400-247.gif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Salim Virji / Creative Commons Attribution-Share Alike 2.0 Generic 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http://commons.wikimedia.org/wiki/File:Salim_Virji_-_Monkey_with_cat_(by-sa).jpg#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452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54912" y="1865784"/>
            <a:ext cx="8625600" cy="6991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Times New Roman"/>
              </a:rPr>
              <a:t>Para nos ajudar nesta </a:t>
            </a:r>
            <a:r>
              <a:rPr lang="pt-BR" sz="2000" dirty="0" smtClean="0">
                <a:solidFill>
                  <a:srgbClr val="000000"/>
                </a:solidFill>
                <a:latin typeface="Times New Roman"/>
              </a:rPr>
              <a:t>tarefa, </a:t>
            </a:r>
            <a:r>
              <a:rPr lang="pt-BR" sz="2000" dirty="0">
                <a:solidFill>
                  <a:srgbClr val="000000"/>
                </a:solidFill>
                <a:latin typeface="Times New Roman"/>
              </a:rPr>
              <a:t>iremos citar um dos poemas de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000" i="1" dirty="0">
                <a:solidFill>
                  <a:srgbClr val="000000"/>
                </a:solidFill>
                <a:latin typeface="Times New Roman"/>
              </a:rPr>
              <a:t>Carlos Drummond de Andrade</a:t>
            </a:r>
            <a:r>
              <a:rPr lang="pt-BR" sz="2000" dirty="0">
                <a:solidFill>
                  <a:srgbClr val="000000"/>
                </a:solidFill>
                <a:latin typeface="Times New Roman"/>
              </a:rPr>
              <a:t>, que diz:</a:t>
            </a:r>
            <a:endParaRPr dirty="0"/>
          </a:p>
        </p:txBody>
      </p:sp>
      <p:graphicFrame>
        <p:nvGraphicFramePr>
          <p:cNvPr id="119" name="Table 3"/>
          <p:cNvGraphicFramePr/>
          <p:nvPr>
            <p:extLst>
              <p:ext uri="{D42A27DB-BD31-4B8C-83A1-F6EECF244321}">
                <p14:modId xmlns:p14="http://schemas.microsoft.com/office/powerpoint/2010/main" xmlns="" val="1161036988"/>
              </p:ext>
            </p:extLst>
          </p:nvPr>
        </p:nvGraphicFramePr>
        <p:xfrm>
          <a:off x="683568" y="3167632"/>
          <a:ext cx="5311440" cy="3108960"/>
        </p:xfrm>
        <a:graphic>
          <a:graphicData uri="http://schemas.openxmlformats.org/drawingml/2006/table">
            <a:tbl>
              <a:tblPr/>
              <a:tblGrid>
                <a:gridCol w="2656080"/>
                <a:gridCol w="2655360"/>
              </a:tblGrid>
              <a:tr h="308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Como a vida muda.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Como a vida é muda.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Como a vida é </a:t>
                      </a:r>
                      <a:r>
                        <a:rPr lang="pt-BR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nuda</a:t>
                      </a: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Como a vida é nada.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Como a vida é tudo.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Tudo que se perde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mesmo sem ter ganho.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Como a vida é senha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de outra vida nova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que envelhece antes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imes New Roman"/>
                        </a:rPr>
                        <a:t>de romper o novo.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Como a vida é outra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sempre outra, outra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não a que é vivida.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Como a vida é vida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ainda quando morte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esculpida em vida.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Como a vida é forte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em suas algemas.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Como dói a vida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quando tira a veste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>
                          <a:latin typeface="Times New Roman"/>
                        </a:rPr>
                        <a:t>de prata celeste.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" name="CustomShape 4"/>
          <p:cNvSpPr/>
          <p:nvPr/>
        </p:nvSpPr>
        <p:spPr>
          <a:xfrm>
            <a:off x="612536" y="2637680"/>
            <a:ext cx="2303280" cy="431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u="sng" dirty="0">
                <a:solidFill>
                  <a:srgbClr val="000000"/>
                </a:solidFill>
                <a:latin typeface="Times New Roman"/>
              </a:rPr>
              <a:t>Parolagem da Vida</a:t>
            </a:r>
            <a:endParaRPr dirty="0"/>
          </a:p>
        </p:txBody>
      </p:sp>
      <p:sp>
        <p:nvSpPr>
          <p:cNvPr id="121" name="CustomShape 5"/>
          <p:cNvSpPr/>
          <p:nvPr/>
        </p:nvSpPr>
        <p:spPr>
          <a:xfrm>
            <a:off x="612728" y="6227632"/>
            <a:ext cx="5399432" cy="3697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1000" dirty="0" smtClean="0">
                <a:latin typeface="Times New Roman"/>
              </a:rPr>
              <a:t>.</a:t>
            </a:r>
            <a:endParaRPr dirty="0"/>
          </a:p>
        </p:txBody>
      </p:sp>
      <p:sp>
        <p:nvSpPr>
          <p:cNvPr id="9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pic>
        <p:nvPicPr>
          <p:cNvPr id="10" name="Picture 2" descr="File:Carlos Drummond de Andrade, ka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96276"/>
            <a:ext cx="2318862" cy="308666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372200" y="6237312"/>
            <a:ext cx="248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Imagem: Uniesert / Public Domain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39552" y="1844824"/>
            <a:ext cx="7732800" cy="637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Qual a sua compreensão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desse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poema e o que ele pode nos dizer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 sobre a </a:t>
            </a:r>
            <a:r>
              <a:rPr lang="pt-BR" b="1" dirty="0">
                <a:solidFill>
                  <a:srgbClr val="000000"/>
                </a:solidFill>
                <a:latin typeface="Times New Roman"/>
              </a:rPr>
              <a:t>vida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, o </a:t>
            </a:r>
            <a:r>
              <a:rPr lang="pt-BR" b="1" dirty="0">
                <a:solidFill>
                  <a:srgbClr val="000000"/>
                </a:solidFill>
                <a:latin typeface="Times New Roman"/>
              </a:rPr>
              <a:t>pensar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 e a </a:t>
            </a:r>
            <a:r>
              <a:rPr lang="pt-BR" b="1" dirty="0">
                <a:solidFill>
                  <a:srgbClr val="000000"/>
                </a:solidFill>
                <a:latin typeface="Times New Roman"/>
              </a:rPr>
              <a:t>filosofia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?</a:t>
            </a:r>
            <a:endParaRPr dirty="0"/>
          </a:p>
        </p:txBody>
      </p:sp>
      <p:sp>
        <p:nvSpPr>
          <p:cNvPr id="6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pic>
        <p:nvPicPr>
          <p:cNvPr id="7" name="Picture 4" descr="http://upload.wikimedia.org/wikipedia/commons/thumb/9/99/Question_book-new.svg/500px-Question_book-new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4762500" cy="370522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040890" y="6065366"/>
            <a:ext cx="3339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Imagem: Tkgd2007 / GNU Free Documentation License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427984" y="1882712"/>
            <a:ext cx="3885120" cy="7542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Quais as interpretações que podemos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 fazer desta imagem?</a:t>
            </a:r>
            <a:endParaRPr dirty="0"/>
          </a:p>
        </p:txBody>
      </p:sp>
      <p:sp>
        <p:nvSpPr>
          <p:cNvPr id="7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  <p:pic>
        <p:nvPicPr>
          <p:cNvPr id="8" name="Picture 2" descr="File:Thinking ma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339825" cy="4025263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11560" y="5949280"/>
            <a:ext cx="2427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Imagem: Hussein Afzal / Public Domain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55720" y="1736640"/>
            <a:ext cx="7547040" cy="637920"/>
          </a:xfrm>
          <a:prstGeom prst="rect">
            <a:avLst/>
          </a:prstGeom>
        </p:spPr>
      </p:sp>
      <p:sp>
        <p:nvSpPr>
          <p:cNvPr id="133" name="CustomShape 2"/>
          <p:cNvSpPr/>
          <p:nvPr/>
        </p:nvSpPr>
        <p:spPr>
          <a:xfrm>
            <a:off x="526208" y="1845664"/>
            <a:ext cx="3037680" cy="431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/>
              </a:rPr>
              <a:t>O que é a Filosofia?</a:t>
            </a:r>
            <a:endParaRPr dirty="0"/>
          </a:p>
        </p:txBody>
      </p:sp>
      <p:sp>
        <p:nvSpPr>
          <p:cNvPr id="136" name="CustomShape 4"/>
          <p:cNvSpPr/>
          <p:nvPr/>
        </p:nvSpPr>
        <p:spPr>
          <a:xfrm>
            <a:off x="539552" y="3141808"/>
            <a:ext cx="4319280" cy="1079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Times New Roman"/>
              </a:rPr>
              <a:t>Originada na Grécia, a Filosofia (</a:t>
            </a:r>
            <a:r>
              <a:rPr lang="pt-BR" sz="2000" dirty="0" err="1">
                <a:solidFill>
                  <a:srgbClr val="000000"/>
                </a:solidFill>
                <a:latin typeface="Times New Roman"/>
              </a:rPr>
              <a:t>Φιλοσοφία</a:t>
            </a:r>
            <a:r>
              <a:rPr lang="pt-BR" sz="2000" dirty="0">
                <a:solidFill>
                  <a:srgbClr val="000000"/>
                </a:solidFill>
                <a:latin typeface="Times New Roman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Times New Roman"/>
              </a:rPr>
              <a:t>significa, literalmente,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Times New Roman"/>
              </a:rPr>
              <a:t>amor </a:t>
            </a:r>
            <a:r>
              <a:rPr lang="pt-BR" sz="2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pt-BR" sz="2000" i="1" dirty="0" err="1">
                <a:solidFill>
                  <a:srgbClr val="000000"/>
                </a:solidFill>
                <a:latin typeface="Times New Roman"/>
              </a:rPr>
              <a:t>Philos</a:t>
            </a:r>
            <a:r>
              <a:rPr lang="pt-BR" sz="2000" dirty="0">
                <a:solidFill>
                  <a:srgbClr val="000000"/>
                </a:solidFill>
                <a:latin typeface="Times New Roman"/>
              </a:rPr>
              <a:t>) à </a:t>
            </a:r>
            <a:r>
              <a:rPr lang="pt-BR" sz="2000" dirty="0" smtClean="0">
                <a:solidFill>
                  <a:srgbClr val="000000"/>
                </a:solidFill>
                <a:latin typeface="Times New Roman"/>
              </a:rPr>
              <a:t>sabedoria </a:t>
            </a:r>
            <a:r>
              <a:rPr lang="pt-BR" sz="20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pt-BR" sz="2000" i="1" dirty="0">
                <a:solidFill>
                  <a:srgbClr val="000000"/>
                </a:solidFill>
                <a:latin typeface="Times New Roman"/>
              </a:rPr>
              <a:t>Sophia</a:t>
            </a:r>
            <a:r>
              <a:rPr lang="pt-BR" sz="2000" dirty="0" smtClean="0">
                <a:solidFill>
                  <a:srgbClr val="000000"/>
                </a:solidFill>
                <a:latin typeface="Times New Roman"/>
              </a:rPr>
              <a:t>).</a:t>
            </a:r>
            <a:endParaRPr dirty="0"/>
          </a:p>
        </p:txBody>
      </p:sp>
      <p:sp>
        <p:nvSpPr>
          <p:cNvPr id="8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39552" y="1844824"/>
            <a:ext cx="6191280" cy="1757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00" dirty="0">
                <a:solidFill>
                  <a:srgbClr val="000000"/>
                </a:solidFill>
                <a:latin typeface="Times New Roman"/>
              </a:rPr>
              <a:t>No decorrer da história da </a:t>
            </a:r>
            <a:r>
              <a:rPr lang="pt-BR" sz="2600" dirty="0" smtClean="0">
                <a:solidFill>
                  <a:srgbClr val="000000"/>
                </a:solidFill>
                <a:latin typeface="Times New Roman"/>
              </a:rPr>
              <a:t>Filosofia, </a:t>
            </a:r>
            <a:r>
              <a:rPr lang="pt-BR" sz="2600" dirty="0">
                <a:solidFill>
                  <a:srgbClr val="000000"/>
                </a:solidFill>
                <a:latin typeface="Times New Roman"/>
              </a:rPr>
              <a:t>foram </a:t>
            </a:r>
            <a:r>
              <a:rPr lang="pt-BR" sz="2600" dirty="0" smtClean="0">
                <a:solidFill>
                  <a:srgbClr val="000000"/>
                </a:solidFill>
                <a:latin typeface="Times New Roman"/>
              </a:rPr>
              <a:t>criadas, </a:t>
            </a:r>
            <a:r>
              <a:rPr lang="pt-BR" sz="2600" dirty="0">
                <a:solidFill>
                  <a:srgbClr val="000000"/>
                </a:solidFill>
                <a:latin typeface="Times New Roman"/>
              </a:rPr>
              <a:t>pelos pensadores e </a:t>
            </a:r>
            <a:r>
              <a:rPr lang="pt-BR" sz="2600" dirty="0" smtClean="0">
                <a:solidFill>
                  <a:srgbClr val="000000"/>
                </a:solidFill>
                <a:latin typeface="Times New Roman"/>
              </a:rPr>
              <a:t>pensadoras, </a:t>
            </a:r>
            <a:r>
              <a:rPr lang="pt-BR" sz="2600" dirty="0">
                <a:solidFill>
                  <a:srgbClr val="000000"/>
                </a:solidFill>
                <a:latin typeface="Times New Roman"/>
              </a:rPr>
              <a:t>várias tentativas de definir a filosofia. Vejamos algumas logo a </a:t>
            </a:r>
            <a:r>
              <a:rPr lang="pt-BR" sz="2600" dirty="0" smtClean="0">
                <a:solidFill>
                  <a:srgbClr val="000000"/>
                </a:solidFill>
                <a:latin typeface="Times New Roman"/>
              </a:rPr>
              <a:t>seguir.</a:t>
            </a:r>
            <a:endParaRPr dirty="0"/>
          </a:p>
        </p:txBody>
      </p:sp>
      <p:sp>
        <p:nvSpPr>
          <p:cNvPr id="5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391560" y="907920"/>
            <a:ext cx="2711520" cy="455040"/>
          </a:xfrm>
          <a:prstGeom prst="rect">
            <a:avLst/>
          </a:prstGeom>
        </p:spPr>
      </p:sp>
      <p:sp>
        <p:nvSpPr>
          <p:cNvPr id="142" name="CustomShape 2"/>
          <p:cNvSpPr/>
          <p:nvPr/>
        </p:nvSpPr>
        <p:spPr>
          <a:xfrm>
            <a:off x="539320" y="1556792"/>
            <a:ext cx="8281152" cy="5300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“De fato os homens começaram a filosofar, agora como na origem, por causa da admiração, na medida em que, inicialmente ficavam perplexos diante das dificuldades mais simples; em seguida, progredindo pouco a pouco, chegaram a enfrentar problemas sempre maiores.” </a:t>
            </a:r>
            <a:r>
              <a:rPr lang="pt-BR" sz="1400" dirty="0">
                <a:solidFill>
                  <a:srgbClr val="000000"/>
                </a:solidFill>
                <a:latin typeface="Times New Roman"/>
              </a:rPr>
              <a:t>(Metafísica A, 982b 15-25, pág. 11</a:t>
            </a:r>
            <a:r>
              <a:rPr lang="pt-BR" sz="1400" dirty="0" smtClean="0">
                <a:solidFill>
                  <a:srgbClr val="000000"/>
                </a:solidFill>
                <a:latin typeface="Times New Roman"/>
              </a:rPr>
              <a:t>)                   </a:t>
            </a:r>
            <a:r>
              <a:rPr dirty="0" smtClean="0"/>
              <a:t>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Aristóteles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(384 a.C. – 322 </a:t>
            </a:r>
            <a:r>
              <a:rPr lang="pt-BR" dirty="0" err="1">
                <a:solidFill>
                  <a:srgbClr val="000000"/>
                </a:solidFill>
                <a:latin typeface="Times New Roman"/>
              </a:rPr>
              <a:t>a.C.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)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“Para viver sozinho, é preciso ser um animal ou um deus - diz Aristóteles. Falta ainda a terceira alternativa: é preciso ser os dois ao mesmo tempo – Filósofo...” </a:t>
            </a:r>
            <a:r>
              <a:rPr lang="pt-BR" sz="1400" dirty="0">
                <a:solidFill>
                  <a:srgbClr val="000000"/>
                </a:solidFill>
                <a:latin typeface="Times New Roman"/>
              </a:rPr>
              <a:t>(Crepúsculo dos Ídolos, </a:t>
            </a:r>
            <a:r>
              <a:rPr lang="pt-BR" sz="1400" dirty="0" smtClean="0">
                <a:solidFill>
                  <a:srgbClr val="000000"/>
                </a:solidFill>
                <a:latin typeface="Times New Roman"/>
              </a:rPr>
              <a:t>3º aforisma)                                                                              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Friedrich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Nietzsche (1844 – 1900)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“A verdadeira filosofia é reaprender o mundo”. </a:t>
            </a:r>
            <a:r>
              <a:rPr lang="pt-BR" sz="1400" dirty="0">
                <a:solidFill>
                  <a:srgbClr val="000000"/>
                </a:solidFill>
                <a:latin typeface="Times New Roman"/>
              </a:rPr>
              <a:t>(Fenomenologia da Percepção, pág. xvi)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Maurice </a:t>
            </a:r>
            <a:r>
              <a:rPr lang="pt-BR" dirty="0" err="1">
                <a:solidFill>
                  <a:srgbClr val="000000"/>
                </a:solidFill>
                <a:latin typeface="Times New Roman"/>
              </a:rPr>
              <a:t>Meleau-Ponty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 (1908-1961)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“O problema do começo em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filosofia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foi sempre considerado, com razão, como muito delicado, pois começar significa eliminar todos os pressupostos. Enquanto em ciência, porém, encontramo-nos diante de pressupostos objetivos, que podem ser eliminados por uma axiomática rigorosa, os pressupostos filosóficos são subjetivos tanto quanto objetivos.” </a:t>
            </a:r>
            <a:r>
              <a:rPr lang="pt-BR" sz="1400" dirty="0">
                <a:solidFill>
                  <a:srgbClr val="000000"/>
                </a:solidFill>
                <a:latin typeface="Times New Roman"/>
              </a:rPr>
              <a:t>(Diferença e Repetição, Cap. 3</a:t>
            </a:r>
            <a:r>
              <a:rPr lang="pt-BR" sz="1400" dirty="0" smtClean="0">
                <a:solidFill>
                  <a:srgbClr val="000000"/>
                </a:solidFill>
                <a:latin typeface="Times New Roman"/>
              </a:rPr>
              <a:t>)                                               </a:t>
            </a:r>
            <a:r>
              <a:rPr dirty="0" smtClean="0"/>
              <a:t> </a:t>
            </a:r>
            <a:r>
              <a:rPr lang="pt-BR" dirty="0" smtClean="0">
                <a:solidFill>
                  <a:srgbClr val="000000"/>
                </a:solidFill>
                <a:latin typeface="Times New Roman"/>
              </a:rPr>
              <a:t>Gilles </a:t>
            </a:r>
            <a:r>
              <a:rPr lang="pt-BR" dirty="0">
                <a:solidFill>
                  <a:srgbClr val="000000"/>
                </a:solidFill>
                <a:latin typeface="Times New Roman"/>
              </a:rPr>
              <a:t>Deleuze (1925-1996 )</a:t>
            </a:r>
            <a:endParaRPr dirty="0"/>
          </a:p>
        </p:txBody>
      </p:sp>
      <p:sp>
        <p:nvSpPr>
          <p:cNvPr id="6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 fill="freeze"/>
                                        <p:tgtEl>
                                          <p:spTgt spid="142">
                                            <p:txEl>
                                              <p:pRg st="0" end="2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freeze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95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3000" fill="freeze"/>
                                        <p:tgtEl>
                                          <p:spTgt spid="142">
                                            <p:txEl>
                                              <p:pRg st="295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freeze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37" end="5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3000" fill="freeze"/>
                                        <p:tgtEl>
                                          <p:spTgt spid="142">
                                            <p:txEl>
                                              <p:pRg st="337" end="5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39552" y="1868688"/>
            <a:ext cx="6551640" cy="912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Depois de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ter lido algumas tentativas de definição sobre o que é a filosofia, agora é a sua vez de experimentar e tentar construir uma definição </a:t>
            </a:r>
            <a:r>
              <a:rPr lang="pt-BR" sz="2200" dirty="0" smtClean="0">
                <a:solidFill>
                  <a:srgbClr val="000000"/>
                </a:solidFill>
                <a:latin typeface="Times New Roman"/>
              </a:rPr>
              <a:t>própria, </a:t>
            </a:r>
            <a:r>
              <a:rPr lang="pt-BR" sz="2200" dirty="0">
                <a:solidFill>
                  <a:srgbClr val="000000"/>
                </a:solidFill>
                <a:latin typeface="Times New Roman"/>
              </a:rPr>
              <a:t>sabendo que sempre existirão espaços para novas possibilidades!</a:t>
            </a:r>
            <a:endParaRPr dirty="0"/>
          </a:p>
        </p:txBody>
      </p:sp>
      <p:sp>
        <p:nvSpPr>
          <p:cNvPr id="5" name="CustomShape 1"/>
          <p:cNvSpPr/>
          <p:nvPr/>
        </p:nvSpPr>
        <p:spPr>
          <a:xfrm>
            <a:off x="0" y="188640"/>
            <a:ext cx="5580000" cy="747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</a:rPr>
              <a:t>FILOSOFIA , 1º Ano  do Ensino Médio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Características </a:t>
            </a:r>
            <a:r>
              <a:rPr lang="pt-BR" dirty="0">
                <a:solidFill>
                  <a:srgbClr val="FFFFFF"/>
                </a:solidFill>
                <a:latin typeface="Calibri"/>
              </a:rPr>
              <a:t>da Reflexão Filosófica Radical e 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Rigorosa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1796</Words>
  <Application>Microsoft Office PowerPoint</Application>
  <PresentationFormat>Apresentação na tela (4:3)</PresentationFormat>
  <Paragraphs>281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Office Theme</vt:lpstr>
      <vt:lpstr>Office Theme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Harim</dc:creator>
  <cp:lastModifiedBy>Cliente</cp:lastModifiedBy>
  <cp:revision>23</cp:revision>
  <dcterms:modified xsi:type="dcterms:W3CDTF">2019-12-30T21:09:32Z</dcterms:modified>
</cp:coreProperties>
</file>