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61" r:id="rId4"/>
    <p:sldId id="266" r:id="rId5"/>
    <p:sldId id="267" r:id="rId6"/>
    <p:sldId id="262" r:id="rId7"/>
    <p:sldId id="265" r:id="rId8"/>
    <p:sldId id="269" r:id="rId9"/>
    <p:sldId id="268" r:id="rId10"/>
    <p:sldId id="270" r:id="rId11"/>
    <p:sldId id="271" r:id="rId12"/>
    <p:sldId id="272" r:id="rId13"/>
    <p:sldId id="273" r:id="rId14"/>
    <p:sldId id="274" r:id="rId15"/>
    <p:sldId id="286" r:id="rId16"/>
    <p:sldId id="287" r:id="rId17"/>
    <p:sldId id="264" r:id="rId18"/>
    <p:sldId id="288" r:id="rId19"/>
    <p:sldId id="289" r:id="rId20"/>
    <p:sldId id="275" r:id="rId21"/>
    <p:sldId id="276" r:id="rId22"/>
    <p:sldId id="291" r:id="rId23"/>
    <p:sldId id="277" r:id="rId24"/>
    <p:sldId id="292" r:id="rId25"/>
    <p:sldId id="278" r:id="rId26"/>
    <p:sldId id="293" r:id="rId27"/>
    <p:sldId id="279" r:id="rId28"/>
    <p:sldId id="294" r:id="rId29"/>
    <p:sldId id="280" r:id="rId30"/>
    <p:sldId id="295" r:id="rId31"/>
    <p:sldId id="281" r:id="rId32"/>
    <p:sldId id="296" r:id="rId33"/>
    <p:sldId id="290" r:id="rId34"/>
    <p:sldId id="297" r:id="rId35"/>
    <p:sldId id="258" r:id="rId36"/>
    <p:sldId id="298" r:id="rId37"/>
    <p:sldId id="299" r:id="rId38"/>
    <p:sldId id="300" r:id="rId3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7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1" autoAdjust="0"/>
    <p:restoredTop sz="94660"/>
  </p:normalViewPr>
  <p:slideViewPr>
    <p:cSldViewPr>
      <p:cViewPr varScale="1">
        <p:scale>
          <a:sx n="69" d="100"/>
          <a:sy n="69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D62A4F-9289-4991-A127-0F322344EB9D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525F4F-C8BA-4954-B6AC-F6158E0E9F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4D2210-E4F5-4610-B1B8-AC84407EB15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58D7A2-A5F8-4CCF-B274-642B45CE3B9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96C2-E845-4C28-B3D5-DC5D34C9A337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E45D-A375-48B6-92B4-F1B0CEB828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A23A-1E5F-4B17-BCED-66529C6AC54A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8E0D-EB70-4EAE-AF53-F530CABD82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60198-1690-4D89-BAD2-14A43A9BA889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A51D-067A-47F5-B191-4EBCA3C163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147E-02A4-48A8-A913-E197A30D4667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DB396-425D-4FC6-A8C7-0A18D5CEB4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F2F8-8962-4EE4-A401-E0B996F463B9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3B4C-164C-4325-944B-A244C9155B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E19B-17AF-45B8-B891-E564DBDEDA09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A0EF8-BB7B-4B9B-A97C-0C33616F4C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BD48-C87E-45D9-B7A4-EAC76D0E6A3D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FDA4-106D-462F-913B-4CFA5BF6F2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EE33-7DC0-43F3-ACB7-53FF8C9F3521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59F9B-5920-4E23-AD1A-0BE7797ADA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0B7D-F8F2-4A7D-BB5C-3E99DA958A40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0998E-41F7-4612-8EF4-C4D7F4AF8D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07E2-6F96-4A5C-AAA4-0A9B4FFD0803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9F9F-68A6-4EE9-A867-C70BB30081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0C0D4-BE87-4392-B544-4A1FE3224767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67D5-D1F4-490F-BB59-141833C389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D66FD-F91A-4636-B0DB-4C508140EDA7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6D6E-1C10-4EDA-BEE6-41FBDC5110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5B6C-EB74-49A0-8F95-80D119BDF586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6926B-D234-4EDE-BBE6-96B5555ABE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8A9C6-5112-4B17-95F0-F35446A52328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34E9-E142-4ADC-8865-9F4B25B3FA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7A01B-A3DF-4856-8130-A676F7091517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3136-1016-4561-A0DA-A777E7A7D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7F5A-8D2C-4238-BDEB-6CDA3B16B205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80172-C4D3-4C28-9F4D-459AA3D553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8CE9-D9E0-4174-BC7E-085242C602EE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B71B-14F2-4EA9-BD63-B17F01A8C0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F3A7-5FAB-4756-8D7B-B1A526A07EFB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A85C-8600-4110-BBE5-75DF3AE59E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9D82-7AD4-4999-8903-2576C5E55557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EF99-1552-4C5A-8313-EB303FF023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ECB7-E848-4A0B-B8AF-2CD35F5C4CDC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6971C-0096-4768-9A26-6B14B8DC43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9BD0-CE09-4C6A-A8A9-5089962AD132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E8F9-78CB-417D-BD25-7833567116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463B-3AAE-4636-8ECD-F57AE7C50199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3F36-55C5-4485-B7DC-6898A38862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D7D02D-2C77-4529-B310-E6957EC22EA4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029C02-BBEF-48A4-810E-99B58362C1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m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45781-BE4F-4D0A-AF47-C45E1CF0A133}" type="datetimeFigureOut">
              <a:rPr lang="pt-BR"/>
              <a:pPr>
                <a:defRPr/>
              </a:pPr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E67C39-F3E4-455B-BDF6-5C778251B0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CaixaDeTexto 6"/>
          <p:cNvSpPr txBox="1">
            <a:spLocks noChangeArrowheads="1"/>
          </p:cNvSpPr>
          <p:nvPr/>
        </p:nvSpPr>
        <p:spPr bwMode="auto">
          <a:xfrm>
            <a:off x="1150938" y="4077072"/>
            <a:ext cx="684212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2000" dirty="0">
              <a:solidFill>
                <a:srgbClr val="102766"/>
              </a:solidFill>
              <a:latin typeface="Calibri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102766"/>
                </a:solidFill>
                <a:latin typeface="Calibri" pitchFamily="34" charset="0"/>
              </a:rPr>
              <a:t>Ciências Humanas e suas Tecnologias - História</a:t>
            </a:r>
            <a:endParaRPr lang="pt-BR" sz="3600" b="1" dirty="0">
              <a:solidFill>
                <a:srgbClr val="102766"/>
              </a:solidFill>
              <a:latin typeface="Calibri" pitchFamily="34" charset="0"/>
            </a:endParaRPr>
          </a:p>
          <a:p>
            <a:pPr algn="ctr"/>
            <a:r>
              <a:rPr lang="pt-BR" sz="2000" dirty="0">
                <a:solidFill>
                  <a:srgbClr val="102766"/>
                </a:solidFill>
                <a:latin typeface="Calibri" pitchFamily="34" charset="0"/>
              </a:rPr>
              <a:t>Ensino Médio, </a:t>
            </a:r>
            <a:r>
              <a:rPr lang="pt-BR" sz="2000" dirty="0" smtClean="0">
                <a:solidFill>
                  <a:srgbClr val="102766"/>
                </a:solidFill>
                <a:latin typeface="Calibri" pitchFamily="34" charset="0"/>
              </a:rPr>
              <a:t>2ª Série</a:t>
            </a:r>
            <a:endParaRPr lang="pt-BR" sz="2000" dirty="0">
              <a:solidFill>
                <a:srgbClr val="102766"/>
              </a:solidFill>
              <a:latin typeface="Calibri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102766"/>
                </a:solidFill>
                <a:latin typeface="Calibri" pitchFamily="34" charset="0"/>
              </a:rPr>
              <a:t>A Confederação do Equador</a:t>
            </a:r>
            <a:endParaRPr lang="pt-BR" sz="3600" b="1" dirty="0">
              <a:solidFill>
                <a:srgbClr val="1027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Com a dissolução da Assembleia</a:t>
            </a:r>
          </a:p>
          <a:p>
            <a:pPr algn="ctr"/>
            <a:r>
              <a:rPr lang="pt-BR" sz="2800" dirty="0" smtClean="0"/>
              <a:t>Nacional Constituinte em 1823 e a notícia que</a:t>
            </a:r>
          </a:p>
          <a:p>
            <a:pPr algn="ctr"/>
            <a:r>
              <a:rPr lang="pt-BR" sz="2800" dirty="0" smtClean="0"/>
              <a:t>Se elaborava uma Constituição outorgada,</a:t>
            </a:r>
          </a:p>
          <a:p>
            <a:pPr algn="ctr"/>
            <a:r>
              <a:rPr lang="pt-BR" sz="2800" dirty="0" smtClean="0"/>
              <a:t>Paes de Andrade, liderando um grupo de </a:t>
            </a:r>
          </a:p>
          <a:p>
            <a:pPr algn="ctr"/>
            <a:r>
              <a:rPr lang="pt-BR" sz="2800" dirty="0" smtClean="0"/>
              <a:t>Fortes convicções liberais e republicanas, lançou em 2 de julho de 1824 um Manifesto, praticamente rompendo com o governo de Rio de Janeiro.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A</a:t>
            </a:r>
          </a:p>
          <a:p>
            <a:pPr algn="ctr"/>
            <a:r>
              <a:rPr lang="pt-BR" sz="4000" b="1" dirty="0" smtClean="0"/>
              <a:t>Confederação</a:t>
            </a:r>
          </a:p>
          <a:p>
            <a:pPr algn="ctr"/>
            <a:r>
              <a:rPr lang="pt-BR" sz="4000" b="1" dirty="0" smtClean="0"/>
              <a:t>Do Equador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Em 2 de julho de 1824,</a:t>
            </a:r>
          </a:p>
          <a:p>
            <a:pPr algn="ctr"/>
            <a:r>
              <a:rPr lang="pt-BR" sz="2800" dirty="0" smtClean="0"/>
              <a:t>Paes de Andrade</a:t>
            </a:r>
          </a:p>
          <a:p>
            <a:pPr algn="ctr"/>
            <a:r>
              <a:rPr lang="pt-BR" sz="2800" dirty="0" smtClean="0"/>
              <a:t>proclamou a </a:t>
            </a:r>
          </a:p>
          <a:p>
            <a:pPr algn="ctr"/>
            <a:r>
              <a:rPr lang="pt-BR" sz="2800" dirty="0" smtClean="0"/>
              <a:t>Confederação do Equador.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Emissário foram enviados para Paraíba, Alagoas, Ceará, Rio Grande do Norte e Bahia.</a:t>
            </a:r>
          </a:p>
          <a:p>
            <a:pPr algn="ctr"/>
            <a:r>
              <a:rPr lang="pt-BR" sz="2800" dirty="0" smtClean="0"/>
              <a:t>Foi enviado José Silvestre Rabello</a:t>
            </a:r>
          </a:p>
          <a:p>
            <a:pPr algn="ctr"/>
            <a:r>
              <a:rPr lang="pt-BR" sz="2800" dirty="0" smtClean="0"/>
              <a:t>aos Estados Unidos para pleitear o</a:t>
            </a:r>
          </a:p>
          <a:p>
            <a:pPr algn="ctr"/>
            <a:r>
              <a:rPr lang="pt-BR" sz="2800" dirty="0" smtClean="0"/>
              <a:t>reconhecimento da Confederação.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A reação do governo</a:t>
            </a:r>
          </a:p>
          <a:p>
            <a:pPr algn="ctr"/>
            <a:r>
              <a:rPr lang="pt-BR" sz="2800" dirty="0" smtClean="0"/>
              <a:t>Imperial foi </a:t>
            </a:r>
          </a:p>
          <a:p>
            <a:pPr algn="ctr"/>
            <a:r>
              <a:rPr lang="pt-BR" sz="2800" dirty="0" smtClean="0"/>
              <a:t>rápida e violenta.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Alexandre Thomas </a:t>
            </a:r>
            <a:r>
              <a:rPr lang="pt-BR" sz="2800" dirty="0" err="1" smtClean="0"/>
              <a:t>Cochrane</a:t>
            </a:r>
            <a:r>
              <a:rPr lang="pt-BR" sz="2800" dirty="0" smtClean="0"/>
              <a:t> (1775-1860),</a:t>
            </a:r>
          </a:p>
          <a:p>
            <a:pPr algn="ctr"/>
            <a:r>
              <a:rPr lang="pt-BR" sz="2800" dirty="0" smtClean="0"/>
              <a:t>mercenário escocês, contratado para </a:t>
            </a:r>
          </a:p>
          <a:p>
            <a:pPr algn="ctr"/>
            <a:r>
              <a:rPr lang="pt-BR" sz="2800" dirty="0" smtClean="0"/>
              <a:t>organizar a marinha imperial, foi enviado</a:t>
            </a:r>
          </a:p>
          <a:p>
            <a:pPr algn="ctr"/>
            <a:r>
              <a:rPr lang="pt-BR" sz="2800" dirty="0" smtClean="0"/>
              <a:t>com uma frota de cinco navios para</a:t>
            </a:r>
          </a:p>
          <a:p>
            <a:pPr algn="ctr"/>
            <a:r>
              <a:rPr lang="pt-BR" sz="2800" dirty="0" smtClean="0"/>
              <a:t>combater os rebeldes.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81567" y="1484784"/>
            <a:ext cx="35788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+mj-lt"/>
              </a:rPr>
              <a:t>Combate no Recife,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+mj-lt"/>
              </a:rPr>
              <a:t>entre o exército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+mj-lt"/>
              </a:rPr>
              <a:t>Imperial e as tropas da 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+mj-lt"/>
              </a:rPr>
              <a:t>Confederação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+mj-lt"/>
              </a:rPr>
              <a:t>do Equador.</a:t>
            </a:r>
          </a:p>
          <a:p>
            <a:pPr algn="ctr"/>
            <a:endParaRPr lang="pt-B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3390" t="25316" r="53972" b="39242"/>
          <a:stretch>
            <a:fillRect/>
          </a:stretch>
        </p:blipFill>
        <p:spPr bwMode="auto">
          <a:xfrm>
            <a:off x="1115615" y="1772816"/>
            <a:ext cx="341009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ângulo 8"/>
          <p:cNvSpPr/>
          <p:nvPr/>
        </p:nvSpPr>
        <p:spPr>
          <a:xfrm>
            <a:off x="1043608" y="4109010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Cícero Dias / Recorte do Painel,Revolta de 1817,1881 / Casa da Cultura do Recife.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O brigadeiro Francisco de Lima e Silva (1785-1853)</a:t>
            </a:r>
          </a:p>
          <a:p>
            <a:pPr algn="ctr"/>
            <a:r>
              <a:rPr lang="pt-BR" sz="2800" dirty="0" smtClean="0"/>
              <a:t>foi enviado, com 1200 homens, para, de Alagoas,</a:t>
            </a:r>
          </a:p>
          <a:p>
            <a:pPr algn="ctr"/>
            <a:r>
              <a:rPr lang="pt-BR" sz="2800" dirty="0" smtClean="0"/>
              <a:t>marchar rumo a Pernambuco.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Consta que </a:t>
            </a:r>
            <a:r>
              <a:rPr lang="pt-BR" sz="2800" dirty="0" err="1" smtClean="0"/>
              <a:t>Cochrane</a:t>
            </a:r>
            <a:r>
              <a:rPr lang="pt-BR" sz="2800" dirty="0" smtClean="0"/>
              <a:t>, encarregado</a:t>
            </a:r>
          </a:p>
          <a:p>
            <a:pPr algn="ctr"/>
            <a:r>
              <a:rPr lang="pt-BR" sz="2800" dirty="0" smtClean="0"/>
              <a:t>de bloquear os portos pernambucanos,</a:t>
            </a:r>
          </a:p>
          <a:p>
            <a:pPr algn="ctr"/>
            <a:r>
              <a:rPr lang="pt-BR" sz="2800" dirty="0" smtClean="0"/>
              <a:t>manteve negociações secretas com Paes de</a:t>
            </a:r>
          </a:p>
          <a:p>
            <a:pPr algn="ctr"/>
            <a:r>
              <a:rPr lang="pt-BR" sz="2800" dirty="0" smtClean="0"/>
              <a:t>Andrade. Este lhe ofereceu 400 contos</a:t>
            </a:r>
          </a:p>
          <a:p>
            <a:pPr algn="ctr"/>
            <a:r>
              <a:rPr lang="pt-BR" sz="2800" dirty="0" smtClean="0"/>
              <a:t>de réis para aderir à rebelião.</a:t>
            </a:r>
          </a:p>
          <a:p>
            <a:pPr algn="ctr"/>
            <a:r>
              <a:rPr lang="pt-BR" sz="2800" dirty="0" err="1" smtClean="0"/>
              <a:t>Cochrane</a:t>
            </a:r>
            <a:r>
              <a:rPr lang="pt-BR" sz="2800" dirty="0" smtClean="0"/>
              <a:t> exigiu receber dois milhões</a:t>
            </a:r>
          </a:p>
          <a:p>
            <a:pPr algn="ctr"/>
            <a:r>
              <a:rPr lang="pt-BR" sz="2800" dirty="0" smtClean="0"/>
              <a:t>de contos de réis.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As ideias de Frei Caneca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14282" y="142852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  <a:endParaRPr lang="pt-BR" sz="16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5842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Cine história</a:t>
            </a:r>
          </a:p>
          <a:p>
            <a:pPr algn="ctr"/>
            <a:r>
              <a:rPr lang="pt-BR" sz="2800" dirty="0" smtClean="0"/>
              <a:t>APRESENTA</a:t>
            </a:r>
          </a:p>
          <a:p>
            <a:pPr algn="ctr"/>
            <a:r>
              <a:rPr lang="pt-BR" sz="4000" b="1" dirty="0" smtClean="0"/>
              <a:t>Caneca da</a:t>
            </a:r>
          </a:p>
          <a:p>
            <a:pPr algn="ctr"/>
            <a:r>
              <a:rPr lang="pt-BR" sz="4000" b="1" dirty="0" smtClean="0"/>
              <a:t>Liberdade</a:t>
            </a:r>
            <a:endParaRPr lang="pt-BR" sz="4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“A todo homem é livre</a:t>
            </a:r>
          </a:p>
          <a:p>
            <a:pPr algn="ctr"/>
            <a:r>
              <a:rPr lang="pt-BR" sz="3200" dirty="0" smtClean="0"/>
              <a:t>manifestar os seus</a:t>
            </a:r>
          </a:p>
          <a:p>
            <a:pPr algn="ctr"/>
            <a:r>
              <a:rPr lang="pt-BR" sz="3200" dirty="0" smtClean="0"/>
              <a:t>sentimentos e a sua opinião</a:t>
            </a:r>
          </a:p>
          <a:p>
            <a:pPr algn="ctr"/>
            <a:r>
              <a:rPr lang="pt-BR" sz="3200" dirty="0" smtClean="0"/>
              <a:t>sobre qualquer objeto”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5576" y="3410997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+mn-lt"/>
              </a:rPr>
              <a:t>Condenado à morte, Frei Caneca é acompanhado pelas ruas do Recife.</a:t>
            </a: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413" t="60757" r="52723" b="20256"/>
          <a:stretch>
            <a:fillRect/>
          </a:stretch>
        </p:blipFill>
        <p:spPr bwMode="auto">
          <a:xfrm>
            <a:off x="755574" y="1340768"/>
            <a:ext cx="69895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ângulo 8"/>
          <p:cNvSpPr/>
          <p:nvPr/>
        </p:nvSpPr>
        <p:spPr>
          <a:xfrm>
            <a:off x="683567" y="3182779"/>
            <a:ext cx="66247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Cícero Dias / Recorte do Painel,Revolta de 1817,1881 / Casa da Cultura do Recife.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“A liberdade de imprensa, ou outro qualquer meio de publicar estes</a:t>
            </a:r>
          </a:p>
          <a:p>
            <a:pPr algn="ctr"/>
            <a:r>
              <a:rPr lang="pt-BR" sz="3200" dirty="0" smtClean="0"/>
              <a:t>sentimentos, não pode ser proibida,</a:t>
            </a:r>
          </a:p>
          <a:p>
            <a:pPr algn="ctr"/>
            <a:r>
              <a:rPr lang="pt-BR" sz="3200" dirty="0" smtClean="0"/>
              <a:t>suspensa nem limitada”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60032" y="2060848"/>
            <a:ext cx="29915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+mj-lt"/>
              </a:rPr>
              <a:t>Frei Caneca foi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+mj-lt"/>
              </a:rPr>
              <a:t>condenado à forca.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+mj-lt"/>
              </a:rPr>
              <a:t>Pena destinada a 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+mj-lt"/>
              </a:rPr>
              <a:t>assassinos e bandidos.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546" t="25316" r="81176" b="39242"/>
          <a:stretch>
            <a:fillRect/>
          </a:stretch>
        </p:blipFill>
        <p:spPr bwMode="auto">
          <a:xfrm>
            <a:off x="1403648" y="1484784"/>
            <a:ext cx="2411760" cy="309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ângulo 9"/>
          <p:cNvSpPr/>
          <p:nvPr/>
        </p:nvSpPr>
        <p:spPr>
          <a:xfrm rot="16200000">
            <a:off x="2458797" y="2832901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Cícero Dias / Recorte do Painel, Revolta de 1817,1881 / Casa da Cultura do Recife.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“A igualdade consiste em que </a:t>
            </a:r>
          </a:p>
          <a:p>
            <a:pPr algn="ctr"/>
            <a:r>
              <a:rPr lang="pt-BR" sz="3200" dirty="0" smtClean="0"/>
              <a:t>cada um possa gozar dos</a:t>
            </a:r>
          </a:p>
          <a:p>
            <a:pPr algn="ctr"/>
            <a:r>
              <a:rPr lang="pt-BR" sz="3200" dirty="0" smtClean="0"/>
              <a:t>mesmos direitos.”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60032" y="2060848"/>
            <a:ext cx="30436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+mj-lt"/>
              </a:rPr>
              <a:t>O carrasco se recusou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+mj-lt"/>
              </a:rPr>
              <a:t>a executar Frei Caneca.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+mj-lt"/>
              </a:rPr>
              <a:t>Prisioneiros e escravos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+mj-lt"/>
              </a:rPr>
              <a:t>também se recusaram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+mj-lt"/>
              </a:rPr>
              <a:t>e foram espancados.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32563" r="52636" b="75279"/>
          <a:stretch>
            <a:fillRect/>
          </a:stretch>
        </p:blipFill>
        <p:spPr bwMode="auto">
          <a:xfrm>
            <a:off x="1099565" y="1628800"/>
            <a:ext cx="260833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 rot="16200000">
            <a:off x="2395791" y="2796897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Cícero Dias / Recorte do Painel, Revolta de 1817,1881 / Casa da Cultura do Recife.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14282" y="142852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“A lei deve ser igual para todos,</a:t>
            </a:r>
          </a:p>
          <a:p>
            <a:pPr algn="ctr"/>
            <a:r>
              <a:rPr lang="pt-BR" sz="3200" dirty="0" smtClean="0"/>
              <a:t>recompensando ou punindo,</a:t>
            </a:r>
          </a:p>
          <a:p>
            <a:pPr algn="ctr"/>
            <a:r>
              <a:rPr lang="pt-BR" sz="3200" dirty="0" smtClean="0"/>
              <a:t>protegendo ou reprimindo.”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60032" y="2060848"/>
            <a:ext cx="1968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+mj-lt"/>
              </a:rPr>
              <a:t>Frei Caneca é 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+mj-lt"/>
              </a:rPr>
              <a:t>despojado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+mj-lt"/>
              </a:rPr>
              <a:t>de suas vestes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+mj-lt"/>
              </a:rPr>
              <a:t>sacerdotais.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521" t="25227" r="82013" b="51900"/>
          <a:stretch>
            <a:fillRect/>
          </a:stretch>
        </p:blipFill>
        <p:spPr bwMode="auto">
          <a:xfrm>
            <a:off x="600404" y="1700808"/>
            <a:ext cx="307707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ângulo 9"/>
          <p:cNvSpPr/>
          <p:nvPr/>
        </p:nvSpPr>
        <p:spPr>
          <a:xfrm rot="16200000">
            <a:off x="2467798" y="2575938"/>
            <a:ext cx="28803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Cícero Dias / Recorte do Painel, Revolta de 1817,1881 / Casa da Cultura do Recife.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“O direito da propriedade consiste</a:t>
            </a:r>
          </a:p>
          <a:p>
            <a:pPr algn="ctr"/>
            <a:r>
              <a:rPr lang="pt-BR" sz="3200" dirty="0" smtClean="0"/>
              <a:t>nisso, em que todo o homem seja</a:t>
            </a:r>
          </a:p>
          <a:p>
            <a:pPr algn="ctr"/>
            <a:r>
              <a:rPr lang="pt-BR" sz="3200" dirty="0" smtClean="0"/>
              <a:t>senhor de dispor, à sua vontade,</a:t>
            </a:r>
          </a:p>
          <a:p>
            <a:pPr algn="ctr"/>
            <a:r>
              <a:rPr lang="pt-BR" sz="3200" dirty="0" smtClean="0"/>
              <a:t>de seus rendimentos e indústria.”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61" r="69460" b="75950"/>
          <a:stretch>
            <a:fillRect/>
          </a:stretch>
        </p:blipFill>
        <p:spPr bwMode="auto">
          <a:xfrm>
            <a:off x="1547664" y="1556792"/>
            <a:ext cx="601338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339752" y="4964975"/>
            <a:ext cx="3938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Recife, 13 de janeiro de 1825.</a:t>
            </a:r>
          </a:p>
          <a:p>
            <a:r>
              <a:rPr lang="pt-BR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Frei Caneca é fuzilado. </a:t>
            </a:r>
          </a:p>
          <a:p>
            <a:endParaRPr lang="pt-BR" sz="2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 rot="16200000">
            <a:off x="6176211" y="2904910"/>
            <a:ext cx="3240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Cícero Dias / Recorte do Painel, Revolta de 1817,1881 / Casa da Cultura do Recife.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14282" y="142852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580112" y="2132856"/>
            <a:ext cx="25058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Um menino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segura uma caneca,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feita pelo pai.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A caneca da 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LIBERDADE!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28029" t="78478" r="52723" b="3"/>
          <a:stretch>
            <a:fillRect/>
          </a:stretch>
        </p:blipFill>
        <p:spPr bwMode="auto">
          <a:xfrm>
            <a:off x="1763688" y="2060848"/>
            <a:ext cx="3024336" cy="223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aixaDeTexto 15"/>
          <p:cNvSpPr txBox="1"/>
          <p:nvPr/>
        </p:nvSpPr>
        <p:spPr>
          <a:xfrm>
            <a:off x="1763688" y="4243154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Cícero Dias / Recorte do Painel,Revolta de 1817,1881 / Casa da Cultura do Recife.</a:t>
            </a:r>
          </a:p>
          <a:p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“A instrução elementar é necessária</a:t>
            </a:r>
          </a:p>
          <a:p>
            <a:pPr algn="ctr"/>
            <a:r>
              <a:rPr lang="pt-BR" sz="3200" dirty="0" smtClean="0"/>
              <a:t>a todos, e a sociedade a deve prestar</a:t>
            </a:r>
          </a:p>
          <a:p>
            <a:pPr algn="ctr"/>
            <a:r>
              <a:rPr lang="pt-BR" sz="3200" dirty="0" smtClean="0"/>
              <a:t>igualmente a todos os seus membros.”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361" r="83377" b="75950"/>
          <a:stretch>
            <a:fillRect/>
          </a:stretch>
        </p:blipFill>
        <p:spPr bwMode="auto">
          <a:xfrm>
            <a:off x="1547664" y="1556792"/>
            <a:ext cx="32403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4860032" y="2276872"/>
            <a:ext cx="2959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“Oh Pernambuco,</a:t>
            </a:r>
          </a:p>
          <a:p>
            <a:r>
              <a:rPr lang="pt-BR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à par da tua glória,</a:t>
            </a:r>
          </a:p>
          <a:p>
            <a:r>
              <a:rPr lang="pt-BR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Voarei à eternidade.” </a:t>
            </a:r>
          </a:p>
        </p:txBody>
      </p:sp>
      <p:sp>
        <p:nvSpPr>
          <p:cNvPr id="13" name="Retângulo 12"/>
          <p:cNvSpPr/>
          <p:nvPr/>
        </p:nvSpPr>
        <p:spPr>
          <a:xfrm rot="16200000">
            <a:off x="-263570" y="2940913"/>
            <a:ext cx="31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Cícero Dias / Recorte do Painel, Revolta de 1817,1881 / Casa da Cultura do Recife.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75656" y="2492896"/>
            <a:ext cx="5903539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Professor, reúna os alunos.</a:t>
            </a:r>
          </a:p>
          <a:p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História e arte num trabalho</a:t>
            </a:r>
          </a:p>
          <a:p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interdisciplinar de tirar o fôlego.</a:t>
            </a:r>
          </a:p>
          <a:p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Contar a História de Pernambuco,</a:t>
            </a:r>
          </a:p>
          <a:p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num painel</a:t>
            </a:r>
            <a:r>
              <a:rPr lang="pt-BR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.</a:t>
            </a:r>
            <a:endParaRPr lang="pt-BR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75656" y="2492896"/>
            <a:ext cx="6983515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Professor e alunos:</a:t>
            </a:r>
          </a:p>
          <a:p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Vamos aproveitar para fazer uma leitura</a:t>
            </a:r>
          </a:p>
          <a:p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da imagem do painel (próximo </a:t>
            </a:r>
            <a:r>
              <a:rPr lang="pt-BR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slide</a:t>
            </a:r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)</a:t>
            </a:r>
            <a:r>
              <a:rPr lang="pt-BR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,</a:t>
            </a:r>
          </a:p>
          <a:p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Frei Caneca -  Revolução de 1824,</a:t>
            </a:r>
          </a:p>
          <a:p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Óleo sobre tela de Cícero Dias, 1981.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04" y="980728"/>
            <a:ext cx="888948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 rot="16200000">
            <a:off x="6545330" y="4336636"/>
            <a:ext cx="47965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Imagem: Cícero Dias / Painel, Revolta de 1817,1881 / Casa da Cultura do Recife.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99592" y="3212976"/>
            <a:ext cx="1872208" cy="11521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043608" y="2204864"/>
            <a:ext cx="6768752" cy="7920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43608" y="1340768"/>
            <a:ext cx="6699270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Leitura</a:t>
            </a:r>
          </a:p>
          <a:p>
            <a:r>
              <a:rPr lang="pt-BR" dirty="0" smtClean="0"/>
              <a:t>Pernambuco em chamas: revoltas e revolução em Pernambuco</a:t>
            </a:r>
          </a:p>
          <a:p>
            <a:r>
              <a:rPr lang="pt-BR" dirty="0" smtClean="0"/>
              <a:t>Ed. </a:t>
            </a:r>
            <a:r>
              <a:rPr lang="pt-BR" dirty="0" err="1" smtClean="0"/>
              <a:t>Massagana</a:t>
            </a:r>
            <a:r>
              <a:rPr lang="pt-BR" dirty="0" smtClean="0"/>
              <a:t> -  Fundação Joaquim Nabuco.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 rot="16200000">
            <a:off x="636832" y="3676952"/>
            <a:ext cx="8707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 smtClean="0"/>
              <a:t>REVISTA DE</a:t>
            </a:r>
            <a:endParaRPr lang="pt-BR" sz="9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15616" y="3284984"/>
            <a:ext cx="1523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História</a:t>
            </a:r>
          </a:p>
          <a:p>
            <a:r>
              <a:rPr lang="pt-BR" sz="2800" b="1" dirty="0" smtClean="0">
                <a:solidFill>
                  <a:srgbClr val="FFC000"/>
                </a:solidFill>
              </a:rPr>
              <a:t>.</a:t>
            </a:r>
            <a:r>
              <a:rPr lang="pt-BR" sz="2800" b="1" dirty="0" err="1" smtClean="0">
                <a:solidFill>
                  <a:srgbClr val="FFC000"/>
                </a:solidFill>
              </a:rPr>
              <a:t>com.br</a:t>
            </a:r>
            <a:endParaRPr lang="pt-BR" sz="2800" b="1" dirty="0">
              <a:solidFill>
                <a:srgbClr val="FFC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75856" y="3140968"/>
            <a:ext cx="4814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 INTERNET</a:t>
            </a:r>
          </a:p>
          <a:p>
            <a:r>
              <a:rPr lang="pt-BR" dirty="0" smtClean="0"/>
              <a:t>Revista de História da Biblioteca Nacional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99592" y="4509120"/>
            <a:ext cx="7473264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http://www.revistadehistoria.com.br/secao/o-matirio-de-frei-caneca-pelo-olhar-de-cicero-dias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27584" y="5157192"/>
            <a:ext cx="767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Painel do artista Pernambuco homenageia religioso, retratando os momentos cruciais das revoluções de 1817</a:t>
            </a:r>
          </a:p>
          <a:p>
            <a:endParaRPr lang="pt-BR" sz="1200" dirty="0" smtClean="0">
              <a:solidFill>
                <a:srgbClr val="C00000"/>
              </a:solidFill>
            </a:endParaRPr>
          </a:p>
          <a:p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Evaldo Cabral de Mello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93548" y="1319390"/>
          <a:ext cx="8568951" cy="5202900"/>
        </p:xfrm>
        <a:graphic>
          <a:graphicData uri="http://schemas.openxmlformats.org/drawingml/2006/table">
            <a:tbl>
              <a:tblPr/>
              <a:tblGrid>
                <a:gridCol w="475339"/>
                <a:gridCol w="3558620"/>
                <a:gridCol w="3558620"/>
                <a:gridCol w="976372"/>
              </a:tblGrid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Slide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Autoria / Licença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da Fonte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base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Fernando de Sousa from Melbourne, Australia  /  Creative Commons Attribution-Share Alike 2.0 Generic.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http://commons.wikimedia.org/wiki/File:Cinemaaustralia.jpg?uselang=pt-br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16/04/2012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Cícero Dias / Recorte do Painel, Revolta de 1817,1881 / Casa da Cultura do Recife.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Disponibilizado por autor desconhecido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16/04/2012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Cícero Dias / Recorte do Painel, Revolta de 1817,1881 / Casa da Cultura do Recife.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Disponibilizado por autor desconhecido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16/04/2012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Cícero Dias / Recorte do Painel, Revolta de 1817,1881 / Casa da Cultura do Recife.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Disponibilizado por autor desconhecido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16/04/2012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Cícero Dias / Recorte do Painel, Revolta de 1817,1881 / Casa da Cultura do Recife.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Disponibilizado por autor desconhecido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16/04/2012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Cícero Dias / Recorte do Painel, Revolta de 1817,1881 / Casa da Cultura do Recife.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Disponibilizado por autor desconhecido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16/04/2012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Cícero Dias / Recorte do Painel, Revolta de 1817,1881 / Casa da Cultura do Recife.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Disponibilizado por autor desconhecido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16/04/2012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Cícero Dias / Recorte do Painel, Revolta de 1817,1881 / Casa da Cultura do Recife.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Disponibilizado por autor desconhecido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16/04/2012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Cícero Dias / Recorte do Painel, Revolta de 1817,1881 / Casa da Cultura do Recife.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Disponibilizado por autor desconhecido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16/04/2012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Cícero Dias / Recorte do Painel, Revolta de 1817,1881 / Casa da Cultura do Recife.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Disponibilizado por autor desconhecido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16/04/2012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93548" y="1319390"/>
          <a:ext cx="8568951" cy="1520940"/>
        </p:xfrm>
        <a:graphic>
          <a:graphicData uri="http://schemas.openxmlformats.org/drawingml/2006/table">
            <a:tbl>
              <a:tblPr/>
              <a:tblGrid>
                <a:gridCol w="475339"/>
                <a:gridCol w="3558620"/>
                <a:gridCol w="3558620"/>
                <a:gridCol w="976372"/>
              </a:tblGrid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Slide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Autoria / Licença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da Fonte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Cícero Dias / Recorte do Painel, Revolta de 1817,1881 / Casa da Cultura do Recife.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Disponibilizado por autor desconhecido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16/04/2012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Cícero Dias / Painel, Revolta de 1817,1881 / Casa da Cultura do Recife.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Disponibilizado por autor desconhecido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16/04/2012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44008" y="1484784"/>
            <a:ext cx="29675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O menino torna-se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Frei Caneca,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Professor de Retórica e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Geometria no Convento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do Carmo em 1803.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Participou da Revolução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Pernambucana de 1817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Foi preso e enviado para 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Salvador, onde ficou detido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até 1821.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04" t="84807" r="88284" b="462"/>
          <a:stretch>
            <a:fillRect/>
          </a:stretch>
        </p:blipFill>
        <p:spPr bwMode="auto">
          <a:xfrm>
            <a:off x="1043608" y="1700808"/>
            <a:ext cx="269991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971600" y="4005064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Cícero Dias / Recorte do Painel,Revolta de 1817,1881 / Casa da Cultura do Recife.</a:t>
            </a:r>
          </a:p>
          <a:p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Em 1823, na província de</a:t>
            </a:r>
          </a:p>
          <a:p>
            <a:pPr algn="ctr"/>
            <a:r>
              <a:rPr lang="pt-BR" sz="2800" dirty="0" smtClean="0"/>
              <a:t>Pernambuco, a crise econômica</a:t>
            </a:r>
          </a:p>
          <a:p>
            <a:pPr algn="ctr"/>
            <a:r>
              <a:rPr lang="pt-BR" sz="2800" dirty="0" smtClean="0"/>
              <a:t>acendeu o espírito de rebeldia</a:t>
            </a:r>
          </a:p>
          <a:p>
            <a:pPr algn="ctr"/>
            <a:r>
              <a:rPr lang="pt-BR" sz="2800" dirty="0" smtClean="0"/>
              <a:t>da sociedade pernambucana.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Pernambuco se constituía no maior </a:t>
            </a:r>
          </a:p>
          <a:p>
            <a:pPr algn="ctr"/>
            <a:r>
              <a:rPr lang="pt-BR" sz="2800" dirty="0" smtClean="0"/>
              <a:t>foco de liberalismo, reforçando</a:t>
            </a:r>
          </a:p>
          <a:p>
            <a:pPr algn="ctr"/>
            <a:r>
              <a:rPr lang="pt-BR" sz="2800" dirty="0" smtClean="0"/>
              <a:t>mais ainda a tradição libertária</a:t>
            </a:r>
          </a:p>
          <a:p>
            <a:pPr algn="ctr"/>
            <a:r>
              <a:rPr lang="pt-BR" sz="2800" dirty="0" smtClean="0"/>
              <a:t>dos pernambucanos.</a:t>
            </a:r>
          </a:p>
          <a:p>
            <a:pPr algn="ctr"/>
            <a:r>
              <a:rPr lang="pt-BR" sz="2800" dirty="0" smtClean="0"/>
              <a:t>essas ideias contrariavam</a:t>
            </a:r>
          </a:p>
          <a:p>
            <a:pPr algn="ctr"/>
            <a:r>
              <a:rPr lang="pt-BR" sz="2800" dirty="0" smtClean="0"/>
              <a:t>o imperador Pedro I.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48064" y="1700808"/>
            <a:ext cx="212109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Recife 1823/1824</a:t>
            </a:r>
          </a:p>
          <a:p>
            <a:pPr algn="ctr"/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Frei Caneca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Distribui o </a:t>
            </a:r>
            <a:r>
              <a:rPr lang="pt-BR" dirty="0" err="1" smtClean="0">
                <a:solidFill>
                  <a:schemeClr val="bg1"/>
                </a:solidFill>
              </a:rPr>
              <a:t>Typhis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Pernambucano,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Jornal da oposição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ao governo de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Dom Pedro I.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1292" t="78478" r="72808"/>
          <a:stretch>
            <a:fillRect/>
          </a:stretch>
        </p:blipFill>
        <p:spPr bwMode="auto">
          <a:xfrm>
            <a:off x="1115616" y="1484784"/>
            <a:ext cx="2952328" cy="264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1043608" y="407707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Cícero Dias / Recorte do Painel,Revolta de 1817,1881 / Casa da Cultura do Recife.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Em 1824 os pernambucanos queriam</a:t>
            </a:r>
          </a:p>
          <a:p>
            <a:pPr algn="ctr"/>
            <a:r>
              <a:rPr lang="pt-BR" sz="2800" dirty="0" smtClean="0"/>
              <a:t>Paes de Andrade para presidir a província.</a:t>
            </a:r>
          </a:p>
          <a:p>
            <a:pPr algn="ctr"/>
            <a:r>
              <a:rPr lang="pt-BR" sz="2800" dirty="0" smtClean="0"/>
              <a:t>O imperador, para fazer valer sua indicação</a:t>
            </a:r>
          </a:p>
          <a:p>
            <a:pPr algn="ctr"/>
            <a:r>
              <a:rPr lang="pt-BR" sz="2800" dirty="0" smtClean="0"/>
              <a:t>de Francisco Pais Barreto,</a:t>
            </a:r>
          </a:p>
          <a:p>
            <a:pPr algn="ctr"/>
            <a:r>
              <a:rPr lang="pt-BR" sz="2800" dirty="0" smtClean="0"/>
              <a:t>ordena o bloqueio militar do Recife.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15888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História,  2ª Série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Calibri" pitchFamily="34" charset="0"/>
              </a:rPr>
              <a:t>A Confederação do Equador </a:t>
            </a:r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http://upload.wikimedia.org/wikipedia/commons/3/30/Cinemaaustralia.jpg"/>
          <p:cNvPicPr>
            <a:picLocks noChangeAspect="1" noChangeArrowheads="1"/>
          </p:cNvPicPr>
          <p:nvPr/>
        </p:nvPicPr>
        <p:blipFill>
          <a:blip r:embed="rId2" cstate="print"/>
          <a:srcRect t="19419" b="37067"/>
          <a:stretch>
            <a:fillRect/>
          </a:stretch>
        </p:blipFill>
        <p:spPr bwMode="auto">
          <a:xfrm>
            <a:off x="-5205" y="886217"/>
            <a:ext cx="9149205" cy="59717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980728"/>
            <a:ext cx="7776864" cy="3960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Há boatos que Portugal quer</a:t>
            </a:r>
          </a:p>
          <a:p>
            <a:pPr algn="ctr"/>
            <a:r>
              <a:rPr lang="pt-BR" sz="2800" dirty="0" smtClean="0"/>
              <a:t>restabelecer o domínio</a:t>
            </a:r>
          </a:p>
          <a:p>
            <a:pPr algn="ctr"/>
            <a:r>
              <a:rPr lang="pt-BR" sz="2800" dirty="0" smtClean="0"/>
              <a:t>Português no Brasil.</a:t>
            </a:r>
          </a:p>
          <a:p>
            <a:pPr algn="ctr"/>
            <a:r>
              <a:rPr lang="pt-BR" sz="2800" dirty="0" smtClean="0"/>
              <a:t>D. Pedro ordena a retirada da divisão</a:t>
            </a:r>
          </a:p>
          <a:p>
            <a:pPr algn="ctr"/>
            <a:r>
              <a:rPr lang="pt-BR" sz="2800" dirty="0" smtClean="0"/>
              <a:t>naval 	que bloqueava o Recife.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5776" y="6639163"/>
            <a:ext cx="6636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Imagem: Fernando de Sousa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Melbourne, </a:t>
            </a:r>
            <a:r>
              <a:rPr lang="pt-BR" sz="1000" dirty="0" err="1" smtClean="0">
                <a:solidFill>
                  <a:schemeClr val="bg1"/>
                </a:solidFill>
              </a:rPr>
              <a:t>Australia</a:t>
            </a:r>
            <a:r>
              <a:rPr lang="pt-BR" sz="1000" dirty="0" smtClean="0">
                <a:solidFill>
                  <a:schemeClr val="bg1"/>
                </a:solidFill>
              </a:rPr>
              <a:t>  /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Creative Commons Attribution-Share Alike 2.0 Generic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2005</Words>
  <Application>Microsoft Office PowerPoint</Application>
  <PresentationFormat>Apresentação na tela (4:3)</PresentationFormat>
  <Paragraphs>328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Tema do Office</vt:lpstr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Luizfilg</dc:creator>
  <cp:lastModifiedBy>Cliente</cp:lastModifiedBy>
  <cp:revision>130</cp:revision>
  <dcterms:created xsi:type="dcterms:W3CDTF">2011-07-13T12:53:46Z</dcterms:created>
  <dcterms:modified xsi:type="dcterms:W3CDTF">2020-03-04T13:34:47Z</dcterms:modified>
</cp:coreProperties>
</file>