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2"/>
  </p:notesMasterIdLst>
  <p:sldIdLst>
    <p:sldId id="292" r:id="rId3"/>
    <p:sldId id="293" r:id="rId4"/>
    <p:sldId id="294" r:id="rId5"/>
    <p:sldId id="322" r:id="rId6"/>
    <p:sldId id="295" r:id="rId7"/>
    <p:sldId id="323" r:id="rId8"/>
    <p:sldId id="296" r:id="rId9"/>
    <p:sldId id="324" r:id="rId10"/>
    <p:sldId id="297" r:id="rId11"/>
    <p:sldId id="325" r:id="rId12"/>
    <p:sldId id="326" r:id="rId13"/>
    <p:sldId id="327" r:id="rId14"/>
    <p:sldId id="29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7" r:id="rId23"/>
    <p:sldId id="338" r:id="rId24"/>
    <p:sldId id="339" r:id="rId25"/>
    <p:sldId id="308" r:id="rId26"/>
    <p:sldId id="340" r:id="rId27"/>
    <p:sldId id="341" r:id="rId28"/>
    <p:sldId id="342" r:id="rId29"/>
    <p:sldId id="343" r:id="rId30"/>
    <p:sldId id="344" r:id="rId3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9" autoAdjust="0"/>
    <p:restoredTop sz="94660"/>
  </p:normalViewPr>
  <p:slideViewPr>
    <p:cSldViewPr>
      <p:cViewPr varScale="1">
        <p:scale>
          <a:sx n="69" d="100"/>
          <a:sy n="69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24057C-42B6-40D9-B0F9-C29F27957B70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7264C8-44B7-44A9-ACB2-E19248458A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EC80F9-9D76-4A96-838C-665F725178B0}" type="slidenum">
              <a:rPr lang="pt-B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888989-D2C4-4219-B6EB-DF4D393C701E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22B9E1-7403-4584-AC2D-0DDD5E3EDB24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8C882B-1E4C-4AF7-9733-522020E53B35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895829-9226-47C1-A0E8-7092316F2DAA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DD9D1AB-4C84-47C6-9B1E-B93D876BFAED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14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041D4D0-1E88-4F25-AC33-C1AA7B3B634E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15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6ED8AD3-A4C9-4675-9588-DE05A313E4B6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16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F95E704-C9B4-4656-99D8-BA3DBCFD8985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17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BE66F52-5AA3-4022-A385-D0134BD43FFF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18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400059-D16B-4D52-81F2-D740222E0E73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19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959AA-9811-4C3F-9D35-9FEAF75C0FDF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48EE921-A807-432E-9176-194A69EB44BD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20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67E4478-3D75-4ADB-AC8E-CD2A5D700954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21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9474097-7322-42C2-8FF5-4FCB755A13B5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22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6693E3-E993-4533-B8F2-F6354F17CE0B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23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574877-60E1-4A9D-AD46-93E760B10554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1EC7B1-1559-4456-9230-45E64A3FDBC6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E258BEF-AC08-4C10-A3C1-9CA8E0C700C9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26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E76B6F8-AED9-4044-9AA2-8A8B0E8F9CD7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27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9286021-7E22-4AA3-BEA0-F5BDF14DF008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28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Espaço Reservado para Número de Slid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9681785-7593-4864-A34A-AB8211914E6E}" type="slidenum">
              <a:rPr lang="pt-BR" sz="1200">
                <a:solidFill>
                  <a:srgbClr val="000000"/>
                </a:solidFill>
                <a:latin typeface="Calibri" pitchFamily="34" charset="0"/>
              </a:rPr>
              <a:pPr algn="r"/>
              <a:t>29</a:t>
            </a:fld>
            <a:endParaRPr lang="pt-B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E1BF6D-3A14-4ABC-9E35-4FC277C35BB4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68CA6C-B092-4547-9A79-6D4835FBF8AD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A874D2-8B8D-49B1-9B2D-C60E13D0820D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D68E95-1FF0-4A7C-98CB-7495429387A0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E64C71-AB7D-48A1-BBD5-B67E246AFF22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6B5AE3-EE1A-4905-91C2-B6D4C2D44B49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A8E1E1-4D3D-4B24-8400-E869CC16341E}" type="slidenum">
              <a:rPr lang="pt-BR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B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92DE9-FC84-4AD1-8710-6EBFDF84AD62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3948C-2FCD-44D7-9032-2EC12EB459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04531-87AD-42EC-8F23-F2BD58227C27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1B4FD-56EA-4C5D-848D-43F3C85417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E53BF-E40D-46CE-A6BD-82C492DBCF62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C05EC-E962-4E3B-BD82-06F107B08F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30CBE-373C-4DA5-A33B-D23E2CCA2D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5CD8-C328-4C87-AA48-10B2B1A8FB1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0F1D4-5347-4FF8-A102-92DA6C58EA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6F2F6-0775-45D1-A31D-51E7A8455E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26CA4-F7D0-4B8E-A57C-90971272DD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EE708-BF68-4D79-A39A-3D53009052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44704-5A6E-4F21-8C95-3E5D619296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B1287-41AD-46A0-9FC4-3747B3B23B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BFFBA-C67A-47B8-B1E9-C8C6A0575036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215FD-2F25-449F-A7D0-0A6ABA050A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6F9B3-3E8E-4859-89CB-23FA18811E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B1413-FA19-4956-98EA-3D87CAAE8F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D439D-B98A-4D7E-9D67-EE5800360D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3BAB-8B4F-440A-8066-F9DEF590090C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BC606-36B6-4E4C-88BE-7C24418020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708BC-391A-4391-B99C-817DCD6466FD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6CEA4-DFF8-4872-84CD-E0A4273589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E6E8C-A40A-4784-8CBC-84F7B2704CAF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CE0F-5962-4D2C-AFC5-5380899E3E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2729A-D139-4D3B-B496-18AEEEA7C1D5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6CE3-86D2-40E9-80FA-B386BE3F0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B80E3-3D57-4944-9170-1DF218EC1ACB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02481-30EB-4FF9-9481-CFCD804C8E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0B40B-B5A4-4D0F-9D40-371AAF730C40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779FB-15A9-423C-A2D7-D94362C54A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2903-5929-4B49-8115-CAA18E83F006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FF9A9-AB06-4AFF-91E1-3C586F66F1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5AEEB-5AD2-4437-8E35-F2ABE27A0A2C}" type="datetime1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B4F70D-CBB6-4030-949C-9E2ED5B50A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3252BF-2909-4DFF-A017-DE6058C064AB}" type="datetimeFigureOut">
              <a:rPr lang="pt-BR"/>
              <a:pPr>
                <a:defRPr/>
              </a:pPr>
              <a:t>04/03/2020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353628-D936-4BCA-ACAE-AEAD9D8DD7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2055" name="Imagem 6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ZBUb0ElnNY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ZBUb0ElnNY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1150938" y="4076700"/>
            <a:ext cx="6842125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 dirty="0">
                <a:solidFill>
                  <a:srgbClr val="102766"/>
                </a:solidFill>
                <a:latin typeface="Calibri" pitchFamily="34" charset="0"/>
              </a:rPr>
              <a:t>Linguagens, Códigos e </a:t>
            </a:r>
          </a:p>
          <a:p>
            <a:pPr algn="ctr"/>
            <a:r>
              <a:rPr lang="pt-BR" sz="3600" b="1" dirty="0">
                <a:solidFill>
                  <a:srgbClr val="102766"/>
                </a:solidFill>
                <a:latin typeface="Calibri" pitchFamily="34" charset="0"/>
              </a:rPr>
              <a:t>suas Tecnologias - Inglês </a:t>
            </a:r>
          </a:p>
          <a:p>
            <a:pPr algn="ctr"/>
            <a:r>
              <a:rPr lang="pt-BR" sz="2000" dirty="0">
                <a:solidFill>
                  <a:srgbClr val="102766"/>
                </a:solidFill>
                <a:latin typeface="Calibri" pitchFamily="34" charset="0"/>
              </a:rPr>
              <a:t>Ensino Médio, 1ª Série</a:t>
            </a:r>
          </a:p>
          <a:p>
            <a:pPr algn="ctr"/>
            <a:r>
              <a:rPr lang="pt-BR" sz="3600" b="1" dirty="0" err="1">
                <a:solidFill>
                  <a:srgbClr val="102766"/>
                </a:solidFill>
                <a:latin typeface="Calibri" pitchFamily="34" charset="0"/>
              </a:rPr>
              <a:t>Possessive</a:t>
            </a:r>
            <a:r>
              <a:rPr lang="pt-BR" sz="3600" b="1" dirty="0">
                <a:solidFill>
                  <a:srgbClr val="102766"/>
                </a:solidFill>
                <a:latin typeface="Calibri" pitchFamily="34" charset="0"/>
              </a:rPr>
              <a:t> </a:t>
            </a:r>
            <a:r>
              <a:rPr lang="pt-BR" sz="3600" b="1" dirty="0" err="1">
                <a:solidFill>
                  <a:srgbClr val="102766"/>
                </a:solidFill>
                <a:latin typeface="Calibri" pitchFamily="34" charset="0"/>
              </a:rPr>
              <a:t>Adjectives</a:t>
            </a:r>
            <a:r>
              <a:rPr lang="pt-BR" sz="3600" b="1" dirty="0">
                <a:solidFill>
                  <a:srgbClr val="102766"/>
                </a:solidFill>
                <a:latin typeface="Calibri" pitchFamily="34" charset="0"/>
              </a:rPr>
              <a:t>/</a:t>
            </a:r>
            <a:r>
              <a:rPr lang="pt-BR" sz="3600" b="1" dirty="0" err="1">
                <a:solidFill>
                  <a:srgbClr val="102766"/>
                </a:solidFill>
                <a:latin typeface="Calibri" pitchFamily="34" charset="0"/>
              </a:rPr>
              <a:t>Possessive</a:t>
            </a:r>
            <a:r>
              <a:rPr lang="pt-BR" sz="3600" b="1" dirty="0">
                <a:solidFill>
                  <a:srgbClr val="102766"/>
                </a:solidFill>
                <a:latin typeface="Calibri" pitchFamily="34" charset="0"/>
              </a:rPr>
              <a:t> </a:t>
            </a:r>
            <a:r>
              <a:rPr lang="pt-BR" sz="3600" b="1" dirty="0" err="1">
                <a:solidFill>
                  <a:srgbClr val="102766"/>
                </a:solidFill>
                <a:latin typeface="Calibri" pitchFamily="34" charset="0"/>
              </a:rPr>
              <a:t>Pronouns</a:t>
            </a:r>
            <a:endParaRPr lang="pt-BR" sz="3600" b="1" dirty="0">
              <a:solidFill>
                <a:srgbClr val="102766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notes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Pronomes pessoais   </a:t>
            </a:r>
          </a:p>
        </p:txBody>
      </p:sp>
      <p:sp>
        <p:nvSpPr>
          <p:cNvPr id="12292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51520" y="1052736"/>
          <a:ext cx="8568951" cy="5616623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470411"/>
                <a:gridCol w="1143653"/>
                <a:gridCol w="2886991"/>
                <a:gridCol w="3067896"/>
              </a:tblGrid>
              <a:tr h="501921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PRONOMES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PESSOAIS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3113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PESSOAS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SUBJECTIVES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PRONOUNS</a:t>
                      </a:r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POSSESSIVE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ADJECTIVES 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1921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SINGULAR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4916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1921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HIS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1921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SHE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31135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ITS</a:t>
                      </a:r>
                    </a:p>
                    <a:p>
                      <a:pPr algn="ctr"/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1921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PLURAL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WE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OURS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4916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4916">
                <a:tc vMerge="1">
                  <a:txBody>
                    <a:bodyPr/>
                    <a:lstStyle/>
                    <a:p>
                      <a:pPr algn="ctr"/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THEY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THEIR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exercise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Possessive adjectives   </a:t>
            </a:r>
          </a:p>
        </p:txBody>
      </p:sp>
      <p:sp>
        <p:nvSpPr>
          <p:cNvPr id="14340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03575" y="981075"/>
            <a:ext cx="3117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2.1 Possessive Adjectives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051050" y="1412875"/>
            <a:ext cx="5784850" cy="6794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Os adjetivos possessivos concordam com o possuidor.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Preencha os seguintes exercícios :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0825" y="2420938"/>
            <a:ext cx="31940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FFFF00"/>
                </a:solidFill>
                <a:latin typeface="Arial" charset="0"/>
                <a:cs typeface="Arial" charset="0"/>
              </a:rPr>
              <a:t>I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visit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MY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family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once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a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year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0825" y="2924175"/>
            <a:ext cx="41084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know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_______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lesson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,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don´t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15366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250825" y="3429000"/>
            <a:ext cx="42989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John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helps _________ father every day.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250825" y="3933825"/>
            <a:ext cx="34480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Jane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looks like_______ mother.</a:t>
            </a:r>
          </a:p>
        </p:txBody>
      </p:sp>
      <p:sp>
        <p:nvSpPr>
          <p:cNvPr id="5" name="CaixaDeTexto 7"/>
          <p:cNvSpPr txBox="1"/>
          <p:nvPr/>
        </p:nvSpPr>
        <p:spPr>
          <a:xfrm>
            <a:off x="250825" y="4437063"/>
            <a:ext cx="60261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A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fish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doesn´t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close_____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mouth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when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it´s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into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the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water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9" name="CaixaDeTexto 7"/>
          <p:cNvSpPr txBox="1"/>
          <p:nvPr/>
        </p:nvSpPr>
        <p:spPr>
          <a:xfrm>
            <a:off x="250825" y="4868863"/>
            <a:ext cx="48704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and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I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invited ________ teacher for a party.</a:t>
            </a:r>
          </a:p>
        </p:txBody>
      </p:sp>
      <p:sp>
        <p:nvSpPr>
          <p:cNvPr id="10" name="CaixaDeTexto 7"/>
          <p:cNvSpPr txBox="1"/>
          <p:nvPr/>
        </p:nvSpPr>
        <p:spPr>
          <a:xfrm>
            <a:off x="250825" y="5373688"/>
            <a:ext cx="31305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all like _______ school. </a:t>
            </a:r>
          </a:p>
        </p:txBody>
      </p:sp>
      <p:sp>
        <p:nvSpPr>
          <p:cNvPr id="11" name="CaixaDeTexto 7"/>
          <p:cNvSpPr txBox="1"/>
          <p:nvPr/>
        </p:nvSpPr>
        <p:spPr>
          <a:xfrm>
            <a:off x="250825" y="5832475"/>
            <a:ext cx="36893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children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love _______mother.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2" grpId="0" animBg="1"/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exercise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Adj. Possessivo + gerúndio </a:t>
            </a:r>
          </a:p>
        </p:txBody>
      </p:sp>
      <p:sp>
        <p:nvSpPr>
          <p:cNvPr id="16388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411413" y="981075"/>
            <a:ext cx="435610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2.2 Possessive Adjectives + gerúndio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39750" y="2133600"/>
            <a:ext cx="51244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insisted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go = I insisted on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+going.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39750" y="2997200"/>
            <a:ext cx="70421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We insisted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they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help us = we insisted on ______ + helping us.</a:t>
            </a:r>
          </a:p>
        </p:txBody>
      </p:sp>
      <p:sp>
        <p:nvSpPr>
          <p:cNvPr id="17413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539750" y="3933825"/>
            <a:ext cx="64579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suggest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forget it = I suggest _______+ forgentting it. 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539750" y="4868863"/>
            <a:ext cx="64452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suggested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she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buy it = i suggested _______ + buying it.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exercise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Possuidor </a:t>
            </a:r>
          </a:p>
        </p:txBody>
      </p:sp>
      <p:sp>
        <p:nvSpPr>
          <p:cNvPr id="18436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38475" y="981075"/>
            <a:ext cx="3117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2.3 Possessive Adjectives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12763" y="1844675"/>
            <a:ext cx="16573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POSSUIDOR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95288" y="2636838"/>
            <a:ext cx="42481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1- Look!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Someone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is brushing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teeth.</a:t>
            </a:r>
          </a:p>
        </p:txBody>
      </p:sp>
      <p:sp>
        <p:nvSpPr>
          <p:cNvPr id="19461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2987675" y="1557338"/>
            <a:ext cx="3790950" cy="9540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PRONOME INDEFINIDO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OU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SUBSTANTIVO COMUM DE DOIS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2384425" y="1844675"/>
            <a:ext cx="35560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5" name="CaixaDeTexto 7"/>
          <p:cNvSpPr txBox="1"/>
          <p:nvPr/>
        </p:nvSpPr>
        <p:spPr>
          <a:xfrm>
            <a:off x="7929563" y="1771650"/>
            <a:ext cx="6032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HIS</a:t>
            </a: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6948488" y="1484313"/>
            <a:ext cx="719137" cy="935037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CaixaDeTexto 7"/>
          <p:cNvSpPr txBox="1"/>
          <p:nvPr/>
        </p:nvSpPr>
        <p:spPr>
          <a:xfrm>
            <a:off x="395288" y="3168650"/>
            <a:ext cx="53657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2-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Everyone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must do ______ best to suceed in life.</a:t>
            </a:r>
          </a:p>
        </p:txBody>
      </p:sp>
      <p:sp>
        <p:nvSpPr>
          <p:cNvPr id="9" name="CaixaDeTexto 7"/>
          <p:cNvSpPr txBox="1"/>
          <p:nvPr/>
        </p:nvSpPr>
        <p:spPr>
          <a:xfrm>
            <a:off x="395288" y="3673475"/>
            <a:ext cx="50101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3-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Everybody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must learn _____ own language. </a:t>
            </a:r>
          </a:p>
        </p:txBody>
      </p:sp>
      <p:sp>
        <p:nvSpPr>
          <p:cNvPr id="10" name="CaixaDeTexto 7"/>
          <p:cNvSpPr txBox="1"/>
          <p:nvPr/>
        </p:nvSpPr>
        <p:spPr>
          <a:xfrm>
            <a:off x="395288" y="4176713"/>
            <a:ext cx="34734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4-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No 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knows ______ future.</a:t>
            </a:r>
          </a:p>
        </p:txBody>
      </p:sp>
      <p:sp>
        <p:nvSpPr>
          <p:cNvPr id="11" name="CaixaDeTexto 7"/>
          <p:cNvSpPr txBox="1"/>
          <p:nvPr/>
        </p:nvSpPr>
        <p:spPr>
          <a:xfrm>
            <a:off x="395288" y="4681538"/>
            <a:ext cx="44894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5- Hardly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anyone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likes ______ own name.</a:t>
            </a:r>
          </a:p>
        </p:txBody>
      </p:sp>
      <p:sp>
        <p:nvSpPr>
          <p:cNvPr id="12" name="CaixaDeTexto 7"/>
          <p:cNvSpPr txBox="1"/>
          <p:nvPr/>
        </p:nvSpPr>
        <p:spPr>
          <a:xfrm>
            <a:off x="395288" y="5184775"/>
            <a:ext cx="38036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6-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 child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knows ________ mother.</a:t>
            </a:r>
          </a:p>
        </p:txBody>
      </p:sp>
      <p:sp>
        <p:nvSpPr>
          <p:cNvPr id="13" name="CaixaDeTexto 7"/>
          <p:cNvSpPr txBox="1"/>
          <p:nvPr/>
        </p:nvSpPr>
        <p:spPr>
          <a:xfrm>
            <a:off x="395288" y="5689600"/>
            <a:ext cx="62547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7-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 good student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must do ______ best to get good grades.</a:t>
            </a:r>
          </a:p>
        </p:txBody>
      </p:sp>
      <p:sp>
        <p:nvSpPr>
          <p:cNvPr id="14" name="CaixaDeTexto 7"/>
          <p:cNvSpPr txBox="1"/>
          <p:nvPr/>
        </p:nvSpPr>
        <p:spPr>
          <a:xfrm>
            <a:off x="6969125" y="2924175"/>
            <a:ext cx="13271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ATENÇÃO</a:t>
            </a:r>
          </a:p>
        </p:txBody>
      </p:sp>
      <p:sp>
        <p:nvSpPr>
          <p:cNvPr id="15" name="CaixaDeTexto 7"/>
          <p:cNvSpPr txBox="1"/>
          <p:nvPr/>
        </p:nvSpPr>
        <p:spPr>
          <a:xfrm>
            <a:off x="6278563" y="3357563"/>
            <a:ext cx="2776537" cy="6794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easily loses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one´s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way in a large city.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  <p:bldP spid="5" grpId="0" animBg="1"/>
      <p:bldP spid="79881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5306" y="1278161"/>
          <a:ext cx="8817173" cy="5496419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021278"/>
                <a:gridCol w="794328"/>
                <a:gridCol w="2005169"/>
                <a:gridCol w="2130817"/>
                <a:gridCol w="2865581"/>
              </a:tblGrid>
              <a:tr h="662911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PESSOAS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1-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SUBJ.  PRONOMES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2-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PROSS. ADJECTIVES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3-PROSS.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PRONOUNS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41095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SINGULAR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MINE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62911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41095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HIS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HIS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41095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SHE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80395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ITS</a:t>
                      </a:r>
                    </a:p>
                    <a:p>
                      <a:pPr algn="ctr"/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4109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PLURAL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WE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OURS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62911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62911">
                <a:tc vMerge="1">
                  <a:txBody>
                    <a:bodyPr/>
                    <a:lstStyle/>
                    <a:p>
                      <a:pPr algn="ctr"/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THEY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THEIR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THEIRS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483" name="CaixaDeTexto 3"/>
          <p:cNvSpPr txBox="1">
            <a:spLocks noChangeArrowheads="1"/>
          </p:cNvSpPr>
          <p:nvPr/>
        </p:nvSpPr>
        <p:spPr bwMode="auto">
          <a:xfrm>
            <a:off x="179388" y="0"/>
            <a:ext cx="50403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4859338" y="1052513"/>
            <a:ext cx="1225550" cy="360362"/>
          </a:xfrm>
          <a:prstGeom prst="wedgeRectCallout">
            <a:avLst>
              <a:gd name="adj1" fmla="val -43912"/>
              <a:gd name="adj2" fmla="val 62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/>
              <a:t>POSS.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804025" y="1052513"/>
            <a:ext cx="1223963" cy="288925"/>
          </a:xfrm>
          <a:prstGeom prst="wedgeRectCallout">
            <a:avLst>
              <a:gd name="adj1" fmla="val -45981"/>
              <a:gd name="adj2" fmla="val 69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/>
              <a:t>POSS.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exercise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Possessive</a:t>
            </a:r>
            <a:r>
              <a:rPr lang="pt-B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Pronouns</a:t>
            </a:r>
            <a:r>
              <a:rPr lang="pt-B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21508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notes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Apresentação/ formas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041400" y="1052513"/>
            <a:ext cx="7131050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ATENÇÃO: Observe a primeira estrutura e preencha as demais 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0825" y="1844675"/>
            <a:ext cx="34353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1-If you ring up </a:t>
            </a: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girl friend.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0825" y="2997200"/>
            <a:ext cx="31051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2-I must have lost ____ pen.</a:t>
            </a:r>
          </a:p>
        </p:txBody>
      </p:sp>
      <p:sp>
        <p:nvSpPr>
          <p:cNvPr id="22533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179388" y="4149725"/>
            <a:ext cx="40576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3-Jane tries to help _____ friends but.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179388" y="5445125"/>
            <a:ext cx="2941637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4-Paul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loves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_____brother.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578350" y="2060575"/>
            <a:ext cx="25336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chemeClr val="bg1"/>
                </a:solidFill>
                <a:latin typeface="Arial" charset="0"/>
                <a:cs typeface="Arial" charset="0"/>
              </a:rPr>
              <a:t> I will ring up </a:t>
            </a: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mine</a:t>
            </a:r>
            <a:r>
              <a:rPr lang="pt-BR">
                <a:solidFill>
                  <a:schemeClr val="bg1"/>
                </a:solidFill>
                <a:latin typeface="Arial" charset="0"/>
                <a:cs typeface="Arial" charset="0"/>
              </a:rPr>
              <a:t> too.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572000" y="1628775"/>
            <a:ext cx="34099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will ring </a:t>
            </a:r>
            <a:r>
              <a:rPr lang="pt-BR" b="1">
                <a:solidFill>
                  <a:schemeClr val="bg1"/>
                </a:solidFill>
                <a:latin typeface="Arial" charset="0"/>
                <a:cs typeface="Arial" charset="0"/>
              </a:rPr>
              <a:t>up</a:t>
            </a: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 my girl friend 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too.</a:t>
            </a:r>
            <a:endParaRPr lang="pt-BR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eta para a esquerda 11"/>
          <p:cNvSpPr/>
          <p:nvPr/>
        </p:nvSpPr>
        <p:spPr>
          <a:xfrm rot="10800000">
            <a:off x="3779838" y="1628775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" name="Seta para a esquerda 12"/>
          <p:cNvSpPr/>
          <p:nvPr/>
        </p:nvSpPr>
        <p:spPr>
          <a:xfrm rot="10800000">
            <a:off x="3419475" y="2781300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4211638" y="3213100"/>
            <a:ext cx="3082925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Can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lend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me  _______?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4205288" y="2781300"/>
            <a:ext cx="3082925" cy="3683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Can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lend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me____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pen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Seta para a esquerda 15"/>
          <p:cNvSpPr/>
          <p:nvPr/>
        </p:nvSpPr>
        <p:spPr>
          <a:xfrm rot="10800000">
            <a:off x="4211638" y="4005263"/>
            <a:ext cx="431800" cy="6477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4716463" y="4292600"/>
            <a:ext cx="3625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chemeClr val="bg1"/>
                </a:solidFill>
                <a:latin typeface="Arial" charset="0"/>
                <a:cs typeface="Arial" charset="0"/>
              </a:rPr>
              <a:t>John doesn´t try to help _______.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716463" y="3860800"/>
            <a:ext cx="4325937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John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doesn´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t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try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to help ______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friends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Seta para a esquerda 18"/>
          <p:cNvSpPr/>
          <p:nvPr/>
        </p:nvSpPr>
        <p:spPr>
          <a:xfrm rot="10800000">
            <a:off x="3203575" y="5229225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3995738" y="5732463"/>
            <a:ext cx="3224212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Does Helen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love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_________?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89388" y="5300663"/>
            <a:ext cx="3570287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Does Helen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love______brother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95288" y="1125538"/>
            <a:ext cx="8280400" cy="863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Sugestão para um trabalho interdisciplinar 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9750" y="2205038"/>
            <a:ext cx="7993063" cy="20161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514350" indent="-514350" algn="ctr">
              <a:buFont typeface="Wingdings" pitchFamily="2" charset="2"/>
              <a:buChar char="ü"/>
              <a:defRPr/>
            </a:pPr>
            <a:r>
              <a:rPr lang="pt-B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História: fazer um paralelo entre a situação política do Brasil de 1956 e a situação atual .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68313" y="4437063"/>
            <a:ext cx="7991475" cy="20875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514350" indent="-514350" algn="ctr">
              <a:buFont typeface="Wingdings" pitchFamily="2" charset="2"/>
              <a:buChar char="ü"/>
              <a:defRPr/>
            </a:pPr>
            <a:r>
              <a:rPr lang="pt-BR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Língua Portuguesa: </a:t>
            </a:r>
            <a:r>
              <a:rPr lang="pt-BR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organizar um sarau poético com canções de amor  da música popular brasileira.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in </a:t>
            </a:r>
            <a:r>
              <a:rPr lang="pt-BR" sz="2800" b="1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action</a:t>
            </a: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00113" y="3429000"/>
            <a:ext cx="7416800" cy="6461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SLIDE SEGUINTE OUÇA A MÚSICA  </a:t>
            </a:r>
            <a:r>
              <a:rPr lang="pt-BR" b="1" u="sng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ME TENDER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 COMPLETE OS ESPAÇOS VAZIOS COM OS PRONOMES.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-12700" y="1052513"/>
            <a:ext cx="3505200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me tender 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(Elvis Presley )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2133600"/>
            <a:ext cx="9144000" cy="472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lnSpc>
                <a:spcPct val="80000"/>
              </a:lnSpc>
              <a:defRPr/>
            </a:pPr>
            <a:endParaRPr lang="pt-BR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defRPr/>
            </a:pP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___ tender, Love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smeet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Never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let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go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have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made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life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complete,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so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Love ___ tender, Love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true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dreams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fulfilled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For _____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darling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always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will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Love ____ tender, Love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long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Take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to _______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heart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For ____’s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there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that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belong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___’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never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part.</a:t>
            </a:r>
          </a:p>
          <a:p>
            <a:pPr>
              <a:lnSpc>
                <a:spcPct val="80000"/>
              </a:lnSpc>
              <a:defRPr/>
            </a:pP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___ tender, Love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true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dreams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fulfilled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For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darling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_____. </a:t>
            </a:r>
          </a:p>
          <a:p>
            <a:pPr>
              <a:lnSpc>
                <a:spcPct val="80000"/>
              </a:lnSpc>
              <a:defRPr/>
            </a:pP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____ tender,    Love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dear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 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Tell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_____   ______ are ______.</a:t>
            </a:r>
          </a:p>
          <a:p>
            <a:pPr>
              <a:lnSpc>
                <a:spcPct val="80000"/>
              </a:lnSpc>
              <a:defRPr/>
            </a:pP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___’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be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through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years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Till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end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of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time. Love ___ tender, Love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true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dreams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fulfilled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 For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darling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_____.</a:t>
            </a:r>
          </a:p>
          <a:p>
            <a:pPr>
              <a:lnSpc>
                <a:spcPct val="80000"/>
              </a:lnSpc>
              <a:defRPr/>
            </a:pP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___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always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BR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will</a:t>
            </a:r>
            <a:r>
              <a:rPr lang="pt-B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endParaRPr lang="pt-BR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pt-BR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5605" name="CaixaDeTexto 6"/>
          <p:cNvSpPr txBox="1">
            <a:spLocks noChangeArrowheads="1"/>
          </p:cNvSpPr>
          <p:nvPr/>
        </p:nvSpPr>
        <p:spPr bwMode="auto">
          <a:xfrm>
            <a:off x="3779838" y="1268413"/>
            <a:ext cx="52181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Escute a música no link:</a:t>
            </a:r>
          </a:p>
          <a:p>
            <a:r>
              <a:rPr lang="pt-BR">
                <a:hlinkClick r:id="rId3"/>
              </a:rPr>
              <a:t>http://www.youtube.com/watch?v=HZBUb0ElnNY</a:t>
            </a:r>
            <a:endParaRPr lang="pt-B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PERSONAL PRONOUNS, 1º ANO</a:t>
            </a:r>
          </a:p>
          <a:p>
            <a:r>
              <a:rPr lang="pt-BR">
                <a:solidFill>
                  <a:srgbClr val="FFFFFF"/>
                </a:solidFill>
                <a:latin typeface="Calibri" pitchFamily="34" charset="0"/>
              </a:rPr>
              <a:t>Subject and object pronouns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97100" y="2132013"/>
            <a:ext cx="2019300" cy="5222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9900" y="3214688"/>
            <a:ext cx="8223250" cy="679450"/>
          </a:xfrm>
          <a:prstGeom prst="rec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NOS SLIDES SEGUINTES CONSTAM AS RESPOSTAS REFERENTES AOS</a:t>
            </a:r>
          </a:p>
          <a:p>
            <a:pPr algn="ctr"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EXERCÍCIOS PROPOSTOS ANTERIORMENTE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388" y="963613"/>
            <a:ext cx="2017712" cy="523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254500" y="963613"/>
            <a:ext cx="2017713" cy="523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651625" y="2095500"/>
            <a:ext cx="2017713" cy="5222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58800" y="5845175"/>
            <a:ext cx="2017713" cy="5222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586538" y="4391025"/>
            <a:ext cx="2017712" cy="523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586538" y="5886450"/>
            <a:ext cx="2017712" cy="5222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708400" y="4914900"/>
            <a:ext cx="2017713" cy="5222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58800" y="4391025"/>
            <a:ext cx="2017713" cy="523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03575" y="981075"/>
            <a:ext cx="3117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2.1 Possessive Adjectives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051050" y="1412875"/>
            <a:ext cx="5784850" cy="6794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Os adjetivos possessivos concordam com o possuidor.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Preencha os seguintes exercícios :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0825" y="2420938"/>
            <a:ext cx="31940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I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visit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MY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family once a year.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0825" y="2924175"/>
            <a:ext cx="3638550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know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lesson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,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don´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t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27654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250825" y="3429000"/>
            <a:ext cx="34480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John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helps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father every day.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250825" y="3933825"/>
            <a:ext cx="30162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Jane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looks like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mother.</a:t>
            </a:r>
          </a:p>
        </p:txBody>
      </p:sp>
      <p:sp>
        <p:nvSpPr>
          <p:cNvPr id="5" name="CaixaDeTexto 7"/>
          <p:cNvSpPr txBox="1"/>
          <p:nvPr/>
        </p:nvSpPr>
        <p:spPr>
          <a:xfrm>
            <a:off x="250825" y="4437063"/>
            <a:ext cx="57467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 fish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doesn´t close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its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mouth when it´s into the water.</a:t>
            </a:r>
          </a:p>
        </p:txBody>
      </p:sp>
      <p:sp>
        <p:nvSpPr>
          <p:cNvPr id="9" name="CaixaDeTexto 7"/>
          <p:cNvSpPr txBox="1"/>
          <p:nvPr/>
        </p:nvSpPr>
        <p:spPr>
          <a:xfrm>
            <a:off x="250825" y="4868863"/>
            <a:ext cx="42481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and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I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invited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our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teacher for a party.</a:t>
            </a:r>
          </a:p>
        </p:txBody>
      </p:sp>
      <p:sp>
        <p:nvSpPr>
          <p:cNvPr id="10" name="CaixaDeTexto 7"/>
          <p:cNvSpPr txBox="1"/>
          <p:nvPr/>
        </p:nvSpPr>
        <p:spPr>
          <a:xfrm>
            <a:off x="250825" y="5373688"/>
            <a:ext cx="27495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all like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school. </a:t>
            </a:r>
          </a:p>
        </p:txBody>
      </p:sp>
      <p:sp>
        <p:nvSpPr>
          <p:cNvPr id="11" name="CaixaDeTexto 7"/>
          <p:cNvSpPr txBox="1"/>
          <p:nvPr/>
        </p:nvSpPr>
        <p:spPr>
          <a:xfrm>
            <a:off x="250825" y="5832475"/>
            <a:ext cx="34353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children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love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their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 mother.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2" grpId="0" animBg="1"/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411413" y="981075"/>
            <a:ext cx="435610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2.2 Possessive Adjectives + gerúndio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39750" y="2133600"/>
            <a:ext cx="51244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insisted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go = I insisted on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+going.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39750" y="2997200"/>
            <a:ext cx="67881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We insisted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they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help us = we insisted on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their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+ helping us.</a:t>
            </a:r>
          </a:p>
        </p:txBody>
      </p:sp>
      <p:sp>
        <p:nvSpPr>
          <p:cNvPr id="28677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539750" y="3933825"/>
            <a:ext cx="59880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suggest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forget it = I suggest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+ forgentting it. 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539750" y="4868863"/>
            <a:ext cx="59626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suggested that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she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buy it = I suggested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+ buying it.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038475" y="981075"/>
            <a:ext cx="3117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2.3 Possessive Adjectives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12763" y="1844675"/>
            <a:ext cx="16573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POSSUIDOR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95288" y="2636838"/>
            <a:ext cx="42481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1- Look!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Someone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is brushing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teeth.</a:t>
            </a:r>
          </a:p>
        </p:txBody>
      </p:sp>
      <p:sp>
        <p:nvSpPr>
          <p:cNvPr id="29701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2987675" y="1557338"/>
            <a:ext cx="3790950" cy="9540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PRONOME INDEFINIDO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OU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SUBSTANTIVO COMUM DE DOIS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2384425" y="1844675"/>
            <a:ext cx="35560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5" name="CaixaDeTexto 7"/>
          <p:cNvSpPr txBox="1"/>
          <p:nvPr/>
        </p:nvSpPr>
        <p:spPr>
          <a:xfrm>
            <a:off x="7929563" y="1771650"/>
            <a:ext cx="6032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HIS</a:t>
            </a: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6948488" y="1484313"/>
            <a:ext cx="719137" cy="935037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CaixaDeTexto 7"/>
          <p:cNvSpPr txBox="1"/>
          <p:nvPr/>
        </p:nvSpPr>
        <p:spPr>
          <a:xfrm>
            <a:off x="395288" y="3168650"/>
            <a:ext cx="4895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2-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Everyone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must do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best to suceed in life.</a:t>
            </a:r>
          </a:p>
        </p:txBody>
      </p:sp>
      <p:sp>
        <p:nvSpPr>
          <p:cNvPr id="9" name="CaixaDeTexto 7"/>
          <p:cNvSpPr txBox="1"/>
          <p:nvPr/>
        </p:nvSpPr>
        <p:spPr>
          <a:xfrm>
            <a:off x="395288" y="3673475"/>
            <a:ext cx="47942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3-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Everybody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must learn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 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own language. </a:t>
            </a:r>
          </a:p>
        </p:txBody>
      </p:sp>
      <p:sp>
        <p:nvSpPr>
          <p:cNvPr id="10" name="CaixaDeTexto 7"/>
          <p:cNvSpPr txBox="1"/>
          <p:nvPr/>
        </p:nvSpPr>
        <p:spPr>
          <a:xfrm>
            <a:off x="395288" y="4176713"/>
            <a:ext cx="30670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4-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No 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knows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future.</a:t>
            </a:r>
          </a:p>
        </p:txBody>
      </p:sp>
      <p:sp>
        <p:nvSpPr>
          <p:cNvPr id="11" name="CaixaDeTexto 7"/>
          <p:cNvSpPr txBox="1"/>
          <p:nvPr/>
        </p:nvSpPr>
        <p:spPr>
          <a:xfrm>
            <a:off x="395288" y="4681538"/>
            <a:ext cx="4083050" cy="40481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5- Hardly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anyone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likes 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own name.</a:t>
            </a:r>
          </a:p>
        </p:txBody>
      </p:sp>
      <p:sp>
        <p:nvSpPr>
          <p:cNvPr id="12" name="CaixaDeTexto 7"/>
          <p:cNvSpPr txBox="1"/>
          <p:nvPr/>
        </p:nvSpPr>
        <p:spPr>
          <a:xfrm>
            <a:off x="395288" y="5184775"/>
            <a:ext cx="30797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6-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A child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knows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mother.</a:t>
            </a:r>
          </a:p>
        </p:txBody>
      </p:sp>
      <p:sp>
        <p:nvSpPr>
          <p:cNvPr id="13" name="CaixaDeTexto 7"/>
          <p:cNvSpPr txBox="1"/>
          <p:nvPr/>
        </p:nvSpPr>
        <p:spPr>
          <a:xfrm>
            <a:off x="395288" y="5689600"/>
            <a:ext cx="5784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7- 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A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good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student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must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do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best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to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get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good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grades.</a:t>
            </a:r>
          </a:p>
        </p:txBody>
      </p:sp>
      <p:sp>
        <p:nvSpPr>
          <p:cNvPr id="14" name="CaixaDeTexto 7"/>
          <p:cNvSpPr txBox="1"/>
          <p:nvPr/>
        </p:nvSpPr>
        <p:spPr>
          <a:xfrm>
            <a:off x="6991350" y="2924175"/>
            <a:ext cx="1282700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ATENÇÃO</a:t>
            </a:r>
          </a:p>
        </p:txBody>
      </p:sp>
      <p:sp>
        <p:nvSpPr>
          <p:cNvPr id="15" name="CaixaDeTexto 7"/>
          <p:cNvSpPr txBox="1"/>
          <p:nvPr/>
        </p:nvSpPr>
        <p:spPr>
          <a:xfrm>
            <a:off x="6278563" y="3357563"/>
            <a:ext cx="2776537" cy="6794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One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easily loses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one´s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way in a large city.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  <p:bldP spid="5" grpId="0" animBg="1"/>
      <p:bldP spid="79881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041400" y="1052513"/>
            <a:ext cx="7131050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ATENÇÃO: Observe a primeira estrutura e preencha as demais 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0825" y="1844675"/>
            <a:ext cx="3430588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1-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If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ring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up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b="1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girl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friend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,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0825" y="2997200"/>
            <a:ext cx="30289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2-I must have lost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 my 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pen.</a:t>
            </a:r>
          </a:p>
        </p:txBody>
      </p:sp>
      <p:sp>
        <p:nvSpPr>
          <p:cNvPr id="30725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CaixaDeTexto 7"/>
          <p:cNvSpPr txBox="1"/>
          <p:nvPr/>
        </p:nvSpPr>
        <p:spPr>
          <a:xfrm>
            <a:off x="179388" y="4149725"/>
            <a:ext cx="37528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3-Jane tries to help </a:t>
            </a:r>
            <a:r>
              <a:rPr lang="pt-BR">
                <a:solidFill>
                  <a:srgbClr val="FFFF00"/>
                </a:solidFill>
                <a:latin typeface="Arial" charset="0"/>
                <a:cs typeface="Arial" charset="0"/>
              </a:rPr>
              <a:t>her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 friends but,</a:t>
            </a:r>
          </a:p>
        </p:txBody>
      </p:sp>
      <p:sp>
        <p:nvSpPr>
          <p:cNvPr id="4" name="CaixaDeTexto 7"/>
          <p:cNvSpPr txBox="1"/>
          <p:nvPr/>
        </p:nvSpPr>
        <p:spPr>
          <a:xfrm>
            <a:off x="179388" y="5445125"/>
            <a:ext cx="27495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4-Paul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loves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brother.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578350" y="2060575"/>
            <a:ext cx="25209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chemeClr val="bg1"/>
                </a:solidFill>
                <a:latin typeface="Arial" charset="0"/>
                <a:cs typeface="Arial" charset="0"/>
              </a:rPr>
              <a:t> i will ring up </a:t>
            </a: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mine</a:t>
            </a:r>
            <a:r>
              <a:rPr lang="pt-BR">
                <a:solidFill>
                  <a:schemeClr val="bg1"/>
                </a:solidFill>
                <a:latin typeface="Arial" charset="0"/>
                <a:cs typeface="Arial" charset="0"/>
              </a:rPr>
              <a:t> too.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572000" y="1628775"/>
            <a:ext cx="3397250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i will ring </a:t>
            </a:r>
            <a:r>
              <a:rPr lang="pt-BR" b="1">
                <a:solidFill>
                  <a:schemeClr val="bg1"/>
                </a:solidFill>
                <a:latin typeface="Arial" charset="0"/>
                <a:cs typeface="Arial" charset="0"/>
              </a:rPr>
              <a:t>up</a:t>
            </a:r>
            <a:r>
              <a:rPr lang="pt-BR" b="1">
                <a:solidFill>
                  <a:srgbClr val="FFFF00"/>
                </a:solidFill>
                <a:latin typeface="Arial" charset="0"/>
                <a:cs typeface="Arial" charset="0"/>
              </a:rPr>
              <a:t> my girl friend </a:t>
            </a:r>
            <a:r>
              <a:rPr lang="pt-BR">
                <a:solidFill>
                  <a:srgbClr val="FFFFFF"/>
                </a:solidFill>
                <a:latin typeface="Arial" charset="0"/>
                <a:cs typeface="Arial" charset="0"/>
              </a:rPr>
              <a:t>too.</a:t>
            </a:r>
            <a:endParaRPr lang="pt-BR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eta para a esquerda 11"/>
          <p:cNvSpPr/>
          <p:nvPr/>
        </p:nvSpPr>
        <p:spPr>
          <a:xfrm rot="10800000">
            <a:off x="3779838" y="1628775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" name="Seta para a esquerda 12"/>
          <p:cNvSpPr/>
          <p:nvPr/>
        </p:nvSpPr>
        <p:spPr>
          <a:xfrm rot="10800000">
            <a:off x="3419475" y="2781300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4211638" y="3213100"/>
            <a:ext cx="2749550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Can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lend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me 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yours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4205288" y="2781300"/>
            <a:ext cx="3082925" cy="3683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Can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you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lend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me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your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pen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Seta para a esquerda 15"/>
          <p:cNvSpPr/>
          <p:nvPr/>
        </p:nvSpPr>
        <p:spPr>
          <a:xfrm rot="10800000">
            <a:off x="4211638" y="4005263"/>
            <a:ext cx="431800" cy="6477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4716463" y="4292600"/>
            <a:ext cx="3017837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John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doesn´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t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try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to help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.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716463" y="3860800"/>
            <a:ext cx="3903662" cy="3698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John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doesn´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t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try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to help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his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friends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Seta para a esquerda 18"/>
          <p:cNvSpPr/>
          <p:nvPr/>
        </p:nvSpPr>
        <p:spPr>
          <a:xfrm rot="10800000">
            <a:off x="3203575" y="5229225"/>
            <a:ext cx="720725" cy="863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3995738" y="5732463"/>
            <a:ext cx="2646362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Does Helen </a:t>
            </a:r>
            <a:r>
              <a:rPr lang="pt-BR" dirty="0" err="1">
                <a:solidFill>
                  <a:schemeClr val="bg1"/>
                </a:solidFill>
                <a:latin typeface="Arial" charset="0"/>
                <a:cs typeface="Arial" charset="0"/>
              </a:rPr>
              <a:t>love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 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hers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pt-BR" dirty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89388" y="5300663"/>
            <a:ext cx="3262312" cy="36988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Does Helen </a:t>
            </a:r>
            <a:r>
              <a:rPr lang="pt-BR" dirty="0" err="1">
                <a:solidFill>
                  <a:srgbClr val="FFFFFF"/>
                </a:solidFill>
                <a:latin typeface="Arial" charset="0"/>
                <a:cs typeface="Arial" charset="0"/>
              </a:rPr>
              <a:t>love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pt-BR" dirty="0" err="1">
                <a:solidFill>
                  <a:srgbClr val="FFFF00"/>
                </a:solidFill>
                <a:latin typeface="Arial" charset="0"/>
                <a:cs typeface="Arial" charset="0"/>
              </a:rPr>
              <a:t>her</a:t>
            </a:r>
            <a:r>
              <a:rPr lang="pt-BR" dirty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pt-BR" dirty="0">
                <a:solidFill>
                  <a:srgbClr val="FFFFFF"/>
                </a:solidFill>
                <a:latin typeface="Arial" charset="0"/>
                <a:cs typeface="Arial" charset="0"/>
              </a:rPr>
              <a:t>brother? </a:t>
            </a:r>
            <a:endParaRPr lang="pt-BR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2" grpId="0" animBg="1"/>
      <p:bldP spid="4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-12700" y="1054100"/>
            <a:ext cx="3384550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me tender 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(Elvis Presley )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2133600"/>
            <a:ext cx="9144000" cy="472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lnSpc>
                <a:spcPct val="80000"/>
              </a:lnSpc>
              <a:defRPr/>
            </a:pPr>
            <a:endParaRPr lang="pt-BR" sz="26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sweet, Never let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go. 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have made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life complete, And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 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so.</a:t>
            </a: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true, All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dreams fulfilled.    For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darling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 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you,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And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always will.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long,  Take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to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your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heart. For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it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’s there that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belong, And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we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’ll never part.</a:t>
            </a: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true, All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dreams fulfilled. For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darling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dear, Tell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are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mine.</a:t>
            </a:r>
            <a:endParaRPr lang="pt-BR" sz="26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’ll be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yours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through all the years,</a:t>
            </a: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Till the end of time.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tender,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me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true, All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dreams fulfilled. For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my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darling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love 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you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</a:t>
            </a:r>
          </a:p>
          <a:p>
            <a:pPr>
              <a:lnSpc>
                <a:spcPct val="80000"/>
              </a:lnSpc>
              <a:defRPr/>
            </a:pP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And</a:t>
            </a:r>
            <a:r>
              <a:rPr lang="pt-BR" sz="2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I </a:t>
            </a:r>
            <a:r>
              <a:rPr lang="pt-BR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always will.</a:t>
            </a:r>
          </a:p>
          <a:p>
            <a:pPr>
              <a:lnSpc>
                <a:spcPct val="80000"/>
              </a:lnSpc>
              <a:defRPr/>
            </a:pPr>
            <a:endParaRPr lang="pt-BR" sz="26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pt-BR" sz="26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1749" name="CaixaDeTexto 6"/>
          <p:cNvSpPr txBox="1">
            <a:spLocks noChangeArrowheads="1"/>
          </p:cNvSpPr>
          <p:nvPr/>
        </p:nvSpPr>
        <p:spPr bwMode="auto">
          <a:xfrm>
            <a:off x="3779838" y="1268413"/>
            <a:ext cx="52181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Escute a música no link:</a:t>
            </a:r>
          </a:p>
          <a:p>
            <a:r>
              <a:rPr lang="pt-BR">
                <a:hlinkClick r:id="rId3"/>
              </a:rPr>
              <a:t>http://www.youtube.com/watch?v=HZBUb0ElnNY</a:t>
            </a:r>
            <a:endParaRPr lang="pt-B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95536" y="1105610"/>
          <a:ext cx="8352928" cy="556375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967506"/>
                <a:gridCol w="752505"/>
                <a:gridCol w="1899591"/>
                <a:gridCol w="2018624"/>
                <a:gridCol w="2714702"/>
              </a:tblGrid>
              <a:tr h="418390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APRESENTAÇÃO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FORMAS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3907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PESSOAS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POSSESSIVE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ADJECTIVES</a:t>
                      </a:r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POSSESSIVE PRONOUNS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TRADUÇÕES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18390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SINGULAR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MINE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(o)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MEU , (a) MINHA, (os) MEUS, (as) MINHAS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2580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(o) TEU, (a) TUA , (os) TEUS,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(as) TUAS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18390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HIS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HIS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(o,a)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DELE,</a:t>
                      </a:r>
                    </a:p>
                    <a:p>
                      <a:pPr algn="ctr"/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(os , as) DELE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18390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HERS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(o,a)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DELA </a:t>
                      </a:r>
                    </a:p>
                    <a:p>
                      <a:pPr algn="ctr"/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(os, as) DELA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39072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ITS</a:t>
                      </a:r>
                    </a:p>
                    <a:p>
                      <a:pPr algn="ctr"/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(o,a) DELE, DELA </a:t>
                      </a: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 (os,as) DELE , DELA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1839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PLURAL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1ª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OURS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(o) NOSSO, (os) NOSSOS,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(a) NOSSA, (as) NOSSAS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2580">
                <a:tc v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2ª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YOURS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(o) VOSSO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, (a) VOSSA, (os) VOSSOS, (as) VOSSAS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2580">
                <a:tc vMerge="1">
                  <a:txBody>
                    <a:bodyPr/>
                    <a:lstStyle/>
                    <a:p>
                      <a:pPr algn="ctr"/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3ª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THEIR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THEIRS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(o,a) DELES, DELAS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(os,as) DELES ,DELAS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36780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800" dirty="0" smtClean="0">
                          <a:latin typeface="Arial" pitchFamily="34" charset="0"/>
                          <a:cs typeface="Arial" pitchFamily="34" charset="0"/>
                        </a:rPr>
                        <a:t>NOTE QUE:  1 -As</a:t>
                      </a:r>
                      <a:r>
                        <a:rPr lang="pt-BR" sz="800" baseline="0" dirty="0" smtClean="0">
                          <a:latin typeface="Arial" pitchFamily="34" charset="0"/>
                          <a:cs typeface="Arial" pitchFamily="34" charset="0"/>
                        </a:rPr>
                        <a:t> formas YOUR/YOURS são as mesmas para o singular e plural.</a:t>
                      </a:r>
                    </a:p>
                    <a:p>
                      <a:pPr algn="l"/>
                      <a:r>
                        <a:rPr lang="pt-BR" sz="800" baseline="0" dirty="0" smtClean="0"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                                                  2-As formas de adjetivos e pronomes possessivos para a terceira do singular IT e HE também são idênticas.</a:t>
                      </a:r>
                    </a:p>
                    <a:p>
                      <a:pPr algn="l"/>
                      <a:r>
                        <a:rPr lang="pt-BR" sz="800" baseline="0" dirty="0" smtClean="0"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                                                  3- À exceção de MINE, todos os pronomes possessivos terminam em S.</a:t>
                      </a:r>
                    </a:p>
                    <a:p>
                      <a:pPr algn="l"/>
                      <a:r>
                        <a:rPr lang="pt-BR" sz="800" b="1" dirty="0" smtClean="0"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                                                     </a:t>
                      </a:r>
                      <a:endParaRPr lang="pt-BR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3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notes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Usos dos adjetivos possessivos  </a:t>
            </a:r>
          </a:p>
        </p:txBody>
      </p:sp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79388" y="1052736"/>
          <a:ext cx="8785100" cy="547260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5291026"/>
                <a:gridCol w="3494074"/>
              </a:tblGrid>
              <a:tr h="47433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COMPONENTE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TEÓRICO 1 – USOS DOS ADJETIVOS POSSESSIVOS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81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USOS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EXEMPLOS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478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ANTES</a:t>
                      </a:r>
                      <a:r>
                        <a:rPr lang="pt-BR" sz="10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 SUBSTANTIVOS (USO FUNDAMENTAL)</a:t>
                      </a:r>
                      <a:endParaRPr lang="pt-BR" sz="1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0" u="sng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My</a:t>
                      </a:r>
                      <a:r>
                        <a:rPr lang="pt-BR" sz="1000" b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0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car  </a:t>
                      </a:r>
                      <a:r>
                        <a:rPr lang="pt-BR" sz="1000" b="0" u="none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was</a:t>
                      </a: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0" u="none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very</a:t>
                      </a: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0" u="none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good</a:t>
                      </a:r>
                      <a:endParaRPr lang="pt-BR" sz="1000" b="0" u="none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pt-BR" sz="1000" b="0" u="none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don´</a:t>
                      </a: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  </a:t>
                      </a:r>
                      <a:r>
                        <a:rPr lang="pt-BR" sz="1000" b="0" u="none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know</a:t>
                      </a: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0" u="none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wher</a:t>
                      </a:r>
                      <a:r>
                        <a:rPr lang="pt-BR" sz="1000" b="0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pt-BR" sz="1000" b="0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your</a:t>
                      </a:r>
                      <a:r>
                        <a:rPr lang="pt-BR" sz="1000" b="0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book is</a:t>
                      </a:r>
                      <a:endParaRPr lang="pt-BR" sz="1000" b="0" u="non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9387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SEGUIDOS</a:t>
                      </a: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</a:t>
                      </a:r>
                      <a:r>
                        <a:rPr lang="pt-BR" sz="10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OWN </a:t>
                      </a: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(PRÓPRIO , PRÓPRIA, PRÓPRIOS, PRÓPRIAS), MAS SUBSTANTIVOS (FORMA ENFÁTICA)</a:t>
                      </a:r>
                      <a:endParaRPr lang="pt-BR" sz="10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b="0" u="non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r>
                        <a:rPr lang="en-US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has </a:t>
                      </a:r>
                      <a:r>
                        <a:rPr lang="en-US" sz="1000" b="0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his</a:t>
                      </a:r>
                      <a:r>
                        <a:rPr lang="en-US" sz="1000" b="0" u="none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1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own</a:t>
                      </a:r>
                      <a:r>
                        <a:rPr lang="en-US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ideas .</a:t>
                      </a: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They brought</a:t>
                      </a:r>
                      <a:r>
                        <a:rPr lang="en-US" sz="1000" b="0" u="none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0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their</a:t>
                      </a:r>
                      <a:r>
                        <a:rPr lang="en-US" sz="1000" b="0" u="none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1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own</a:t>
                      </a:r>
                      <a:r>
                        <a:rPr lang="en-US" sz="1000" b="0" u="non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books.</a:t>
                      </a:r>
                      <a:endParaRPr lang="en-US" sz="1000" b="0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endParaRPr lang="pt-BR" sz="10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171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notes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Usos dos pronomes possessivos  </a:t>
            </a:r>
          </a:p>
        </p:txBody>
      </p:sp>
      <p:sp>
        <p:nvSpPr>
          <p:cNvPr id="8196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24632" y="1124744"/>
          <a:ext cx="8667848" cy="5472609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5276081"/>
                <a:gridCol w="3391767"/>
              </a:tblGrid>
              <a:tr h="63292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COMPONENTE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TEÓRICO 2 – USOS DOS PRONOMES POSSESSIVOS 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87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USOS</a:t>
                      </a:r>
                      <a:endParaRPr lang="pt-BR" sz="1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EXEMPLOS</a:t>
                      </a:r>
                      <a:endParaRPr lang="pt-BR" sz="1000" b="1" baseline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0372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SUBSTITUINDO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O MODELO </a:t>
                      </a:r>
                      <a:r>
                        <a:rPr lang="pt-BR" sz="10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ADJ.  POSSESSIVO + SUBSTANTIVO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, PARA EVITAR REPETIÇÕES </a:t>
                      </a:r>
                      <a:endParaRPr lang="pt-BR" sz="1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b="0" baseline="0" dirty="0" smtClean="0">
                          <a:latin typeface="Arial" pitchFamily="34" charset="0"/>
                          <a:cs typeface="Arial" pitchFamily="34" charset="0"/>
                        </a:rPr>
                        <a:t>This is my dog and that is </a:t>
                      </a:r>
                      <a:r>
                        <a:rPr lang="en-US" sz="1000" b="0" strike="sngStrike" baseline="0" dirty="0" smtClean="0">
                          <a:latin typeface="Arial" pitchFamily="34" charset="0"/>
                          <a:cs typeface="Arial" pitchFamily="34" charset="0"/>
                        </a:rPr>
                        <a:t>your dog </a:t>
                      </a:r>
                      <a:r>
                        <a:rPr lang="en-US" sz="1000" b="0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1" u="sng" strike="noStrike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(Yours)</a:t>
                      </a:r>
                      <a:endParaRPr lang="en-US" sz="1000" b="1" u="sng" strike="sngStrike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b="0" strike="sngStrike" baseline="0" dirty="0" smtClean="0">
                          <a:latin typeface="Arial" pitchFamily="34" charset="0"/>
                          <a:cs typeface="Arial" pitchFamily="34" charset="0"/>
                        </a:rPr>
                        <a:t>Our  garden </a:t>
                      </a:r>
                      <a:r>
                        <a:rPr lang="en-US" sz="1000" b="1" u="sng" strike="noStrike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(Ours)</a:t>
                      </a:r>
                      <a:r>
                        <a:rPr lang="en-US" sz="1000" b="0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0" baseline="0" dirty="0" smtClean="0">
                          <a:latin typeface="Arial" pitchFamily="34" charset="0"/>
                          <a:cs typeface="Arial" pitchFamily="34" charset="0"/>
                        </a:rPr>
                        <a:t>is the only garden around.</a:t>
                      </a:r>
                      <a:endParaRPr lang="pt-BR" sz="1000" b="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183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APÓS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PREPOSIÇÕES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, QUANDO O ELEMENTO POSTERIOR NÃO FOR UM SUBSTANTIVO.</a:t>
                      </a:r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dirty="0" smtClean="0">
                          <a:latin typeface="Arial" pitchFamily="34" charset="0"/>
                          <a:cs typeface="Arial" pitchFamily="34" charset="0"/>
                        </a:rPr>
                        <a:t>Their</a:t>
                      </a:r>
                      <a:r>
                        <a:rPr lang="en-US" sz="1000" baseline="0" dirty="0" smtClean="0">
                          <a:latin typeface="Arial" pitchFamily="34" charset="0"/>
                          <a:cs typeface="Arial" pitchFamily="34" charset="0"/>
                        </a:rPr>
                        <a:t> house is older than </a:t>
                      </a:r>
                      <a:r>
                        <a:rPr lang="en-US" sz="1000" b="1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endParaRPr lang="en-US" sz="1000" b="1" u="sng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b="0" dirty="0" smtClean="0"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r>
                        <a:rPr lang="en-US" sz="1000" b="0" baseline="0" dirty="0" smtClean="0">
                          <a:latin typeface="Arial" pitchFamily="34" charset="0"/>
                          <a:cs typeface="Arial" pitchFamily="34" charset="0"/>
                        </a:rPr>
                        <a:t> took the bone from my dog and gave it to </a:t>
                      </a:r>
                      <a:r>
                        <a:rPr lang="en-US" sz="1000" b="1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hers</a:t>
                      </a:r>
                      <a:endParaRPr lang="pt-BR" sz="1000" b="1" u="sng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692275" y="2205038"/>
            <a:ext cx="5564188" cy="8651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Grammar notes </a:t>
            </a:r>
            <a:endParaRPr lang="pt-BR" sz="2800" b="1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92275" y="3644900"/>
            <a:ext cx="5564188" cy="865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Usos especiais dos pronomes possessivos  </a:t>
            </a:r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23528" y="1052736"/>
          <a:ext cx="8568952" cy="5472608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464496"/>
                <a:gridCol w="4104456"/>
              </a:tblGrid>
              <a:tr h="41445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dirty="0" smtClean="0">
                          <a:latin typeface="Arial" pitchFamily="34" charset="0"/>
                          <a:cs typeface="Arial" pitchFamily="34" charset="0"/>
                        </a:rPr>
                        <a:t>COMPONENTE</a:t>
                      </a:r>
                      <a:r>
                        <a:rPr lang="pt-BR" sz="1000" baseline="0" dirty="0" smtClean="0">
                          <a:latin typeface="Arial" pitchFamily="34" charset="0"/>
                          <a:cs typeface="Arial" pitchFamily="34" charset="0"/>
                        </a:rPr>
                        <a:t> TEÓRICO 3 – USOS ESPECIAIS DOS PRONOMES POSSESSIVOS</a:t>
                      </a:r>
                      <a:endParaRPr lang="pt-BR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502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t-BR" sz="10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USOS</a:t>
                      </a:r>
                      <a:r>
                        <a:rPr lang="pt-BR" sz="1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pt-BR" sz="10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t-BR" sz="1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EXEMPLOS</a:t>
                      </a:r>
                      <a:endParaRPr lang="pt-BR" sz="10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1655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  “DUPLO POSSESSIVO”, PRECEDIDO  DE </a:t>
                      </a:r>
                      <a:r>
                        <a:rPr lang="pt-BR" sz="10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OF</a:t>
                      </a:r>
                      <a:r>
                        <a:rPr lang="pt-BR" sz="10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pt-BR" sz="10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COM TRADUÇÃO DE “UM DOS , UMA DAS...”</a:t>
                      </a: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endParaRPr lang="pt-BR" sz="10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ctr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endParaRPr lang="pt-BR" sz="10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u="none" dirty="0" smtClean="0">
                          <a:latin typeface="Arial" pitchFamily="34" charset="0"/>
                          <a:cs typeface="Arial" pitchFamily="34" charset="0"/>
                        </a:rPr>
                        <a:t>Jack</a:t>
                      </a:r>
                      <a:r>
                        <a:rPr lang="en-US" sz="1000" u="none" baseline="0" dirty="0" smtClean="0">
                          <a:latin typeface="Arial" pitchFamily="34" charset="0"/>
                          <a:cs typeface="Arial" pitchFamily="34" charset="0"/>
                        </a:rPr>
                        <a:t> is a friend  </a:t>
                      </a:r>
                      <a:r>
                        <a:rPr lang="en-US" sz="1000" b="1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of mine </a:t>
                      </a:r>
                      <a:endParaRPr lang="en-US" sz="1000" b="1" u="sng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1000" u="non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000" u="none" dirty="0" smtClean="0">
                          <a:latin typeface="Arial" pitchFamily="34" charset="0"/>
                          <a:cs typeface="Arial" pitchFamily="34" charset="0"/>
                        </a:rPr>
                        <a:t>She</a:t>
                      </a:r>
                      <a:r>
                        <a:rPr lang="en-US" sz="1000" u="none" baseline="0" dirty="0" smtClean="0">
                          <a:latin typeface="Arial" pitchFamily="34" charset="0"/>
                          <a:cs typeface="Arial" pitchFamily="34" charset="0"/>
                        </a:rPr>
                        <a:t> is a relative </a:t>
                      </a:r>
                      <a:r>
                        <a:rPr lang="en-US" sz="1000" b="1" u="sng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of ours </a:t>
                      </a:r>
                      <a:endParaRPr lang="en-US" sz="1000" b="1" u="sng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242331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r>
                        <a:rPr lang="pt-BR" sz="1000" b="1" dirty="0" smtClean="0">
                          <a:latin typeface="Arial" pitchFamily="34" charset="0"/>
                          <a:cs typeface="Arial" pitchFamily="34" charset="0"/>
                        </a:rPr>
                        <a:t>VEJA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AINDA: As formas your </a:t>
                      </a:r>
                      <a:r>
                        <a:rPr lang="pt-BR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sincerely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pt-BR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truly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pt-BR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yours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faithfully</a:t>
                      </a:r>
                      <a:r>
                        <a:rPr lang="pt-BR" sz="1000" b="1" baseline="0" dirty="0" smtClean="0">
                          <a:latin typeface="Arial" pitchFamily="34" charset="0"/>
                          <a:cs typeface="Arial" pitchFamily="34" charset="0"/>
                        </a:rPr>
                        <a:t> têm  a tradução de “ atenciosamente”,  “sinceramente” e são convencionalmente usadas no final de carta, especialmente as comerciais. </a:t>
                      </a: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endParaRPr lang="pt-BR" sz="1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None/>
                      </a:pPr>
                      <a:endParaRPr lang="pt-BR" sz="10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179388" y="115888"/>
            <a:ext cx="50403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rgbClr val="FFFFFF"/>
                </a:solidFill>
                <a:latin typeface="Calibri" pitchFamily="34" charset="0"/>
              </a:rPr>
              <a:t>POSSESSIVE ADJECTIVES/POSSESSIVE PRONOUNS, 1º ANO</a:t>
            </a:r>
          </a:p>
          <a:p>
            <a:endParaRPr lang="pt-BR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543300" y="1720850"/>
            <a:ext cx="124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4500563" y="549275"/>
            <a:ext cx="1079500" cy="503238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800"/>
              <a:t>USOS ESPECIAIS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1814</Words>
  <Application>Microsoft Office PowerPoint</Application>
  <PresentationFormat>Apresentação na tela (4:3)</PresentationFormat>
  <Paragraphs>391</Paragraphs>
  <Slides>29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29</vt:i4>
      </vt:variant>
    </vt:vector>
  </HeadingPairs>
  <TitlesOfParts>
    <vt:vector size="31" baseType="lpstr">
      <vt:lpstr>Tema do Office</vt:lpstr>
      <vt:lpstr>1_Tema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</dc:creator>
  <cp:lastModifiedBy>Cliente</cp:lastModifiedBy>
  <cp:revision>704</cp:revision>
  <dcterms:created xsi:type="dcterms:W3CDTF">2011-10-24T17:56:27Z</dcterms:created>
  <dcterms:modified xsi:type="dcterms:W3CDTF">2020-03-04T13:40:09Z</dcterms:modified>
</cp:coreProperties>
</file>