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44"/>
  </p:notesMasterIdLst>
  <p:handoutMasterIdLst>
    <p:handoutMasterId r:id="rId45"/>
  </p:handoutMasterIdLst>
  <p:sldIdLst>
    <p:sldId id="317" r:id="rId4"/>
    <p:sldId id="284" r:id="rId5"/>
    <p:sldId id="310" r:id="rId6"/>
    <p:sldId id="293" r:id="rId7"/>
    <p:sldId id="301" r:id="rId8"/>
    <p:sldId id="259" r:id="rId9"/>
    <p:sldId id="274" r:id="rId10"/>
    <p:sldId id="304" r:id="rId11"/>
    <p:sldId id="263" r:id="rId12"/>
    <p:sldId id="305" r:id="rId13"/>
    <p:sldId id="260" r:id="rId14"/>
    <p:sldId id="299" r:id="rId15"/>
    <p:sldId id="302" r:id="rId16"/>
    <p:sldId id="303" r:id="rId17"/>
    <p:sldId id="287" r:id="rId18"/>
    <p:sldId id="298" r:id="rId19"/>
    <p:sldId id="288" r:id="rId20"/>
    <p:sldId id="285" r:id="rId21"/>
    <p:sldId id="286" r:id="rId22"/>
    <p:sldId id="261" r:id="rId23"/>
    <p:sldId id="289" r:id="rId24"/>
    <p:sldId id="266" r:id="rId25"/>
    <p:sldId id="290" r:id="rId26"/>
    <p:sldId id="272" r:id="rId27"/>
    <p:sldId id="273" r:id="rId28"/>
    <p:sldId id="282" r:id="rId29"/>
    <p:sldId id="295" r:id="rId30"/>
    <p:sldId id="300" r:id="rId31"/>
    <p:sldId id="280" r:id="rId32"/>
    <p:sldId id="294" r:id="rId33"/>
    <p:sldId id="277" r:id="rId34"/>
    <p:sldId id="313" r:id="rId35"/>
    <p:sldId id="292" r:id="rId36"/>
    <p:sldId id="258" r:id="rId37"/>
    <p:sldId id="264" r:id="rId38"/>
    <p:sldId id="309" r:id="rId39"/>
    <p:sldId id="297" r:id="rId40"/>
    <p:sldId id="314" r:id="rId41"/>
    <p:sldId id="315" r:id="rId42"/>
    <p:sldId id="316" r:id="rId4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27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58" autoAdjust="0"/>
    <p:restoredTop sz="94660"/>
  </p:normalViewPr>
  <p:slideViewPr>
    <p:cSldViewPr>
      <p:cViewPr>
        <p:scale>
          <a:sx n="70" d="100"/>
          <a:sy n="7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C3AF-792F-4A46-BF54-ED4777D69860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6F19-278D-432F-8C8F-BC679A730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2052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D2969B-EB7D-48FF-964D-623B07B9A02C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D8BF72-9F77-4841-BAD1-E944EE86A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99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2E518C2-BB78-49CD-90DE-B637CFECFAAA}" type="slidenum">
              <a:rPr lang="pt-BR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pt-BR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1C287-ED66-42BB-9E83-06AB131CEC7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E5CB910-9EAB-4C7E-BD39-ACF18B0643B2}" type="slidenum">
              <a:rPr lang="pt-BR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CEBA850-02D1-4EB9-B0DC-8BCF858C6F2E}" type="slidenum">
              <a:rPr lang="pt-BR" sz="1200">
                <a:latin typeface="+mn-lt"/>
                <a:cs typeface="+mn-cs"/>
              </a:rPr>
              <a:pPr algn="r">
                <a:defRPr/>
              </a:pPr>
              <a:t>13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D420D1F-2DE4-4540-9378-0CBEDDC2A18C}" type="slidenum">
              <a:rPr lang="pt-BR" sz="1200">
                <a:latin typeface="+mn-lt"/>
                <a:cs typeface="+mn-cs"/>
              </a:rPr>
              <a:pPr algn="r">
                <a:defRPr/>
              </a:pPr>
              <a:t>14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6D5D979-D2A7-4711-9633-815BF5369CDC}" type="slidenum">
              <a:rPr lang="pt-BR" sz="1200">
                <a:latin typeface="+mn-lt"/>
                <a:cs typeface="+mn-cs"/>
              </a:rPr>
              <a:pPr algn="r">
                <a:defRPr/>
              </a:pPr>
              <a:t>15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785A5E-8029-4410-ADE3-FD63EAFEEA81}" type="slidenum">
              <a:rPr lang="pt-BR" sz="1200">
                <a:latin typeface="+mn-lt"/>
                <a:cs typeface="+mn-cs"/>
              </a:rPr>
              <a:pPr algn="r">
                <a:defRPr/>
              </a:pPr>
              <a:t>16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F424B9D-8CF3-425C-B248-FB707967AE45}" type="slidenum">
              <a:rPr lang="pt-BR" sz="1200">
                <a:latin typeface="+mn-lt"/>
                <a:cs typeface="+mn-cs"/>
              </a:rPr>
              <a:pPr algn="r">
                <a:defRPr/>
              </a:pPr>
              <a:t>17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89DF6CD-CBB5-4EA9-AB46-3749C6640128}" type="slidenum">
              <a:rPr lang="pt-BR" sz="1200">
                <a:latin typeface="+mn-lt"/>
                <a:cs typeface="+mn-cs"/>
              </a:rPr>
              <a:pPr algn="r">
                <a:defRPr/>
              </a:pPr>
              <a:t>18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10EFC99-E9A9-49CE-8F29-CEDC4542931B}" type="slidenum">
              <a:rPr lang="pt-BR" sz="1200">
                <a:latin typeface="+mn-lt"/>
                <a:cs typeface="+mn-cs"/>
              </a:rPr>
              <a:pPr algn="r">
                <a:defRPr/>
              </a:pPr>
              <a:t>19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8E279-7928-4D37-A507-30670AAEBA2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A6CC87D-03D6-4CC6-8A6D-C05618C03CD4}" type="slidenum">
              <a:rPr lang="pt-BR" sz="1200">
                <a:latin typeface="+mn-lt"/>
                <a:cs typeface="+mn-cs"/>
              </a:rPr>
              <a:pPr algn="r">
                <a:defRPr/>
              </a:pPr>
              <a:t>3</a:t>
            </a:fld>
            <a:endParaRPr lang="pt-BR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91F0D77-363E-4C81-9663-7499019638D6}" type="slidenum">
              <a:rPr lang="pt-BR" sz="1200">
                <a:latin typeface="+mn-lt"/>
                <a:cs typeface="+mn-cs"/>
              </a:rPr>
              <a:pPr algn="r">
                <a:defRPr/>
              </a:pPr>
              <a:t>21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ACD4AB-383D-4FE0-B731-4483547B96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5406295-BDDA-4C00-8CAB-61446267ACD0}" type="slidenum">
              <a:rPr lang="pt-BR" sz="1200">
                <a:latin typeface="+mn-lt"/>
                <a:cs typeface="+mn-cs"/>
              </a:rPr>
              <a:pPr algn="r">
                <a:defRPr/>
              </a:pPr>
              <a:t>23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4F6D76-10DA-4A82-BBAE-3BF61371867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A86F44-F3C6-4E15-86AB-ECCA6B7E109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3320EA4-99F7-43B3-A97C-0AA9474DAA34}" type="slidenum">
              <a:rPr lang="pt-BR" sz="1200">
                <a:latin typeface="+mn-lt"/>
                <a:cs typeface="+mn-cs"/>
              </a:rPr>
              <a:pPr algn="r">
                <a:defRPr/>
              </a:pPr>
              <a:t>26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68D307F-118F-4335-B744-1470EC37288D}" type="slidenum">
              <a:rPr lang="pt-BR" sz="1200">
                <a:latin typeface="+mn-lt"/>
                <a:cs typeface="+mn-cs"/>
              </a:rPr>
              <a:pPr algn="r">
                <a:defRPr/>
              </a:pPr>
              <a:t>27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4EA6EBA-1781-44B8-9BFB-18E3D79377A5}" type="slidenum">
              <a:rPr lang="pt-BR" sz="1200">
                <a:latin typeface="+mn-lt"/>
                <a:cs typeface="+mn-cs"/>
              </a:rPr>
              <a:pPr algn="r">
                <a:defRPr/>
              </a:pPr>
              <a:t>28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E34675B-E988-4A5F-AEBD-A88F92F56453}" type="slidenum">
              <a:rPr lang="pt-BR" sz="1200">
                <a:latin typeface="+mn-lt"/>
                <a:cs typeface="+mn-cs"/>
              </a:rPr>
              <a:pPr algn="r">
                <a:defRPr/>
              </a:pPr>
              <a:t>29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16DD67E-BC73-4749-827E-3B04181DE574}" type="slidenum">
              <a:rPr lang="pt-BR" sz="1200">
                <a:latin typeface="+mn-lt"/>
                <a:cs typeface="+mn-cs"/>
              </a:rPr>
              <a:pPr algn="r">
                <a:defRPr/>
              </a:pPr>
              <a:t>30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A6CC87D-03D6-4CC6-8A6D-C05618C03CD4}" type="slidenum">
              <a:rPr lang="pt-BR" sz="1200">
                <a:latin typeface="+mn-lt"/>
                <a:cs typeface="+mn-cs"/>
              </a:rPr>
              <a:pPr algn="r">
                <a:defRPr/>
              </a:pPr>
              <a:t>4</a:t>
            </a:fld>
            <a:endParaRPr lang="pt-BR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6AC586-0DA2-46AC-913C-73F76677951F}" type="slidenum">
              <a:rPr lang="pt-BR" sz="1200">
                <a:latin typeface="+mn-lt"/>
                <a:cs typeface="+mn-cs"/>
              </a:rPr>
              <a:pPr algn="r">
                <a:defRPr/>
              </a:pPr>
              <a:t>31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111C74C-36CD-45B2-9A60-E367A6CD8F28}" type="slidenum">
              <a:rPr lang="pt-BR" sz="1200">
                <a:latin typeface="+mn-lt"/>
                <a:cs typeface="+mn-cs"/>
              </a:rPr>
              <a:pPr algn="r">
                <a:defRPr/>
              </a:pPr>
              <a:t>32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AACE70A-4DFD-4EC0-9597-147B009C8152}" type="slidenum">
              <a:rPr lang="pt-BR" sz="1200">
                <a:latin typeface="+mn-lt"/>
                <a:cs typeface="+mn-cs"/>
              </a:rPr>
              <a:pPr algn="r">
                <a:defRPr/>
              </a:pPr>
              <a:t>33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45C6A-D5EE-47AA-997C-446CA9F0A6E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B0C96-AFA7-4BCF-AAAF-A7EC4046396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BCD7B03-8EA2-4DDF-8E0E-3C73BAB9C6EC}" type="slidenum">
              <a:rPr lang="pt-BR" sz="1200">
                <a:latin typeface="+mn-lt"/>
                <a:cs typeface="+mn-cs"/>
              </a:rPr>
              <a:pPr algn="r">
                <a:defRPr/>
              </a:pPr>
              <a:t>36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9E46090-01FC-4209-85E2-9599A93961CF}" type="slidenum">
              <a:rPr lang="pt-BR" sz="1200">
                <a:latin typeface="+mn-lt"/>
                <a:cs typeface="+mn-cs"/>
              </a:rPr>
              <a:pPr algn="r">
                <a:defRPr/>
              </a:pPr>
              <a:t>37</a:t>
            </a:fld>
            <a:endParaRPr lang="pt-B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80A5CF-2F3E-4001-9F4F-4D150CC28FF8}" type="slidenum">
              <a:rPr lang="pt-BR" sz="1200">
                <a:latin typeface="+mn-lt"/>
                <a:cs typeface="+mn-cs"/>
              </a:rPr>
              <a:pPr algn="r">
                <a:defRPr/>
              </a:pPr>
              <a:t>5</a:t>
            </a:fld>
            <a:endParaRPr lang="pt-BR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FAF16-C01A-4664-A3C4-1761F5161F3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2C99DDE-7879-4580-9D1C-C031CB65D376}" type="slidenum">
              <a:rPr lang="pt-BR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pt-BR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FD518DF-BFC8-4694-ADB2-4AD93DE4587C}" type="slidenum">
              <a:rPr lang="pt-BR" sz="1200">
                <a:latin typeface="+mn-lt"/>
                <a:cs typeface="+mn-cs"/>
              </a:rPr>
              <a:pPr algn="r">
                <a:defRPr/>
              </a:pPr>
              <a:t>8</a:t>
            </a:fld>
            <a:endParaRPr lang="pt-BR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A6A94-A0C9-4478-97D1-A245E6E9E59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1E37E80-A82D-443C-A886-259F024C6A43}" type="slidenum">
              <a:rPr lang="pt-BR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pt-BR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A645-09CB-413C-B2B2-B834AF3FA7E5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F588-0A1C-4903-B534-C32381C7BC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AD64-393A-4A6E-BD06-901E1C233F36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A2B5-A044-40CD-AECE-6CFD1BD540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D8B9-727D-40B0-A662-6FCDB42E0A45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3C15-72EC-45A3-8F35-446E97300E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B1DC-D94B-40F9-BFFF-DBCF0067327E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A14B-C7F3-401D-A6F4-61A710F7B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55A7-328B-48F4-B147-F8A0DD35990F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9B50-1C1D-4277-A61F-1E7B7669CE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DFF2-3C66-4998-84A3-C23FF01CDA05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E978-C71F-4286-81F7-523DE3BFCA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CD92-AE95-4674-BAEA-7765010F65D4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B5BB-9C0F-4284-8CE9-DF00776175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BAFD-BC20-4F00-9E34-6AB7012DE322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00D4-F116-4EF2-B7C2-5C1ED25EA3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A28D-B488-4D2B-A3E3-5A3D7D2D872C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4B3B-B95B-47BA-8EEF-F293262EA4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7A3E-6633-4227-918F-C791F3CBA368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2EBB-D93F-40EA-93D1-50D855A2D1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360D-B828-4241-8DB6-477189A66479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6821-4AB0-44EA-A8F8-0D2DA0269A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3CAA-FBA6-4253-8C08-A15211971B66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9776-D4B1-4836-A028-28565C23AD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EE7D-CA47-4774-951F-7FCF5B137C7F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5835-6619-41B4-A437-8194F4D7DF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4D45-2B82-417E-BCE4-0CB8851E9FE2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5F7A-C863-4051-873C-6FE75DF3CA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EBDE-4681-4CCA-B37A-D073D97E55A7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8D0D-B1E0-43BA-9CDB-F20138455A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603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980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836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4951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933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73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44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D7BB-7725-4EE2-AB64-51DCC8CCAB56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A44E-B332-49CD-A737-5B058FAAB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025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675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993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02/10/2020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48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969E-74F2-4B03-8CBF-2D16C6DA5856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3872-B64A-43EC-86ED-1104CD45E5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8A3F-1E7B-4AE3-9812-B6FB7FEA32CD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E8DD-33E9-47A2-8B0B-1EECED55E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84ED-D104-4C81-9267-32AA9CB03C5B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238B-CBCE-486E-BA21-BEEBEE7D3E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D41F-BA0F-467B-B0E7-562990FBE509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DDFAC-72BC-49D7-8DDC-E27F42E850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C040-A1E6-434B-81C1-B3ADC79FC41E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1A50-EDCB-4823-9497-8F2728A0E2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C325-807F-4B4C-9552-2D08B1409174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E317-6F43-44BE-B62A-12956F9357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5A5772-A713-40D0-B862-2A36C80F1603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2249DC-FF5E-4E74-B504-5696834190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D04CDE-2625-434C-9749-8701A535AEA8}" type="datetimeFigureOut">
              <a:rPr lang="pt-BR"/>
              <a:pPr>
                <a:defRPr/>
              </a:pPr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C820F-FCFD-4A8E-885E-E152993C55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02/10/2020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119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d.ufu.br/colubhe06/anais/arquivos/47ElizabethBernard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Gam%C3%A3o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Flickr_-_The_U.S._Army_-_www.Army.mil_(280)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4350583"/>
            <a:ext cx="91439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 </a:t>
            </a: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Linguagens, Códigos e 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s</a:t>
            </a: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uas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Tecnologias – Educação Física</a:t>
            </a:r>
            <a:endParaRPr lang="pt-BR" sz="3600" b="1" dirty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Ensino Médio,  1° 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Particularidades e generalizações dos jogos </a:t>
            </a:r>
            <a:endParaRPr lang="pt-BR" sz="2800" b="1" dirty="0" smtClean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populares</a:t>
            </a:r>
            <a:r>
              <a:rPr lang="pt-BR" sz="28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, de salão e esportivos</a:t>
            </a:r>
          </a:p>
        </p:txBody>
      </p:sp>
    </p:spTree>
    <p:extLst>
      <p:ext uri="{BB962C8B-B14F-4D97-AF65-F5344CB8AC3E}">
        <p14:creationId xmlns="" xmlns:p14="http://schemas.microsoft.com/office/powerpoint/2010/main" val="208340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214313" y="1997075"/>
            <a:ext cx="8572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b="1" dirty="0"/>
              <a:t>Ioiô</a:t>
            </a:r>
            <a:r>
              <a:rPr lang="pt-BR" sz="2800" dirty="0"/>
              <a:t> é um dos brinquedos mais antigos que </a:t>
            </a:r>
            <a:r>
              <a:rPr lang="pt-BR" sz="2800" dirty="0" smtClean="0"/>
              <a:t>existem. </a:t>
            </a:r>
            <a:r>
              <a:rPr lang="pt-BR" sz="2800" dirty="0"/>
              <a:t>É constituído de dois discos, geralmente de plástico, mas podendo ser também de madeira ou metal, unidos no centro por um eixo </a:t>
            </a:r>
            <a:r>
              <a:rPr lang="pt-BR" sz="2800" dirty="0" smtClean="0"/>
              <a:t>ao </a:t>
            </a:r>
            <a:r>
              <a:rPr lang="pt-BR" sz="2800" dirty="0"/>
              <a:t>qual </a:t>
            </a:r>
            <a:r>
              <a:rPr lang="pt-BR" sz="2800" dirty="0" smtClean="0"/>
              <a:t>se prende </a:t>
            </a:r>
            <a:r>
              <a:rPr lang="pt-BR" sz="2800" dirty="0"/>
              <a:t>uma corda. Deixando-se cair o ioiô, de certo modo ele sobe com o impulso, e a corda se enrola; deverá outra vez cair e subir, sucessivamente, até que termine o impulso inicial.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Bolas gude REFON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73" t="3400" r="2770" b="5934"/>
          <a:stretch/>
        </p:blipFill>
        <p:spPr bwMode="auto">
          <a:xfrm>
            <a:off x="1187624" y="1520824"/>
            <a:ext cx="6740435" cy="4801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 rot="16200000">
            <a:off x="5727315" y="3780474"/>
            <a:ext cx="4801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Bolas-de-gude, bolinhas-de-gude/ José Reynaldo da Fonseca/ GNU </a:t>
            </a:r>
            <a:r>
              <a:rPr lang="pt-BR" sz="1000" dirty="0" err="1" smtClean="0"/>
              <a:t>Free</a:t>
            </a:r>
            <a:r>
              <a:rPr lang="pt-BR" sz="1000" dirty="0"/>
              <a:t> </a:t>
            </a:r>
            <a:r>
              <a:rPr lang="pt-BR" sz="1000" dirty="0" err="1" smtClean="0"/>
              <a:t>Documentation</a:t>
            </a:r>
            <a:r>
              <a:rPr lang="pt-BR" sz="1000" dirty="0" smtClean="0"/>
              <a:t> </a:t>
            </a:r>
            <a:r>
              <a:rPr lang="pt-BR" sz="1000" dirty="0" err="1" smtClean="0"/>
              <a:t>License</a:t>
            </a:r>
            <a:endParaRPr lang="pt-BR" sz="1000" dirty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50825" y="1052513"/>
            <a:ext cx="33845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BOLA DE GUDE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539944"/>
            <a:ext cx="8351837" cy="44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" tIns="9522" rIns="9522" bIns="9522" anchor="ctr">
            <a:spAutoFit/>
          </a:bodyPr>
          <a:lstStyle/>
          <a:p>
            <a:pPr algn="just"/>
            <a:r>
              <a:rPr lang="pt-PT" sz="2400" b="1" dirty="0"/>
              <a:t>Berlinde</a:t>
            </a:r>
            <a:r>
              <a:rPr lang="pt-BR" sz="2400" b="1" dirty="0"/>
              <a:t> (português europeu) ou </a:t>
            </a:r>
            <a:r>
              <a:rPr lang="pt-BR" sz="2400" b="1" dirty="0">
                <a:solidFill>
                  <a:schemeClr val="accent2"/>
                </a:solidFill>
              </a:rPr>
              <a:t>Gude</a:t>
            </a:r>
            <a:r>
              <a:rPr lang="pt-BR" sz="2400" b="1" dirty="0"/>
              <a:t>, </a:t>
            </a:r>
            <a:r>
              <a:rPr lang="pt-BR" sz="2400" b="1" dirty="0">
                <a:solidFill>
                  <a:schemeClr val="accent2"/>
                </a:solidFill>
              </a:rPr>
              <a:t>b</a:t>
            </a:r>
            <a:r>
              <a:rPr lang="pt-BR" sz="2400" b="1" dirty="0" smtClean="0">
                <a:solidFill>
                  <a:schemeClr val="accent2"/>
                </a:solidFill>
              </a:rPr>
              <a:t>ola </a:t>
            </a:r>
            <a:r>
              <a:rPr lang="pt-BR" sz="2400" b="1" dirty="0">
                <a:solidFill>
                  <a:schemeClr val="accent2"/>
                </a:solidFill>
              </a:rPr>
              <a:t>de gude</a:t>
            </a:r>
            <a:r>
              <a:rPr lang="pt-BR" sz="2400" b="1" dirty="0"/>
              <a:t> ou </a:t>
            </a:r>
            <a:r>
              <a:rPr lang="pt-BR" sz="2400" b="1" dirty="0" err="1">
                <a:solidFill>
                  <a:schemeClr val="accent2"/>
                </a:solidFill>
              </a:rPr>
              <a:t>b</a:t>
            </a:r>
            <a:r>
              <a:rPr lang="pt-BR" sz="2400" b="1" dirty="0" err="1" smtClean="0">
                <a:solidFill>
                  <a:schemeClr val="accent2"/>
                </a:solidFill>
              </a:rPr>
              <a:t>ila</a:t>
            </a:r>
            <a:r>
              <a:rPr lang="pt-BR" sz="2400" b="1" dirty="0" smtClean="0">
                <a:solidFill>
                  <a:schemeClr val="accent2"/>
                </a:solidFill>
              </a:rPr>
              <a:t> </a:t>
            </a:r>
            <a:r>
              <a:rPr lang="pt-BR" sz="2400" b="1" dirty="0"/>
              <a:t>(português brasileiro) é uma pequena bola de vidro maciço, pedra, ou metal, normalmente escura, manchada ou intensamente colorida, de tamanho variável, usada em jogos infantis.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Também é conhecido pelos nomes: </a:t>
            </a:r>
            <a:r>
              <a:rPr lang="pt-BR" sz="2400" b="1" i="1" dirty="0"/>
              <a:t>baleba, bila, </a:t>
            </a:r>
            <a:r>
              <a:rPr lang="pt-BR" sz="2400" b="1" i="1" dirty="0" err="1"/>
              <a:t>biloca</a:t>
            </a:r>
            <a:r>
              <a:rPr lang="pt-BR" sz="2400" b="1" i="1" dirty="0"/>
              <a:t>, </a:t>
            </a:r>
            <a:r>
              <a:rPr lang="pt-BR" sz="2400" b="1" i="1" dirty="0" err="1"/>
              <a:t>bilosca</a:t>
            </a:r>
            <a:r>
              <a:rPr lang="pt-BR" sz="2400" b="1" i="1" dirty="0"/>
              <a:t>, birosca, bolinha-de-gude, </a:t>
            </a:r>
            <a:r>
              <a:rPr lang="pt-BR" sz="2400" b="1" i="1" dirty="0" err="1"/>
              <a:t>bolita</a:t>
            </a:r>
            <a:r>
              <a:rPr lang="pt-BR" sz="2400" b="1" i="1" dirty="0"/>
              <a:t>, </a:t>
            </a:r>
            <a:r>
              <a:rPr lang="pt-BR" sz="2400" b="1" i="1" dirty="0" err="1"/>
              <a:t>boleba</a:t>
            </a:r>
            <a:r>
              <a:rPr lang="pt-BR" sz="2400" b="1" i="1" dirty="0"/>
              <a:t>, </a:t>
            </a:r>
            <a:r>
              <a:rPr lang="pt-BR" sz="2400" b="1" i="1" dirty="0" err="1"/>
              <a:t>bolega</a:t>
            </a:r>
            <a:r>
              <a:rPr lang="pt-BR" sz="2400" b="1" i="1" dirty="0"/>
              <a:t>, </a:t>
            </a:r>
            <a:r>
              <a:rPr lang="pt-BR" sz="2400" b="1" i="1" dirty="0" err="1"/>
              <a:t>bolita</a:t>
            </a:r>
            <a:r>
              <a:rPr lang="pt-BR" sz="2400" b="1" i="1" dirty="0"/>
              <a:t>, bugalho, </a:t>
            </a:r>
            <a:r>
              <a:rPr lang="pt-BR" sz="2400" b="1" i="1" dirty="0" err="1"/>
              <a:t>búraca</a:t>
            </a:r>
            <a:r>
              <a:rPr lang="pt-BR" sz="2400" b="1" i="1" dirty="0"/>
              <a:t>, </a:t>
            </a:r>
            <a:r>
              <a:rPr lang="pt-BR" sz="2400" b="1" i="1" dirty="0" err="1"/>
              <a:t>búlica</a:t>
            </a:r>
            <a:r>
              <a:rPr lang="pt-BR" sz="2400" b="1" i="1" dirty="0"/>
              <a:t>, </a:t>
            </a:r>
            <a:r>
              <a:rPr lang="pt-BR" sz="2400" b="1" i="1" dirty="0" err="1"/>
              <a:t>búrica</a:t>
            </a:r>
            <a:r>
              <a:rPr lang="pt-BR" sz="2400" b="1" i="1" dirty="0"/>
              <a:t>, </a:t>
            </a:r>
            <a:r>
              <a:rPr lang="pt-BR" sz="2400" b="1" i="1" dirty="0" err="1"/>
              <a:t>bute</a:t>
            </a:r>
            <a:r>
              <a:rPr lang="pt-BR" sz="2400" b="1" i="1" dirty="0"/>
              <a:t>, </a:t>
            </a:r>
            <a:r>
              <a:rPr lang="pt-BR" sz="2400" b="1" i="1" dirty="0" err="1"/>
              <a:t>cabiçulinha</a:t>
            </a:r>
            <a:r>
              <a:rPr lang="pt-BR" sz="2400" b="1" i="1" dirty="0"/>
              <a:t>, carolo, clica, firo, fubeca, </a:t>
            </a:r>
            <a:r>
              <a:rPr lang="pt-BR" sz="2400" b="1" i="1" dirty="0" err="1"/>
              <a:t>guelas</a:t>
            </a:r>
            <a:r>
              <a:rPr lang="pt-BR" sz="2400" b="1" i="1" dirty="0"/>
              <a:t>, nica, peca, peteca, pinica, </a:t>
            </a:r>
            <a:r>
              <a:rPr lang="pt-BR" sz="2400" b="1" i="1" dirty="0" err="1"/>
              <a:t>pirosca</a:t>
            </a:r>
            <a:r>
              <a:rPr lang="pt-BR" sz="2400" b="1" i="1" dirty="0"/>
              <a:t> ou (Mangalho), bolinha, piripiri, </a:t>
            </a:r>
            <a:r>
              <a:rPr lang="pt-BR" sz="2400" b="1" i="1" dirty="0" err="1"/>
              <a:t>xingaua</a:t>
            </a:r>
            <a:r>
              <a:rPr lang="pt-BR" sz="2400" b="1" i="1" dirty="0"/>
              <a:t>, kamikaze, ximbra e </a:t>
            </a:r>
            <a:r>
              <a:rPr lang="pt-BR" sz="2400" b="1" i="1" dirty="0" err="1"/>
              <a:t>bolíndri</a:t>
            </a:r>
            <a:r>
              <a:rPr lang="pt-BR" sz="2400" b="1" dirty="0"/>
              <a:t>.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Fallujah sack r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485106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16200000">
            <a:off x="6084074" y="3853948"/>
            <a:ext cx="50768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A group of children rush to the finish line in a rice sack race during the Fallujah Sports Day in Fallujah, Iraq/ Cpl. Sean </a:t>
            </a:r>
            <a:r>
              <a:rPr lang="en-US" sz="1000" dirty="0" err="1"/>
              <a:t>Mcginty</a:t>
            </a:r>
            <a:r>
              <a:rPr lang="en-US" sz="1000" dirty="0"/>
              <a:t> of the United States Marine Corps/ </a:t>
            </a:r>
            <a:r>
              <a:rPr lang="en-US" sz="1000" dirty="0" err="1"/>
              <a:t>Domínio</a:t>
            </a:r>
            <a:r>
              <a:rPr lang="en-US" sz="1000" dirty="0"/>
              <a:t> </a:t>
            </a:r>
            <a:r>
              <a:rPr lang="en-US" sz="1000" dirty="0" err="1"/>
              <a:t>Público</a:t>
            </a:r>
            <a:endParaRPr lang="pt-BR" sz="1000" dirty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68313" y="981075"/>
            <a:ext cx="406717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CORRIDA DE </a:t>
            </a:r>
            <a:r>
              <a:rPr lang="pt-BR" sz="3200" b="1" dirty="0" smtClean="0">
                <a:solidFill>
                  <a:schemeClr val="bg1"/>
                </a:solidFill>
              </a:rPr>
              <a:t>SACO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750" y="1787079"/>
            <a:ext cx="83534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3200" dirty="0"/>
              <a:t>A </a:t>
            </a:r>
            <a:r>
              <a:rPr lang="pt-BR" sz="3200" b="1" dirty="0"/>
              <a:t>corrida de </a:t>
            </a:r>
            <a:r>
              <a:rPr lang="pt-BR" sz="3200" b="1" dirty="0" smtClean="0"/>
              <a:t>saco</a:t>
            </a:r>
            <a:r>
              <a:rPr lang="pt-BR" sz="3200" dirty="0" smtClean="0"/>
              <a:t> </a:t>
            </a:r>
            <a:r>
              <a:rPr lang="pt-BR" sz="3200" dirty="0"/>
              <a:t>é uma </a:t>
            </a:r>
            <a:r>
              <a:rPr lang="pt-BR" sz="3200" dirty="0" smtClean="0"/>
              <a:t>competição, geralmente, </a:t>
            </a:r>
            <a:r>
              <a:rPr lang="pt-BR" sz="3200" dirty="0"/>
              <a:t>infantil na qual as crianças </a:t>
            </a:r>
            <a:r>
              <a:rPr lang="pt-BR" sz="3200" dirty="0" smtClean="0"/>
              <a:t>colocam </a:t>
            </a:r>
            <a:r>
              <a:rPr lang="pt-BR" sz="3200" dirty="0"/>
              <a:t>os pés dentro de um saco ou travesseiro e pulam com a intenção de chegar ao outro lado da rua ou </a:t>
            </a:r>
            <a:r>
              <a:rPr lang="pt-BR" sz="3200" dirty="0" smtClean="0"/>
              <a:t>a </a:t>
            </a:r>
            <a:r>
              <a:rPr lang="pt-BR" sz="3200" dirty="0"/>
              <a:t>uma linha de chegada. A primeira criança a alcançar esse objetivo é a vencedora da partida.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92275" y="1268413"/>
            <a:ext cx="57594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JOGOS DE SALÃO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596" y="2714620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J</a:t>
            </a:r>
            <a:r>
              <a:rPr lang="pt-BR" sz="2000" b="1" dirty="0" smtClean="0"/>
              <a:t>ogos de salão </a:t>
            </a:r>
            <a:r>
              <a:rPr lang="pt-BR" sz="2000" dirty="0"/>
              <a:t>s</a:t>
            </a:r>
            <a:r>
              <a:rPr lang="pt-BR" sz="2000" dirty="0" smtClean="0"/>
              <a:t>ão aqueles em que o jogador empreende menos energia por meio da movimentação corporal. É realizado em ambientes mais fechados (salas), usando-se tabuleiros e pequenas peças para representação dos jogadores, em que suas regras são pré-determinadas. Na atualidade, muitos desses jogos são pré-fabricados/industrializados. </a:t>
            </a:r>
          </a:p>
          <a:p>
            <a:pPr algn="just"/>
            <a:r>
              <a:rPr lang="pt-BR" sz="2000" dirty="0" smtClean="0"/>
              <a:t>(SOUZA JR.; TAVARES, 2007).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Podemos destacar: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Dama, xadrez, ludo, dominó, pega-vareta, palavras cruzadas, baralho,entre outros.</a:t>
            </a:r>
            <a:endParaRPr lang="pt-BR" dirty="0"/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28728" y="2643182"/>
            <a:ext cx="678661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Vamos  conhecer os jogos de salão? Veja se você conhece algum deles.</a:t>
            </a:r>
            <a:endParaRPr lang="pt-BR" sz="2400" b="1" dirty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Button footb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44859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16200000">
            <a:off x="6050066" y="3858884"/>
            <a:ext cx="5076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Button football/ Silvio Tanaka/ Creative Commons Attribution 2.0 Generic license</a:t>
            </a:r>
            <a:endParaRPr lang="pt-BR" sz="1000" dirty="0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323850" y="1052513"/>
            <a:ext cx="417671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FUTEBOL DE BOTÃO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File:Futebol bot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16200000">
            <a:off x="5564143" y="3733001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Crianças jogam futebol de botão, um hobby brasileiro/ </a:t>
            </a:r>
            <a:r>
              <a:rPr lang="pt-BR" sz="1000" dirty="0" err="1"/>
              <a:t>Olimor</a:t>
            </a:r>
            <a:r>
              <a:rPr lang="pt-BR" sz="1000" dirty="0"/>
              <a:t>/ Domínio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750" y="1530350"/>
            <a:ext cx="79200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 dirty="0"/>
              <a:t>O </a:t>
            </a:r>
            <a:r>
              <a:rPr lang="pt-BR" sz="2800" b="1" dirty="0"/>
              <a:t>f</a:t>
            </a:r>
            <a:r>
              <a:rPr lang="pt-BR" sz="2800" b="1" dirty="0" smtClean="0"/>
              <a:t>utebol </a:t>
            </a:r>
            <a:r>
              <a:rPr lang="pt-BR" sz="2800" b="1" dirty="0"/>
              <a:t>de </a:t>
            </a:r>
            <a:r>
              <a:rPr lang="pt-BR" sz="2800" b="1" dirty="0" smtClean="0"/>
              <a:t>botão</a:t>
            </a:r>
            <a:r>
              <a:rPr lang="pt-BR" sz="2800" dirty="0" smtClean="0"/>
              <a:t> </a:t>
            </a:r>
            <a:r>
              <a:rPr lang="pt-BR" sz="2800" dirty="0"/>
              <a:t>é um jogo simulado de futebol praticado com botões apropriados, que, de certa forma, representam os </a:t>
            </a:r>
            <a:r>
              <a:rPr lang="pt-BR" sz="2800" dirty="0" smtClean="0"/>
              <a:t>jogadores </a:t>
            </a:r>
            <a:r>
              <a:rPr lang="pt-BR" sz="2800" dirty="0"/>
              <a:t>e são movidos com o auxílio de uma palheta; é praticado </a:t>
            </a:r>
            <a:r>
              <a:rPr lang="pt-BR" sz="2800" dirty="0" smtClean="0"/>
              <a:t> tanto como </a:t>
            </a:r>
            <a:r>
              <a:rPr lang="pt-BR" sz="2800" dirty="0"/>
              <a:t>um </a:t>
            </a:r>
            <a:r>
              <a:rPr lang="pt-BR" sz="2800" dirty="0" smtClean="0"/>
              <a:t>“passatempo”, quanto </a:t>
            </a:r>
            <a:r>
              <a:rPr lang="pt-BR" sz="2800" dirty="0"/>
              <a:t>como esporte oficialmente </a:t>
            </a:r>
            <a:r>
              <a:rPr lang="pt-BR" sz="2800" dirty="0" smtClean="0"/>
              <a:t>reconhecido, </a:t>
            </a:r>
            <a:r>
              <a:rPr lang="pt-BR" sz="2800" dirty="0"/>
              <a:t>sendo, nesta última condição, denominado </a:t>
            </a:r>
            <a:r>
              <a:rPr lang="pt-BR" sz="2800" dirty="0" smtClean="0"/>
              <a:t>“futebol </a:t>
            </a:r>
            <a:r>
              <a:rPr lang="pt-BR" sz="2800" dirty="0"/>
              <a:t>de </a:t>
            </a:r>
            <a:r>
              <a:rPr lang="pt-BR" sz="2800" dirty="0" smtClean="0"/>
              <a:t>mesa”, além de “futebol </a:t>
            </a:r>
            <a:r>
              <a:rPr lang="pt-BR" sz="2800" dirty="0"/>
              <a:t>de </a:t>
            </a:r>
            <a:r>
              <a:rPr lang="pt-BR" sz="2800" dirty="0" smtClean="0"/>
              <a:t>botão“.</a:t>
            </a:r>
            <a:endParaRPr lang="pt-BR" sz="28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16238" y="5445125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http://pt.wikipedia.org/wiki/Futebol_de_bot%C3%A3o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692275" y="1268413"/>
            <a:ext cx="57594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JOGOS POPULARES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5720" y="2857496"/>
            <a:ext cx="821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Segundo </a:t>
            </a:r>
            <a:r>
              <a:rPr lang="pt-BR" sz="2000" b="1" dirty="0" smtClean="0"/>
              <a:t>Cascudo</a:t>
            </a:r>
            <a:r>
              <a:rPr lang="pt-BR" sz="2000" dirty="0" smtClean="0"/>
              <a:t> (1984) e </a:t>
            </a:r>
            <a:r>
              <a:rPr lang="pt-BR" sz="2000" b="1" dirty="0" smtClean="0"/>
              <a:t>Kishimoto</a:t>
            </a:r>
            <a:r>
              <a:rPr lang="pt-BR" sz="2000" dirty="0" smtClean="0"/>
              <a:t> (1999 e 2003),  os jogos tradicionais infantis fazem parte da cultura popular, expressam a produção espiritual de um povo em uma determinada época histórica, são transmitidos pela oralidade e sempre estão em transformação, incorporando as criações anônimas de geração para geração. Ligados ao folclore, possuem as características de anonimato, tradicionalidade, transmissão oral, conservação e mudança. As brincadeiras tradicionais possuem, enquanto manifestações da cultura popular, a função de perpetuar a cultura infantil e desenvolver a convivência social.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929058" y="59293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 smtClean="0">
                <a:hlinkClick r:id="rId3"/>
              </a:rPr>
              <a:t>http://www.faced.ufu.br/colubhe06/anais/arquivos/47ElizabethBernardes.pdf</a:t>
            </a:r>
            <a:r>
              <a:rPr lang="pt-BR" sz="900" dirty="0" smtClean="0"/>
              <a:t> acessado em 20/06/2012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ile:Backgammon 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41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 rot="16200000">
            <a:off x="6252137" y="39361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Imagem: A </a:t>
            </a:r>
            <a:r>
              <a:rPr lang="pt-BR" sz="1000" dirty="0" err="1"/>
              <a:t>contemporary</a:t>
            </a:r>
            <a:r>
              <a:rPr lang="pt-BR" sz="1000" dirty="0"/>
              <a:t> </a:t>
            </a:r>
            <a:r>
              <a:rPr lang="pt-BR" sz="1000" dirty="0" err="1"/>
              <a:t>backgammon</a:t>
            </a:r>
            <a:r>
              <a:rPr lang="pt-BR" sz="1000" dirty="0"/>
              <a:t> set/ </a:t>
            </a:r>
            <a:r>
              <a:rPr lang="pt-BR" sz="1000" dirty="0" err="1"/>
              <a:t>Ptkfgs</a:t>
            </a:r>
            <a:r>
              <a:rPr lang="pt-BR" sz="1000" dirty="0"/>
              <a:t>/ Domínio Público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95288" y="126841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GAMÃO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71550" y="1464935"/>
            <a:ext cx="729456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 b="1" dirty="0"/>
              <a:t>Gamão</a:t>
            </a:r>
            <a:r>
              <a:rPr lang="pt-BR" sz="2800" dirty="0"/>
              <a:t> é um jogo de tabuleiro para dois contendores, realizado num caminho unidimensional, no qual os adversários movem suas peças em sentidos contrários à medida em que jogam </a:t>
            </a:r>
            <a:r>
              <a:rPr lang="pt-BR" sz="2800" dirty="0" smtClean="0"/>
              <a:t>dados, que </a:t>
            </a:r>
            <a:r>
              <a:rPr lang="pt-BR" sz="2800" dirty="0"/>
              <a:t>determinam quantas "casas" serão avançadas, sendo vitorioso aquele que conseguir retirar todas as peças primeiro </a:t>
            </a:r>
            <a:r>
              <a:rPr lang="pt-BR" sz="2800" dirty="0" smtClean="0"/>
              <a:t>(a partir do que pode </a:t>
            </a:r>
            <a:r>
              <a:rPr lang="pt-BR" sz="2800" dirty="0"/>
              <a:t>ser </a:t>
            </a:r>
            <a:r>
              <a:rPr lang="pt-BR" sz="2800" dirty="0" smtClean="0"/>
              <a:t>considerado </a:t>
            </a:r>
            <a:r>
              <a:rPr lang="pt-BR" sz="2800" dirty="0"/>
              <a:t>como </a:t>
            </a:r>
            <a:r>
              <a:rPr lang="pt-BR" sz="2800" dirty="0" smtClean="0"/>
              <a:t>um </a:t>
            </a:r>
            <a:r>
              <a:rPr lang="pt-BR" sz="2800" dirty="0"/>
              <a:t>"jogo de corrida" ou "de percurso</a:t>
            </a:r>
            <a:r>
              <a:rPr lang="pt-BR" sz="2800" dirty="0" smtClean="0"/>
              <a:t>").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4000496" y="6000768"/>
            <a:ext cx="37305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 smtClean="0">
                <a:hlinkClick r:id="rId3"/>
              </a:rPr>
              <a:t>http://pt.wikipedia.org/wiki/Gam%C3%A3o</a:t>
            </a:r>
            <a:r>
              <a:rPr lang="pt-BR" sz="900" dirty="0" smtClean="0"/>
              <a:t> acessado em 20/06/2012</a:t>
            </a:r>
            <a:endParaRPr lang="pt-BR" sz="900" dirty="0"/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Opening chess position from black 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7824"/>
            <a:ext cx="7620000" cy="524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 rot="16200000">
            <a:off x="5951493" y="3764851"/>
            <a:ext cx="5248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Opening chess position from black side/ </a:t>
            </a:r>
            <a:r>
              <a:rPr lang="en-US" sz="1000" dirty="0" err="1"/>
              <a:t>MichaelMaggs</a:t>
            </a:r>
            <a:r>
              <a:rPr lang="en-US" sz="1000" dirty="0"/>
              <a:t>/ Creative Commons Attribution-Share Alike 3.0 </a:t>
            </a:r>
            <a:r>
              <a:rPr lang="en-US" sz="1000" dirty="0" err="1"/>
              <a:t>Unported</a:t>
            </a:r>
            <a:r>
              <a:rPr lang="en-US" sz="1000" dirty="0"/>
              <a:t> license</a:t>
            </a:r>
            <a:endParaRPr lang="pt-BR" sz="1000" dirty="0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95288" y="126841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XADREZ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71500" y="1000125"/>
            <a:ext cx="79216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14375" y="1000125"/>
            <a:ext cx="725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 sz="2400">
                <a:solidFill>
                  <a:schemeClr val="bg1"/>
                </a:solidFill>
              </a:rPr>
              <a:t>O xadrez é um dos jogos mais populares do mundo.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84213" y="1539429"/>
            <a:ext cx="7848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3200" b="1" dirty="0"/>
              <a:t>Xadrez</a:t>
            </a:r>
            <a:r>
              <a:rPr lang="pt-BR" sz="3200" dirty="0"/>
              <a:t> é um jogo de tabuleiro de natureza recreativa e competitiva para dois jogadores, sendo também conhecido como </a:t>
            </a:r>
            <a:r>
              <a:rPr lang="pt-BR" sz="3200" b="1" i="1" dirty="0"/>
              <a:t>x</a:t>
            </a:r>
            <a:r>
              <a:rPr lang="pt-BR" sz="3200" b="1" i="1" dirty="0" smtClean="0"/>
              <a:t>adrez </a:t>
            </a:r>
            <a:r>
              <a:rPr lang="pt-BR" sz="3200" b="1" i="1" dirty="0"/>
              <a:t>o</a:t>
            </a:r>
            <a:r>
              <a:rPr lang="pt-BR" sz="3200" b="1" i="1" dirty="0" smtClean="0"/>
              <a:t>cidental </a:t>
            </a:r>
            <a:r>
              <a:rPr lang="pt-BR" sz="3200" dirty="0"/>
              <a:t>ou </a:t>
            </a:r>
            <a:r>
              <a:rPr lang="pt-BR" sz="3200" b="1" i="1" dirty="0"/>
              <a:t>x</a:t>
            </a:r>
            <a:r>
              <a:rPr lang="pt-BR" sz="3200" b="1" i="1" dirty="0" smtClean="0"/>
              <a:t>adrez internacional</a:t>
            </a:r>
            <a:r>
              <a:rPr lang="pt-BR" sz="3200" i="1" dirty="0" smtClean="0"/>
              <a:t>,</a:t>
            </a:r>
            <a:r>
              <a:rPr lang="pt-BR" sz="3200" b="1" i="1" dirty="0" smtClean="0"/>
              <a:t> </a:t>
            </a:r>
            <a:r>
              <a:rPr lang="pt-BR" sz="3200" dirty="0"/>
              <a:t>para distingui-lo dos seus predecessores e de outras variantes da atualidade. </a:t>
            </a: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 descr="File:AnimECHECS-Le-coup-du-Berge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7" y="4715496"/>
            <a:ext cx="1914747" cy="1967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 rot="16200000">
            <a:off x="4878324" y="5426933"/>
            <a:ext cx="1967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Imagem: Animation Echecs Chess Le coup du Berger/ MG/ GNU Free Documentation License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Domino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16200000">
            <a:off x="5629468" y="3766388"/>
            <a:ext cx="5405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</a:t>
            </a:r>
            <a:r>
              <a:rPr lang="en-US" sz="1000" dirty="0" smtClean="0"/>
              <a:t>A game of dominoes in progress/ </a:t>
            </a:r>
            <a:r>
              <a:rPr lang="en-US" sz="1000" dirty="0" err="1" smtClean="0"/>
              <a:t>Disponibilizada</a:t>
            </a:r>
            <a:r>
              <a:rPr lang="en-US" sz="1000" dirty="0" smtClean="0"/>
              <a:t> </a:t>
            </a:r>
            <a:r>
              <a:rPr lang="en-US" sz="1000" dirty="0" err="1" smtClean="0"/>
              <a:t>por</a:t>
            </a:r>
            <a:r>
              <a:rPr lang="en-US" sz="1000" dirty="0" smtClean="0"/>
              <a:t> Pixel ;-)/ GNU Free Documentation License</a:t>
            </a:r>
            <a:endParaRPr lang="pt-BR" sz="1000" dirty="0"/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395288" y="126841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DOMINÓ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File:Dominosteng--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0" y="1899185"/>
            <a:ext cx="7620000" cy="4000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55576" y="5919083"/>
            <a:ext cx="76095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</a:t>
            </a:r>
            <a:r>
              <a:rPr lang="en-US" sz="1000" dirty="0" err="1"/>
              <a:t>Dominosteine</a:t>
            </a:r>
            <a:r>
              <a:rPr lang="en-US" sz="1000" dirty="0"/>
              <a:t>/ </a:t>
            </a:r>
            <a:r>
              <a:rPr lang="en-US" sz="1000" dirty="0" smtClean="0"/>
              <a:t> </a:t>
            </a:r>
            <a:r>
              <a:rPr lang="en-US" sz="1000" dirty="0" err="1" smtClean="0"/>
              <a:t>Cornischong</a:t>
            </a:r>
            <a:r>
              <a:rPr lang="en-US" sz="1000" dirty="0" smtClean="0"/>
              <a:t>/  Creative </a:t>
            </a:r>
            <a:r>
              <a:rPr lang="en-US" sz="1000" dirty="0"/>
              <a:t>Commons Attribution-Share Alike 1.0 Generic license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39750" y="1786126"/>
            <a:ext cx="80645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3200" b="1" dirty="0">
                <a:solidFill>
                  <a:schemeClr val="accent2"/>
                </a:solidFill>
              </a:rPr>
              <a:t>Dominó</a:t>
            </a:r>
            <a:r>
              <a:rPr lang="pt-BR" sz="3200" dirty="0"/>
              <a:t> é o jogo formado por peças retangulares, dotadas normalmente de uma espessura que lhes dá a forma de paralelepípedo, em que uma das faces está marcada por pontos indicando valores numéricos. O termo é também usado para designar individualmente as peças que </a:t>
            </a:r>
            <a:r>
              <a:rPr lang="pt-BR" sz="3200" dirty="0" smtClean="0"/>
              <a:t>compõem </a:t>
            </a:r>
            <a:r>
              <a:rPr lang="pt-BR" sz="3200" dirty="0"/>
              <a:t>este jogo. 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International draugh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688" y="1556792"/>
            <a:ext cx="6528688" cy="4641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427688" y="619828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International</a:t>
            </a:r>
            <a:r>
              <a:rPr lang="pt-BR" sz="1000" dirty="0"/>
              <a:t> </a:t>
            </a:r>
            <a:r>
              <a:rPr lang="pt-BR" sz="1000" dirty="0" err="1"/>
              <a:t>draughts</a:t>
            </a:r>
            <a:r>
              <a:rPr lang="pt-BR" sz="1000" dirty="0"/>
              <a:t>/ </a:t>
            </a:r>
            <a:r>
              <a:rPr lang="pt-BR" sz="1000" dirty="0" err="1"/>
              <a:t>Stassats</a:t>
            </a:r>
            <a:r>
              <a:rPr lang="pt-BR" sz="1000" dirty="0"/>
              <a:t>/ GNU </a:t>
            </a:r>
            <a:r>
              <a:rPr lang="pt-BR" sz="1000" dirty="0" err="1"/>
              <a:t>Free</a:t>
            </a:r>
            <a:r>
              <a:rPr lang="pt-BR" sz="1000" dirty="0"/>
              <a:t> </a:t>
            </a:r>
            <a:r>
              <a:rPr lang="pt-BR" sz="1000" dirty="0" err="1"/>
              <a:t>Documentation</a:t>
            </a:r>
            <a:r>
              <a:rPr lang="pt-BR" sz="1000" dirty="0"/>
              <a:t> </a:t>
            </a:r>
            <a:r>
              <a:rPr lang="pt-BR" sz="1000" dirty="0" err="1"/>
              <a:t>License</a:t>
            </a:r>
            <a:endParaRPr lang="pt-BR" sz="1000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4313" y="1000125"/>
            <a:ext cx="2857500" cy="78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DAMAS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8313" y="2072194"/>
            <a:ext cx="8207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3200" b="1" dirty="0"/>
              <a:t>Jogo de </a:t>
            </a:r>
            <a:r>
              <a:rPr lang="pt-BR" sz="3200" b="1" dirty="0" smtClean="0"/>
              <a:t>damas,</a:t>
            </a:r>
            <a:r>
              <a:rPr lang="pt-BR" sz="3200" dirty="0" smtClean="0"/>
              <a:t> </a:t>
            </a:r>
            <a:r>
              <a:rPr lang="pt-BR" sz="3200" dirty="0"/>
              <a:t>ou simplesmente </a:t>
            </a:r>
            <a:r>
              <a:rPr lang="pt-BR" sz="3200" b="1" dirty="0" smtClean="0"/>
              <a:t>damas,</a:t>
            </a:r>
            <a:r>
              <a:rPr lang="pt-BR" sz="3200" dirty="0" smtClean="0"/>
              <a:t> </a:t>
            </a:r>
            <a:r>
              <a:rPr lang="pt-BR" sz="3200" dirty="0"/>
              <a:t>é o nome de um jogo de tabuleiro. No Brasil e em Portugal é mais conhecido a versão de 64 casas (8 por 8), mas a versão mais conhecida mundialmente é a que usa um tabuleiro de 100 casas (10 por 10).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Ludo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4410"/>
            <a:ext cx="7115944" cy="5336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16200000">
            <a:off x="5737739" y="3913021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An old </a:t>
            </a:r>
            <a:r>
              <a:rPr lang="en-US" sz="1000" dirty="0" err="1"/>
              <a:t>Ludo</a:t>
            </a:r>
            <a:r>
              <a:rPr lang="en-US" sz="1000" dirty="0"/>
              <a:t> board.(One of the first editions)/ </a:t>
            </a:r>
            <a:r>
              <a:rPr lang="en-US" sz="1000" dirty="0" err="1"/>
              <a:t>Micha</a:t>
            </a:r>
            <a:r>
              <a:rPr lang="en-US" sz="1000" dirty="0"/>
              <a:t> L. </a:t>
            </a:r>
            <a:r>
              <a:rPr lang="en-US" sz="1000" dirty="0" err="1"/>
              <a:t>Rieser</a:t>
            </a:r>
            <a:r>
              <a:rPr lang="en-US" sz="1000" dirty="0"/>
              <a:t>/ GNU Free Documentation License</a:t>
            </a:r>
            <a:endParaRPr lang="pt-BR" sz="1000" dirty="0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395288" y="1268413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LUDO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85720" y="1428736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Jogos Populares </a:t>
            </a:r>
            <a:r>
              <a:rPr lang="pt-BR" sz="2400" dirty="0" smtClean="0"/>
              <a:t>são aqueles conhecidos também como jogos de rua ou jogos tradicionais, que não exigem recursos materiais mais sofisticados, pois sua gênese está na cultura popular.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Entre eles, podemos destacar: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queimado, amarelinha, rouba-bandeira, boca-de-forno, mãe-da-rua, pega-pega, entre outros.</a:t>
            </a:r>
            <a:endParaRPr lang="pt-BR" sz="2400" dirty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500" y="2500313"/>
            <a:ext cx="763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 b="1" dirty="0"/>
              <a:t>Ludo</a:t>
            </a:r>
            <a:r>
              <a:rPr lang="pt-BR" sz="2800" dirty="0"/>
              <a:t> (</a:t>
            </a:r>
            <a:r>
              <a:rPr lang="pt-BR" sz="2800" i="1" dirty="0"/>
              <a:t>"eu jogo"</a:t>
            </a:r>
            <a:r>
              <a:rPr lang="pt-BR" sz="2800" dirty="0"/>
              <a:t> em </a:t>
            </a:r>
            <a:r>
              <a:rPr lang="pt-BR" sz="2800" b="1" i="1" dirty="0"/>
              <a:t>latim</a:t>
            </a:r>
            <a:r>
              <a:rPr lang="pt-BR" sz="2800" dirty="0"/>
              <a:t>) é o nome utilizado em português para uma versão do jogo indiano </a:t>
            </a:r>
            <a:r>
              <a:rPr lang="pt-BR" sz="2800" b="1" i="1" dirty="0" err="1"/>
              <a:t>Pachisi</a:t>
            </a:r>
            <a:r>
              <a:rPr lang="pt-BR" sz="2800" dirty="0"/>
              <a:t>, um jogo de corrida para dois a quatro </a:t>
            </a:r>
            <a:r>
              <a:rPr lang="pt-BR" sz="2800" dirty="0" smtClean="0"/>
              <a:t>jogadores. </a:t>
            </a:r>
            <a:endParaRPr lang="pt-BR" sz="2800" dirty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23528" y="1285860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>
                <a:solidFill>
                  <a:schemeClr val="bg1"/>
                </a:solidFill>
              </a:rPr>
              <a:t>JOGO DA VELHA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44008" y="2226344"/>
            <a:ext cx="3789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pt-BR" sz="2400" dirty="0" smtClean="0"/>
              <a:t>O </a:t>
            </a:r>
            <a:r>
              <a:rPr lang="pt-BR" sz="2400" b="1" dirty="0" smtClean="0"/>
              <a:t>jogo da velha</a:t>
            </a:r>
            <a:r>
              <a:rPr lang="pt-BR" sz="2400" dirty="0" smtClean="0"/>
              <a:t> (português brasileiro), ou </a:t>
            </a:r>
            <a:r>
              <a:rPr lang="pt-BR" sz="2400" b="1" dirty="0" smtClean="0"/>
              <a:t>jogo do galo</a:t>
            </a:r>
            <a:r>
              <a:rPr lang="pt-BR" sz="2400" dirty="0" smtClean="0"/>
              <a:t> (português europeu), é um jogo e passatempo popular. É um jogo de regras extremamente simples, que não traz grandes dificuldades para seus jogadores e é facilmente aprendido. </a:t>
            </a:r>
            <a:endParaRPr lang="pt-BR" sz="2400" dirty="0"/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2" descr="File:Tic Tac T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673605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51520" y="6021288"/>
            <a:ext cx="3862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Representação do Jogo da Velha/ Lucas Vinícius </a:t>
            </a:r>
            <a:r>
              <a:rPr lang="pt-BR" sz="1000" dirty="0" err="1"/>
              <a:t>Sirino</a:t>
            </a:r>
            <a:r>
              <a:rPr lang="pt-BR" sz="1000" dirty="0"/>
              <a:t>/ Domínio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21"/>
          <p:cNvSpPr>
            <a:spLocks noChangeArrowheads="1"/>
          </p:cNvSpPr>
          <p:nvPr/>
        </p:nvSpPr>
        <p:spPr bwMode="auto">
          <a:xfrm>
            <a:off x="2432050" y="34290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/>
              <a:t/>
            </a:r>
            <a:br>
              <a:rPr lang="pt-BR"/>
            </a:br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857224" y="2786058"/>
            <a:ext cx="7500990" cy="1428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Você sabe diferenciar os jogos populares dos jogos de salão?</a:t>
            </a:r>
            <a:endParaRPr lang="pt-BR" sz="2400" b="1" dirty="0"/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76375" y="1268413"/>
            <a:ext cx="626427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>
                <a:solidFill>
                  <a:schemeClr val="bg1"/>
                </a:solidFill>
              </a:rPr>
              <a:t>JOGOS ESPORTIVOS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7158" y="3000372"/>
            <a:ext cx="85011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algn="just"/>
            <a:r>
              <a:rPr lang="pt-BR" sz="2400" dirty="0" smtClean="0"/>
              <a:t>[...] contêm alguns fundamentos de modalidades esportivas em que as regras são alteradas e/ou criadas de outra forma (MATO GROSSO, 1998, p. 22).</a:t>
            </a:r>
          </a:p>
          <a:p>
            <a:pPr algn="just"/>
            <a:endParaRPr lang="pt-BR" sz="2400" dirty="0"/>
          </a:p>
          <a:p>
            <a:pPr algn="just"/>
            <a:endParaRPr lang="pt-BR" dirty="0" smtClean="0"/>
          </a:p>
          <a:p>
            <a:pPr algn="just"/>
            <a:r>
              <a:rPr lang="pt-BR" sz="2000" dirty="0" smtClean="0"/>
              <a:t>Basquetão, futebol de cadeira, futebol em duplas, tênisbol, câmbio,10 passes, volençol, rede humana, etc. </a:t>
            </a:r>
            <a:endParaRPr lang="pt-BR" sz="2000" dirty="0"/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File:US Navy 050215-N-6504N-001 An Indonesian boy plays with a beach ball in the playroom aboard the Military Sealift Command (MSC) hospital ship USNS Mercy (T-AH 19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84" r="14087"/>
          <a:stretch/>
        </p:blipFill>
        <p:spPr bwMode="auto">
          <a:xfrm>
            <a:off x="1547664" y="1052736"/>
            <a:ext cx="6120680" cy="5643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16200000">
            <a:off x="5065023" y="3656057"/>
            <a:ext cx="5760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An</a:t>
            </a:r>
            <a:r>
              <a:rPr lang="pt-BR" sz="1000" dirty="0"/>
              <a:t> </a:t>
            </a:r>
            <a:r>
              <a:rPr lang="pt-BR" sz="1000" dirty="0" err="1"/>
              <a:t>Indonesian</a:t>
            </a:r>
            <a:r>
              <a:rPr lang="pt-BR" sz="1000" dirty="0"/>
              <a:t> boy plays </a:t>
            </a:r>
            <a:r>
              <a:rPr lang="pt-BR" sz="1000" dirty="0" err="1"/>
              <a:t>with</a:t>
            </a:r>
            <a:r>
              <a:rPr lang="pt-BR" sz="1000" dirty="0"/>
              <a:t> a </a:t>
            </a:r>
            <a:r>
              <a:rPr lang="pt-BR" sz="1000" dirty="0" err="1"/>
              <a:t>beach</a:t>
            </a:r>
            <a:r>
              <a:rPr lang="pt-BR" sz="1000" dirty="0"/>
              <a:t> </a:t>
            </a:r>
            <a:r>
              <a:rPr lang="pt-BR" sz="1000" dirty="0" err="1"/>
              <a:t>ball</a:t>
            </a:r>
            <a:r>
              <a:rPr lang="pt-BR" sz="1000" dirty="0"/>
              <a:t> in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playroom</a:t>
            </a:r>
            <a:r>
              <a:rPr lang="pt-BR" sz="1000" dirty="0"/>
              <a:t> </a:t>
            </a:r>
            <a:r>
              <a:rPr lang="pt-BR" sz="1000" dirty="0" err="1"/>
              <a:t>aboard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</a:t>
            </a:r>
            <a:r>
              <a:rPr lang="pt-BR" sz="1000" dirty="0" err="1"/>
              <a:t>Military</a:t>
            </a:r>
            <a:r>
              <a:rPr lang="pt-BR" sz="1000" dirty="0"/>
              <a:t> </a:t>
            </a:r>
            <a:r>
              <a:rPr lang="pt-BR" sz="1000" dirty="0" err="1"/>
              <a:t>Sealift</a:t>
            </a:r>
            <a:r>
              <a:rPr lang="pt-BR" sz="1000" dirty="0"/>
              <a:t> </a:t>
            </a:r>
            <a:r>
              <a:rPr lang="pt-BR" sz="1000" dirty="0" err="1"/>
              <a:t>Command</a:t>
            </a:r>
            <a:r>
              <a:rPr lang="pt-BR" sz="1000" dirty="0"/>
              <a:t> (MSC) hospital </a:t>
            </a:r>
            <a:r>
              <a:rPr lang="pt-BR" sz="1000" dirty="0" err="1"/>
              <a:t>ship</a:t>
            </a:r>
            <a:r>
              <a:rPr lang="pt-BR" sz="1000" dirty="0"/>
              <a:t> USNS </a:t>
            </a:r>
            <a:r>
              <a:rPr lang="pt-BR" sz="1000" dirty="0" err="1"/>
              <a:t>Mercy</a:t>
            </a:r>
            <a:r>
              <a:rPr lang="pt-BR" sz="1000" dirty="0"/>
              <a:t> (T-AH 19)/ U.S. </a:t>
            </a:r>
            <a:r>
              <a:rPr lang="pt-BR" sz="1000" dirty="0" err="1"/>
              <a:t>Navy</a:t>
            </a:r>
            <a:r>
              <a:rPr lang="pt-BR" sz="1000" dirty="0"/>
              <a:t> </a:t>
            </a:r>
            <a:r>
              <a:rPr lang="pt-BR" sz="1000" dirty="0" err="1"/>
              <a:t>photo</a:t>
            </a:r>
            <a:r>
              <a:rPr lang="pt-BR" sz="1000" dirty="0"/>
              <a:t> </a:t>
            </a:r>
            <a:r>
              <a:rPr lang="pt-BR" sz="1000" dirty="0" err="1"/>
              <a:t>by</a:t>
            </a:r>
            <a:r>
              <a:rPr lang="pt-BR" sz="1000" dirty="0"/>
              <a:t> </a:t>
            </a:r>
            <a:r>
              <a:rPr lang="pt-BR" sz="1000" dirty="0" err="1"/>
              <a:t>Journalist</a:t>
            </a:r>
            <a:r>
              <a:rPr lang="pt-BR" sz="1000" dirty="0"/>
              <a:t> 3rd </a:t>
            </a:r>
            <a:r>
              <a:rPr lang="pt-BR" sz="1000" dirty="0" err="1"/>
              <a:t>Class</a:t>
            </a:r>
            <a:r>
              <a:rPr lang="pt-BR" sz="1000" dirty="0"/>
              <a:t> Isaac </a:t>
            </a:r>
            <a:r>
              <a:rPr lang="pt-BR" sz="1000" dirty="0" err="1"/>
              <a:t>Needleman</a:t>
            </a:r>
            <a:r>
              <a:rPr lang="pt-BR" sz="1000" dirty="0"/>
              <a:t>/ Domínio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http://bits.wikimedia.org/static-1.20wmf4/skins/common/images/magnify-clip.png">
            <a:hlinkClick r:id="rId3" tooltip="Amplia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5" y="-304800"/>
            <a:ext cx="142875" cy="104775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500034" y="1643050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 São </a:t>
            </a:r>
            <a:r>
              <a:rPr lang="pt-BR" sz="2400" dirty="0">
                <a:solidFill>
                  <a:srgbClr val="000000"/>
                </a:solidFill>
              </a:rPr>
              <a:t>atividades que não visam </a:t>
            </a:r>
            <a:r>
              <a:rPr lang="pt-BR" sz="2400" dirty="0" smtClean="0">
                <a:solidFill>
                  <a:srgbClr val="000000"/>
                </a:solidFill>
              </a:rPr>
              <a:t>à </a:t>
            </a:r>
            <a:r>
              <a:rPr lang="pt-BR" sz="2400" dirty="0">
                <a:solidFill>
                  <a:srgbClr val="000000"/>
                </a:solidFill>
              </a:rPr>
              <a:t>competição como objetivo principal, mas </a:t>
            </a:r>
            <a:r>
              <a:rPr lang="pt-BR" sz="2400" dirty="0" smtClean="0">
                <a:solidFill>
                  <a:srgbClr val="000000"/>
                </a:solidFill>
              </a:rPr>
              <a:t>à </a:t>
            </a:r>
            <a:r>
              <a:rPr lang="pt-BR" sz="2400" dirty="0">
                <a:solidFill>
                  <a:srgbClr val="000000"/>
                </a:solidFill>
              </a:rPr>
              <a:t>realização de uma tarefa de forma prazerosa</a:t>
            </a:r>
            <a:r>
              <a:rPr lang="pt-BR" sz="2400" dirty="0" smtClean="0">
                <a:solidFill>
                  <a:srgbClr val="000000"/>
                </a:solidFill>
              </a:rPr>
              <a:t>;</a:t>
            </a:r>
          </a:p>
          <a:p>
            <a:pPr lvl="0" algn="just" eaLnBrk="0" hangingPunct="0"/>
            <a:endParaRPr lang="pt-BR" sz="2400" dirty="0">
              <a:solidFill>
                <a:srgbClr val="000000"/>
              </a:solidFill>
            </a:endParaRPr>
          </a:p>
          <a:p>
            <a:pPr lvl="0" algn="just" eaLnBrk="0" hangingPunct="0">
              <a:buFontTx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 Existe </a:t>
            </a:r>
            <a:r>
              <a:rPr lang="pt-BR" sz="2400" dirty="0">
                <a:solidFill>
                  <a:srgbClr val="000000"/>
                </a:solidFill>
              </a:rPr>
              <a:t>sempre a presença de motivação para atingir os </a:t>
            </a:r>
            <a:r>
              <a:rPr lang="pt-BR" sz="2400" dirty="0" smtClean="0">
                <a:solidFill>
                  <a:srgbClr val="000000"/>
                </a:solidFill>
              </a:rPr>
              <a:t>objetivos</a:t>
            </a:r>
            <a:r>
              <a:rPr lang="pt-BR" sz="2400" dirty="0">
                <a:solidFill>
                  <a:srgbClr val="000000"/>
                </a:solidFill>
              </a:rPr>
              <a:t>;</a:t>
            </a:r>
            <a:endParaRPr lang="pt-BR" sz="2400" dirty="0" smtClean="0">
              <a:solidFill>
                <a:srgbClr val="000000"/>
              </a:solidFill>
            </a:endParaRPr>
          </a:p>
          <a:p>
            <a:pPr lvl="0" algn="just" eaLnBrk="0" hangingPunct="0">
              <a:buFontTx/>
              <a:buChar char="•"/>
            </a:pPr>
            <a:endParaRPr lang="pt-BR" sz="2400" dirty="0">
              <a:solidFill>
                <a:srgbClr val="000000"/>
              </a:solidFill>
            </a:endParaRPr>
          </a:p>
          <a:p>
            <a:pPr lvl="0" algn="just" eaLnBrk="0" hangingPunct="0">
              <a:buFontTx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 Realiza a inclusão: ninguém perde, todos ganham.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2" descr="File:Kids playing basketball in Far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 rot="16200000">
            <a:off x="5983343" y="3733001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Ambassador </a:t>
            </a:r>
            <a:r>
              <a:rPr lang="en-US" sz="1000" dirty="0" err="1"/>
              <a:t>Eikenberry</a:t>
            </a:r>
            <a:r>
              <a:rPr lang="en-US" sz="1000" dirty="0"/>
              <a:t> visits Farah Province/ Employee of the United States Embassy in Kabul, Afghanistan, or U.S. State Department/ </a:t>
            </a:r>
            <a:r>
              <a:rPr lang="en-US" sz="1000" dirty="0" err="1"/>
              <a:t>Domínio</a:t>
            </a:r>
            <a:r>
              <a:rPr lang="en-US" sz="1000" dirty="0"/>
              <a:t> </a:t>
            </a:r>
            <a:r>
              <a:rPr lang="en-US" sz="1000" dirty="0" err="1"/>
              <a:t>Público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643174" y="1428736"/>
            <a:ext cx="321471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28992" y="15001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Atividade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2857496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 smtClean="0"/>
              <a:t>No pátio, na quadra, promover uma gincana do conhecimento, tema: </a:t>
            </a:r>
            <a:r>
              <a:rPr lang="pt-BR" b="1" dirty="0" smtClean="0"/>
              <a:t>jogos. </a:t>
            </a:r>
            <a:r>
              <a:rPr lang="pt-BR" dirty="0" smtClean="0"/>
              <a:t>Poderá ser vivenciada com várias turmas ao mesmo tempo ou dividindo-se a sala em grupos.</a:t>
            </a:r>
          </a:p>
          <a:p>
            <a:pPr marL="342900" indent="-342900" algn="just">
              <a:buAutoNum type="alphaLcParenR"/>
            </a:pPr>
            <a:endParaRPr lang="pt-BR" dirty="0"/>
          </a:p>
          <a:p>
            <a:pPr marL="342900" indent="-342900" algn="just">
              <a:buAutoNum type="alphaLcParenR"/>
            </a:pPr>
            <a:r>
              <a:rPr lang="pt-BR" dirty="0" smtClean="0"/>
              <a:t>Em sala, o professor distribui as tarefas da gincana da seguinte forma:</a:t>
            </a:r>
          </a:p>
          <a:p>
            <a:pPr marL="342900" indent="-342900" algn="just">
              <a:buAutoNum type="alphaLcParenR"/>
            </a:pP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/>
              <a:t>inserir perguntas no decorrer da gincana a respeito do assunto abordado, de forma que eles conceituem, citem, apresentem alguns jogos ( resgate ) e também reinventem regras e demonstrem-nas. </a:t>
            </a:r>
            <a:endParaRPr lang="pt-BR" dirty="0"/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19" y="1340768"/>
          <a:ext cx="8640962" cy="5175790"/>
        </p:xfrm>
        <a:graphic>
          <a:graphicData uri="http://schemas.openxmlformats.org/drawingml/2006/table">
            <a:tbl>
              <a:tblPr/>
              <a:tblGrid>
                <a:gridCol w="562862"/>
                <a:gridCol w="3262510"/>
                <a:gridCol w="3807477"/>
                <a:gridCol w="1008113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Jogo da Macaca, Amarelinha/ Júlia Guedes/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http://commons.wikimedia.org/wiki/File:Amarelinha.jpg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depiction of Top/ Thamizhpparithi Maari/  Creative Commons Attribution-Share Alike 3.0 Unported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http://commons.wikimedia.org/wiki/File:A_depiction_of_Top.JPG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Pião de corda/ Juntas/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http://commons.wikimedia.org/wiki/File:Pi%C3%A3o_de_corda.JPG?uselang=pt-br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Mexican yoyo/ Tomas Castelazo/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http://commons.wikimedia.org/wiki/File:Mexican_yoyos.jpg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Bolas-de-gude, bolinhas-de-gude/ José Reynaldo da Fonseca/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http://commons.wikimedia.org/wiki/File:Bolas_gude_REFON_.JPG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1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group of children rush to the finish line in a rice sack race during the Fallujah Sports Day in Fallujah, Iraq/ Cpl. Sean Mcginty of the United States Marine Corps/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http://commons.wikimedia.org/wiki/File:Fallujah_sack_race.jpg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Button football/ Silvio Tanaka/ Creative Commons Attribution 2.0 Generic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http://commons.wikimedia.org/wiki/File:Button_football.jpg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Crianças jogam futebol de botão, um hobby brasileiro/ Olimor/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http://commons.wikimedia.org/wiki/File:Futebol_botao.jpg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19" y="1340768"/>
          <a:ext cx="8640962" cy="4749070"/>
        </p:xfrm>
        <a:graphic>
          <a:graphicData uri="http://schemas.openxmlformats.org/drawingml/2006/table">
            <a:tbl>
              <a:tblPr/>
              <a:tblGrid>
                <a:gridCol w="562862"/>
                <a:gridCol w="3262510"/>
                <a:gridCol w="3807477"/>
                <a:gridCol w="1008113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contemporary backgammon set/ Ptkfgs/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http://commons.wikimedia.org/wiki/File:Backgammon_lg.jpg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Opening chess position from black side/ MichaelMaggs/ Creative Commons Attribution-Share Alike 3.0 Unported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http://commons.wikimedia.org/wiki/File:Opening_chess_position_from_black_side.jpg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Animation Echecs Chess Le coup du Berger/ MG/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http://commons.wikimedia.org/wiki/File:AnimECHECS-Le-coup-du-Berger.gif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game of dominoes in progress/ Pixel ;-)/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http://commons.wikimedia.org/wiki/File:Dominoes.jpg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28/09/2012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Dominosteine/ Cornischong/ Creative Commons Attribution-Share Alike 1.0 Generic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http://commons.wikimedia.org/wiki/File:Dominosteng--w.jpg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01/10/2012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International draughts/ Stassats/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http://commons.wikimedia.org/wiki/File:International_draughts.jpg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01/10/2012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 old Ludo board.(One of the first editions)/ Micha L. Rieser/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http://commons.wikimedia.org/wiki/File:Ludo-3.jpg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01/10/2012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Representação do Jogo da Velha/ Lucas Vinícius Sirino/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http://commons.wikimedia.org/wiki/File:Tic_Tac_Toe.png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01/10/2012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28596" y="2928934"/>
            <a:ext cx="30241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AMARELINHA</a:t>
            </a:r>
          </a:p>
        </p:txBody>
      </p:sp>
      <p:sp>
        <p:nvSpPr>
          <p:cNvPr id="10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File:Amarelinh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64119"/>
            <a:ext cx="3004913" cy="484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16200000">
            <a:off x="4797727" y="3758672"/>
            <a:ext cx="4845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Imagem: Jogo da Macaca, Amarelinha/ Júlia Guedes/ GNU </a:t>
            </a:r>
            <a:r>
              <a:rPr lang="pt-BR" sz="1000" dirty="0" err="1"/>
              <a:t>Free</a:t>
            </a:r>
            <a:r>
              <a:rPr lang="pt-BR" sz="1000" dirty="0"/>
              <a:t> </a:t>
            </a:r>
            <a:r>
              <a:rPr lang="pt-BR" sz="1000" dirty="0" err="1"/>
              <a:t>Documentation</a:t>
            </a:r>
            <a:r>
              <a:rPr lang="pt-BR" sz="1000" dirty="0"/>
              <a:t> </a:t>
            </a:r>
            <a:r>
              <a:rPr lang="pt-BR" sz="1000" dirty="0" err="1"/>
              <a:t>License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19" y="1340768"/>
          <a:ext cx="8640962" cy="2795740"/>
        </p:xfrm>
        <a:graphic>
          <a:graphicData uri="http://schemas.openxmlformats.org/drawingml/2006/table">
            <a:tbl>
              <a:tblPr/>
              <a:tblGrid>
                <a:gridCol w="562862"/>
                <a:gridCol w="3262510"/>
                <a:gridCol w="3807477"/>
                <a:gridCol w="1008113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77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 Indonesian boy plays with a beach ball in the playroom aboard the Military Sealift Command (MSC) hospital ship USNS Mercy (T-AH 19)/ U.S. Navy photo by Journalist 3rd Class Isaac Needleman/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http://commons.wikimedia.org/wiki/File:US_Navy_050215-N-6504N-001_An_Indonesian_boy_plays_with_a_beach_ball_in_the_playroom_aboard_the_Military_Sealift_Command_(MSC)_hospital_ship_USNS_Mercy_(T-AH_19).jpg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01/10/2012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1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Ambassador Eikenberry visits Farah Province/ Employee of the United States Embassy in Kabul, Afghanistan, or U.S. State Department/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http://commons.wikimedia.org/wiki/File:Kids_playing_basketball_in_Farah.jpg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01/10/2012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 rot="10800000" flipV="1">
            <a:off x="642910" y="2071678"/>
            <a:ext cx="8210550" cy="112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" tIns="9522" rIns="9522" bIns="9522" anchor="ctr">
            <a:spAutoFit/>
          </a:bodyPr>
          <a:lstStyle/>
          <a:p>
            <a:pPr algn="just" eaLnBrk="0" hangingPunct="0"/>
            <a:r>
              <a:rPr lang="pt-BR" sz="2400" dirty="0"/>
              <a:t>A </a:t>
            </a:r>
            <a:r>
              <a:rPr lang="pt-BR" sz="2400" b="1" dirty="0"/>
              <a:t>amarelinha</a:t>
            </a:r>
            <a:r>
              <a:rPr lang="pt-BR" sz="2400" dirty="0"/>
              <a:t> (português brasileiro) ou </a:t>
            </a:r>
            <a:r>
              <a:rPr lang="pt-BR" sz="2400" b="1" dirty="0"/>
              <a:t>macaca</a:t>
            </a:r>
            <a:r>
              <a:rPr lang="pt-BR" sz="2400" dirty="0"/>
              <a:t> (português europeu) é uma brincadeira muito antiga, fazendo parte do folclore.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42910" y="3929066"/>
            <a:ext cx="8137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400" dirty="0"/>
              <a:t>O jogo consiste em pular sobre um desenho riscado com giz no chão, que também pode ter inúmeras variações. 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A depiction of T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 rot="16200000">
            <a:off x="4044677" y="3782189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Imagem</a:t>
            </a:r>
            <a:r>
              <a:rPr lang="en-US" sz="1000" dirty="0"/>
              <a:t>: A depiction of Top/ </a:t>
            </a:r>
            <a:r>
              <a:rPr lang="en-US" sz="1000" dirty="0" err="1"/>
              <a:t>Thamizhpparithi</a:t>
            </a:r>
            <a:r>
              <a:rPr lang="en-US" sz="1000" dirty="0"/>
              <a:t> </a:t>
            </a:r>
            <a:r>
              <a:rPr lang="en-US" sz="1000" dirty="0" err="1"/>
              <a:t>Maari</a:t>
            </a:r>
            <a:r>
              <a:rPr lang="en-US" sz="1000" dirty="0"/>
              <a:t>/  Creative Commons Attribution-Share Alike 3.0 </a:t>
            </a:r>
            <a:r>
              <a:rPr lang="en-US" sz="1000" dirty="0" err="1"/>
              <a:t>Unported</a:t>
            </a:r>
            <a:r>
              <a:rPr lang="en-US" sz="1000" dirty="0"/>
              <a:t> license</a:t>
            </a:r>
            <a:endParaRPr lang="pt-BR" sz="1000" dirty="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50825" y="1052513"/>
            <a:ext cx="3024188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PIÃO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File:Pião de cor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02636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16200000">
            <a:off x="6225535" y="44042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Imagem: Pião de corda/ Juntas/ Domínio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3850" y="2147779"/>
            <a:ext cx="84963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800" b="1" dirty="0"/>
              <a:t>Pião</a:t>
            </a:r>
            <a:r>
              <a:rPr lang="pt-BR" sz="2800" dirty="0"/>
              <a:t> ou </a:t>
            </a:r>
            <a:r>
              <a:rPr lang="pt-BR" sz="2800" b="1" dirty="0"/>
              <a:t>pinhão</a:t>
            </a:r>
            <a:r>
              <a:rPr lang="pt-BR" sz="2800" dirty="0"/>
              <a:t>, como é chamado em algumas partes do Brasil, em corruptela de pião; </a:t>
            </a:r>
          </a:p>
          <a:p>
            <a:pPr algn="just" eaLnBrk="0" hangingPunct="0"/>
            <a:endParaRPr lang="pt-BR" sz="2800" b="1" dirty="0"/>
          </a:p>
          <a:p>
            <a:pPr algn="just" eaLnBrk="0" hangingPunct="0"/>
            <a:r>
              <a:rPr lang="pt-BR" sz="2800" dirty="0" smtClean="0"/>
              <a:t>Brinquedo </a:t>
            </a:r>
            <a:r>
              <a:rPr lang="pt-BR" sz="2800" dirty="0"/>
              <a:t>que </a:t>
            </a:r>
            <a:r>
              <a:rPr lang="pt-BR" sz="2800" dirty="0" smtClean="0"/>
              <a:t>consiste em </a:t>
            </a:r>
            <a:r>
              <a:rPr lang="pt-BR" sz="2800" dirty="0"/>
              <a:t>puxar uma corda enrolada a um </a:t>
            </a:r>
            <a:r>
              <a:rPr lang="pt-BR" sz="2800" dirty="0" smtClean="0"/>
              <a:t>objeto </a:t>
            </a:r>
            <a:r>
              <a:rPr lang="pt-BR" sz="2800" dirty="0"/>
              <a:t>afunilado, geralmente de madeira ou </a:t>
            </a:r>
            <a:r>
              <a:rPr lang="pt-BR" sz="2800" dirty="0" smtClean="0"/>
              <a:t>plástico, </a:t>
            </a:r>
            <a:r>
              <a:rPr lang="pt-BR" sz="2800" dirty="0"/>
              <a:t>e com uma ponta de ferro, colocando-o em rotação no solo, </a:t>
            </a:r>
            <a:r>
              <a:rPr lang="pt-BR" sz="2800" dirty="0" smtClean="0"/>
              <a:t>ereto. </a:t>
            </a:r>
            <a:endParaRPr lang="pt-BR" sz="2800" dirty="0"/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le:Mexican yoy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0000" cy="5667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16200000">
            <a:off x="6212687" y="433225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Mexican</a:t>
            </a:r>
            <a:r>
              <a:rPr lang="pt-BR" sz="1000" dirty="0"/>
              <a:t> </a:t>
            </a:r>
            <a:r>
              <a:rPr lang="pt-BR" sz="1000" dirty="0" err="1"/>
              <a:t>yoyo</a:t>
            </a:r>
            <a:r>
              <a:rPr lang="pt-BR" sz="1000" dirty="0"/>
              <a:t>/ Tomas </a:t>
            </a:r>
            <a:r>
              <a:rPr lang="pt-BR" sz="1000" dirty="0" err="1"/>
              <a:t>Castelazo</a:t>
            </a:r>
            <a:r>
              <a:rPr lang="pt-BR" sz="1000" dirty="0"/>
              <a:t>/ GNU </a:t>
            </a:r>
            <a:r>
              <a:rPr lang="pt-BR" sz="1000" dirty="0" err="1"/>
              <a:t>Free</a:t>
            </a:r>
            <a:r>
              <a:rPr lang="pt-BR" sz="1000" dirty="0"/>
              <a:t> </a:t>
            </a:r>
            <a:r>
              <a:rPr lang="pt-BR" sz="1000" dirty="0" err="1"/>
              <a:t>Documentation</a:t>
            </a:r>
            <a:r>
              <a:rPr lang="pt-BR" sz="1000" dirty="0"/>
              <a:t> </a:t>
            </a:r>
            <a:r>
              <a:rPr lang="pt-BR" sz="1000" dirty="0" err="1"/>
              <a:t>License</a:t>
            </a:r>
            <a:endParaRPr lang="pt-BR" sz="100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0825" y="1052513"/>
            <a:ext cx="33845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IOIÔ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9446" y="0"/>
            <a:ext cx="54007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1º Ano do Ensino Médio</a:t>
            </a:r>
          </a:p>
          <a:p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Jogo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: particularidades 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 generalizações dos jogos populares, de salão e  esportivos</a:t>
            </a:r>
          </a:p>
          <a:p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2733</Words>
  <Application>Microsoft Office PowerPoint</Application>
  <PresentationFormat>Apresentação na tela (4:3)</PresentationFormat>
  <Paragraphs>298</Paragraphs>
  <Slides>40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Tema do Office</vt:lpstr>
      <vt:lpstr>Personalizar design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Cliente</cp:lastModifiedBy>
  <cp:revision>118</cp:revision>
  <dcterms:created xsi:type="dcterms:W3CDTF">2011-07-13T12:53:46Z</dcterms:created>
  <dcterms:modified xsi:type="dcterms:W3CDTF">2020-10-02T20:08:42Z</dcterms:modified>
</cp:coreProperties>
</file>