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6" r:id="rId3"/>
    <p:sldId id="289" r:id="rId4"/>
    <p:sldId id="290" r:id="rId5"/>
    <p:sldId id="259" r:id="rId6"/>
    <p:sldId id="260" r:id="rId7"/>
    <p:sldId id="277" r:id="rId8"/>
    <p:sldId id="262" r:id="rId9"/>
    <p:sldId id="291" r:id="rId10"/>
    <p:sldId id="263" r:id="rId11"/>
    <p:sldId id="292" r:id="rId12"/>
    <p:sldId id="293" r:id="rId13"/>
    <p:sldId id="295" r:id="rId14"/>
    <p:sldId id="296" r:id="rId15"/>
    <p:sldId id="297" r:id="rId16"/>
    <p:sldId id="272" r:id="rId17"/>
    <p:sldId id="298" r:id="rId18"/>
    <p:sldId id="299" r:id="rId19"/>
    <p:sldId id="300" r:id="rId20"/>
    <p:sldId id="268" r:id="rId21"/>
    <p:sldId id="301" r:id="rId22"/>
    <p:sldId id="302" r:id="rId23"/>
    <p:sldId id="303" r:id="rId24"/>
    <p:sldId id="275" r:id="rId25"/>
    <p:sldId id="278" r:id="rId26"/>
    <p:sldId id="294" r:id="rId27"/>
    <p:sldId id="304" r:id="rId28"/>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7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746" autoAdjust="0"/>
  </p:normalViewPr>
  <p:slideViewPr>
    <p:cSldViewPr>
      <p:cViewPr varScale="1">
        <p:scale>
          <a:sx n="69" d="100"/>
          <a:sy n="69" d="100"/>
        </p:scale>
        <p:origin x="-1110" y="-108"/>
      </p:cViewPr>
      <p:guideLst>
        <p:guide orient="horz" pos="2160"/>
        <p:guide pos="2880"/>
      </p:guideLst>
    </p:cSldViewPr>
  </p:slideViewPr>
  <p:outlineViewPr>
    <p:cViewPr>
      <p:scale>
        <a:sx n="33" d="100"/>
        <a:sy n="33" d="100"/>
      </p:scale>
      <p:origin x="0" y="1218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659E33E-2C49-404F-BBA2-6A92B2ED2D31}" type="datetimeFigureOut">
              <a:rPr lang="pt-BR"/>
              <a:pPr>
                <a:defRPr/>
              </a:pPr>
              <a:t>02/10/2020</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859F25C-A401-4327-8A12-70BFB05A6D39}"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072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EC1EA2-544C-4A71-BE52-599D2ED4539F}" type="slidenum">
              <a:rPr lang="pt-BR" smtClean="0"/>
              <a:pPr fontAlgn="base">
                <a:spcBef>
                  <a:spcPct val="0"/>
                </a:spcBef>
                <a:spcAft>
                  <a:spcPct val="0"/>
                </a:spcAft>
                <a:defRPr/>
              </a:pPr>
              <a:t>1</a:t>
            </a:fld>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174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Espaço Reservado para Número de Slide 3"/>
          <p:cNvSpPr>
            <a:spLocks noGrp="1"/>
          </p:cNvSpPr>
          <p:nvPr>
            <p:ph type="sldNum" sz="quarter" idx="5"/>
          </p:nvPr>
        </p:nvSpPr>
        <p:spPr/>
        <p:txBody>
          <a:bodyPr/>
          <a:lstStyle/>
          <a:p>
            <a:pPr>
              <a:defRPr/>
            </a:pPr>
            <a:fld id="{268B6A38-3332-45BF-A3BB-C4F6922B18D8}" type="slidenum">
              <a:rPr lang="pt-BR" smtClean="0"/>
              <a:pPr>
                <a:defRPr/>
              </a:pPr>
              <a:t>2</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6524E931-A172-4740-B7FC-2AB4264909A1}" type="datetimeFigureOut">
              <a:rPr lang="pt-BR"/>
              <a:pPr>
                <a:defRPr/>
              </a:pPr>
              <a:t>02/10/2020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F132008D-1058-448C-B0BC-C5E3AEF482E0}"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39691E9D-1294-474F-8DEE-67DC8EFBA5BD}" type="datetimeFigureOut">
              <a:rPr lang="pt-BR"/>
              <a:pPr>
                <a:defRPr/>
              </a:pPr>
              <a:t>02/10/2020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1E77D75E-2E3F-416A-BEE8-21AF9D276100}"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AEEFBE53-3540-4C10-B99C-3B3D082E6042}" type="datetimeFigureOut">
              <a:rPr lang="pt-BR"/>
              <a:pPr>
                <a:defRPr/>
              </a:pPr>
              <a:t>02/10/2020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B86D864-F369-45AC-96DF-AC884798E68A}" type="slidenum">
              <a:rPr lang="pt-BR"/>
              <a:pPr>
                <a:defRPr/>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6E7E9369-24B3-408D-A7D4-66A949110C0B}" type="datetimeFigureOut">
              <a:rPr lang="pt-BR"/>
              <a:pPr>
                <a:defRPr/>
              </a:pPr>
              <a:t>02/10/2020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C5ADB34A-F52D-4D0F-A5D7-FB43F04694AD}" type="slidenum">
              <a:rPr lang="pt-BR"/>
              <a:pPr>
                <a:defRPr/>
              </a:pPr>
              <a:t>‹nº›</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2E985327-57E1-43E4-9D79-B41E037422A1}" type="datetimeFigureOut">
              <a:rPr lang="pt-BR"/>
              <a:pPr>
                <a:defRPr/>
              </a:pPr>
              <a:t>02/10/2020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A59CF404-B80B-466A-AF01-2C257A788E13}" type="slidenum">
              <a:rPr lang="pt-BR"/>
              <a:pPr>
                <a:defRPr/>
              </a:pPr>
              <a:t>‹nº›</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F0BB23AC-0139-4D9A-8A51-DF2A63B194B6}" type="datetimeFigureOut">
              <a:rPr lang="pt-BR"/>
              <a:pPr>
                <a:defRPr/>
              </a:pPr>
              <a:t>02/10/2020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B80A5438-CA22-4A49-A6C7-6AB97B6A38CB}" type="slidenum">
              <a:rPr lang="pt-BR"/>
              <a:pPr>
                <a:defRPr/>
              </a:pPr>
              <a:t>‹nº›</a:t>
            </a:fld>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EA51F5F3-A955-4017-B133-776EF2D6FD19}" type="datetimeFigureOut">
              <a:rPr lang="pt-BR"/>
              <a:pPr>
                <a:defRPr/>
              </a:pPr>
              <a:t>02/10/2020</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63F1FD5A-BEA3-447C-A810-25AA0026764F}" type="slidenum">
              <a:rPr lang="pt-BR"/>
              <a:pPr>
                <a:defRPr/>
              </a:pPr>
              <a:t>‹nº›</a:t>
            </a:fld>
            <a:endParaRPr lang="pt-B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39A424F4-DD7C-4362-A4B3-43A5521FCD25}" type="datetimeFigureOut">
              <a:rPr lang="pt-BR"/>
              <a:pPr>
                <a:defRPr/>
              </a:pPr>
              <a:t>02/10/2020</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9CD68E8C-257B-40B4-AA9D-D10DB757D3AE}" type="slidenum">
              <a:rPr lang="pt-BR"/>
              <a:pPr>
                <a:defRPr/>
              </a:pPr>
              <a:t>‹nº›</a:t>
            </a:fld>
            <a:endParaRPr lang="pt-B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5EA067C7-7C6A-47A5-96EF-DE366D251720}" type="datetimeFigureOut">
              <a:rPr lang="pt-BR"/>
              <a:pPr>
                <a:defRPr/>
              </a:pPr>
              <a:t>02/10/2020</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09903E3A-1359-4EF7-A1E1-712F508921EB}" type="slidenum">
              <a:rPr lang="pt-BR"/>
              <a:pPr>
                <a:defRPr/>
              </a:pPr>
              <a:t>‹nº›</a:t>
            </a:fld>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92A02BB7-A57C-4CC3-94DF-9415E94BB58C}" type="datetimeFigureOut">
              <a:rPr lang="pt-BR"/>
              <a:pPr>
                <a:defRPr/>
              </a:pPr>
              <a:t>02/10/2020</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89AF772A-FCEF-4D1E-AF48-6BF3CBD31FF7}" type="slidenum">
              <a:rPr lang="pt-BR"/>
              <a:pPr>
                <a:defRPr/>
              </a:pPr>
              <a:t>‹nº›</a:t>
            </a:fld>
            <a:endParaRPr lang="pt-B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39F6292D-4588-4D5F-BED2-D954CEBE5ADD}" type="datetimeFigureOut">
              <a:rPr lang="pt-BR"/>
              <a:pPr>
                <a:defRPr/>
              </a:pPr>
              <a:t>02/10/2020</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5D994098-AA6F-457C-BC83-A1477B45DE1C}"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B96010AE-9415-4A78-8541-A4884AD359DA}" type="datetimeFigureOut">
              <a:rPr lang="pt-BR"/>
              <a:pPr>
                <a:defRPr/>
              </a:pPr>
              <a:t>02/10/2020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0BE033BA-FC0C-4774-AA82-1B4A36C0906D}" type="slidenum">
              <a:rPr lang="pt-BR"/>
              <a:pPr>
                <a:defRPr/>
              </a:pPr>
              <a:t>‹nº›</a:t>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89289A07-FBAA-45FA-BE4E-8922366ECDB5}" type="datetimeFigureOut">
              <a:rPr lang="pt-BR"/>
              <a:pPr>
                <a:defRPr/>
              </a:pPr>
              <a:t>02/10/2020</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0F9D858A-B468-4CFA-AE2F-60B5C437481D}" type="slidenum">
              <a:rPr lang="pt-BR"/>
              <a:pPr>
                <a:defRPr/>
              </a:pPr>
              <a:t>‹nº›</a:t>
            </a:fld>
            <a:endParaRPr lang="pt-B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44787292-5033-4407-97CF-03E0FF2D1294}" type="datetimeFigureOut">
              <a:rPr lang="pt-BR"/>
              <a:pPr>
                <a:defRPr/>
              </a:pPr>
              <a:t>02/10/2020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A3E1B00A-54E9-45EC-A980-BF10380B896C}" type="slidenum">
              <a:rPr lang="pt-BR"/>
              <a:pPr>
                <a:defRPr/>
              </a:pPr>
              <a:t>‹nº›</a:t>
            </a:fld>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5C759C0F-CC91-4529-97B2-2488E4451B94}" type="datetimeFigureOut">
              <a:rPr lang="pt-BR"/>
              <a:pPr>
                <a:defRPr/>
              </a:pPr>
              <a:t>02/10/2020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537C6EAD-25F1-4B14-8B86-86EEF53763C2}"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43F66F96-D65D-4413-8B25-DDAB63BB2127}" type="datetimeFigureOut">
              <a:rPr lang="pt-BR"/>
              <a:pPr>
                <a:defRPr/>
              </a:pPr>
              <a:t>02/10/2020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3B61ED1B-F162-42FA-B635-6EDE32BCE3F8}"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D69B6154-5BFA-4E38-BD63-5435A7481B86}" type="datetimeFigureOut">
              <a:rPr lang="pt-BR"/>
              <a:pPr>
                <a:defRPr/>
              </a:pPr>
              <a:t>02/10/2020</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AF637C48-E54F-4121-A20A-A5101D0EEAAC}"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6F7D3984-2DCA-44A7-BA32-0149AEF0261E}" type="datetimeFigureOut">
              <a:rPr lang="pt-BR"/>
              <a:pPr>
                <a:defRPr/>
              </a:pPr>
              <a:t>02/10/2020</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41C4D64E-A878-417A-B8FE-F5FC59CCF053}"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C2F67D6B-396D-41D4-89F9-AA456B51B693}" type="datetimeFigureOut">
              <a:rPr lang="pt-BR"/>
              <a:pPr>
                <a:defRPr/>
              </a:pPr>
              <a:t>02/10/2020</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1F0CA0DC-DE61-4311-A94C-EF9C064A20E3}"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EB837932-2900-4D33-992E-FD3A37607FA3}" type="datetimeFigureOut">
              <a:rPr lang="pt-BR"/>
              <a:pPr>
                <a:defRPr/>
              </a:pPr>
              <a:t>02/10/2020</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FBACE17D-A811-48AC-88DB-808082104CFD}"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A794252D-8D5E-42A1-9102-BA6D4C4A18D1}" type="datetimeFigureOut">
              <a:rPr lang="pt-BR"/>
              <a:pPr>
                <a:defRPr/>
              </a:pPr>
              <a:t>02/10/2020</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B34B67F8-E35B-499E-B0B2-1649E95D9F46}"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0BAFC35E-2989-48ED-B84E-8056A1530E48}" type="datetimeFigureOut">
              <a:rPr lang="pt-BR"/>
              <a:pPr>
                <a:defRPr/>
              </a:pPr>
              <a:t>02/10/2020</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1C3688DA-F417-4E56-9FAB-E503945E5100}"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2409DFB-E111-4619-AA79-FE42C06F2939}" type="datetimeFigureOut">
              <a:rPr lang="pt-BR"/>
              <a:pPr>
                <a:defRPr/>
              </a:pPr>
              <a:t>02/10/2020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E574281-CB51-46F1-A2C2-EBB17412B609}" type="slidenum">
              <a:rPr lang="pt-BR"/>
              <a:pPr>
                <a:defRPr/>
              </a:pPr>
              <a:t>‹nº›</a:t>
            </a:fld>
            <a:endParaRPr lang="pt-BR"/>
          </a:p>
        </p:txBody>
      </p:sp>
      <p:pic>
        <p:nvPicPr>
          <p:cNvPr id="1031" name="Imagem 6"/>
          <p:cNvPicPr>
            <a:picLocks noChangeAspect="1"/>
          </p:cNvPicPr>
          <p:nvPr userDrawn="1"/>
        </p:nvPicPr>
        <p:blipFill>
          <a:blip r:embed="rId13" cstate="print"/>
          <a:srcRect/>
          <a:stretch>
            <a:fillRect/>
          </a:stretch>
        </p:blipFill>
        <p:spPr bwMode="auto">
          <a:xfrm>
            <a:off x="4763" y="0"/>
            <a:ext cx="913447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título mestre</a:t>
            </a:r>
          </a:p>
        </p:txBody>
      </p:sp>
      <p:sp>
        <p:nvSpPr>
          <p:cNvPr id="2051"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946816F-913C-469E-A179-18627D34C6CA}" type="datetimeFigureOut">
              <a:rPr lang="pt-BR"/>
              <a:pPr>
                <a:defRPr/>
              </a:pPr>
              <a:t>02/10/2020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BF24C47-FBEA-48AE-9BDA-A19F4E229873}"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www.youtube.com/watch?v=ckAQ2SOWjqg"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pt.wikipedia.org/wiki/Machu_Picch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pt.wikipedia.org/wiki/Machu_Picch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riodeserto.blogspot.com.b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camisasemanias.blogspot.com.br/2012/04/ouro-preto-vitral-c.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pt.wikipedia.org/wiki/Ouro_Pret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pt.wikipedia.org/wiki/Patrim%C3%B3nio_cultura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pt.wikipedia.org/wiki/Olind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pt.wikipedia.org/wiki/Olind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pt.wikipedia.org/wiki/Olind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pt.wikipedia.org/wiki/Patrim%C3%B3nio_cultura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suapesquisa.com/o_que_e/patrimonio_historico.ht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portal.iphan.gov.br/portal/montarPaginaSecao.do?id=12297&amp;retorno=paginaIpha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portal.iphan.gov.br/portal/montarPaginaSecao.do?id=10852&amp;retorno=paginaIpha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m 7"/>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CaixaDeTexto 6"/>
          <p:cNvSpPr txBox="1">
            <a:spLocks noChangeArrowheads="1"/>
          </p:cNvSpPr>
          <p:nvPr/>
        </p:nvSpPr>
        <p:spPr bwMode="auto">
          <a:xfrm>
            <a:off x="1150938" y="4076700"/>
            <a:ext cx="7092950" cy="2616200"/>
          </a:xfrm>
          <a:prstGeom prst="rect">
            <a:avLst/>
          </a:prstGeom>
          <a:noFill/>
          <a:ln w="9525">
            <a:noFill/>
            <a:miter lim="800000"/>
            <a:headEnd/>
            <a:tailEnd/>
          </a:ln>
        </p:spPr>
        <p:txBody>
          <a:bodyPr>
            <a:spAutoFit/>
          </a:bodyPr>
          <a:lstStyle/>
          <a:p>
            <a:pPr algn="ctr"/>
            <a:r>
              <a:rPr lang="pt-BR" sz="3600" b="1" dirty="0">
                <a:solidFill>
                  <a:srgbClr val="102766"/>
                </a:solidFill>
                <a:latin typeface="Calibri" pitchFamily="34" charset="0"/>
              </a:rPr>
              <a:t>Linguagens, Códigos e suas Tecnologias - Artes</a:t>
            </a:r>
          </a:p>
          <a:p>
            <a:pPr algn="ctr"/>
            <a:r>
              <a:rPr lang="pt-BR" sz="2000" dirty="0">
                <a:solidFill>
                  <a:srgbClr val="102766"/>
                </a:solidFill>
                <a:latin typeface="Calibri" pitchFamily="34" charset="0"/>
              </a:rPr>
              <a:t>Ensino Médio, 1ª Série</a:t>
            </a:r>
          </a:p>
          <a:p>
            <a:pPr algn="ctr"/>
            <a:r>
              <a:rPr lang="pt-BR" sz="3600" b="1" dirty="0">
                <a:solidFill>
                  <a:srgbClr val="102766"/>
                </a:solidFill>
                <a:latin typeface="Calibri" pitchFamily="34" charset="0"/>
              </a:rPr>
              <a:t>Patrimônio histórico cultural -Material e imaterial</a:t>
            </a:r>
            <a:endParaRPr lang="pt-BR" sz="2000" dirty="0">
              <a:solidFill>
                <a:srgbClr val="102766"/>
              </a:solidFill>
              <a:latin typeface="Calibri" pitchFamily="34" charset="0"/>
            </a:endParaRPr>
          </a:p>
        </p:txBody>
      </p:sp>
      <p:sp>
        <p:nvSpPr>
          <p:cNvPr id="4" name="CaixaDeTexto 3"/>
          <p:cNvSpPr txBox="1"/>
          <p:nvPr/>
        </p:nvSpPr>
        <p:spPr>
          <a:xfrm>
            <a:off x="0" y="6308725"/>
            <a:ext cx="4067175" cy="307975"/>
          </a:xfrm>
          <a:prstGeom prst="rect">
            <a:avLst/>
          </a:prstGeom>
          <a:noFill/>
        </p:spPr>
        <p:txBody>
          <a:bodyPr>
            <a:spAutoFit/>
          </a:bodyPr>
          <a:lstStyle/>
          <a:p>
            <a:pPr algn="ctr">
              <a:defRPr/>
            </a:pPr>
            <a:endParaRPr lang="pt-BR" sz="1400" dirty="0">
              <a:solidFill>
                <a:schemeClr val="accent6">
                  <a:lumMod val="75000"/>
                </a:schemeClr>
              </a:solidFill>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ctrTitle"/>
          </p:nvPr>
        </p:nvSpPr>
        <p:spPr>
          <a:xfrm>
            <a:off x="611188" y="981075"/>
            <a:ext cx="7772400" cy="1470025"/>
          </a:xfrm>
        </p:spPr>
        <p:txBody>
          <a:bodyPr/>
          <a:lstStyle/>
          <a:p>
            <a:r>
              <a:rPr lang="pt-BR" sz="3600" b="1" smtClean="0"/>
              <a:t>Exemplo de patrimônio imaterial</a:t>
            </a:r>
          </a:p>
        </p:txBody>
      </p:sp>
      <p:sp>
        <p:nvSpPr>
          <p:cNvPr id="12291" name="Subtítulo 2"/>
          <p:cNvSpPr>
            <a:spLocks noGrp="1"/>
          </p:cNvSpPr>
          <p:nvPr>
            <p:ph type="subTitle" idx="1"/>
          </p:nvPr>
        </p:nvSpPr>
        <p:spPr>
          <a:xfrm>
            <a:off x="755650" y="2133600"/>
            <a:ext cx="7777163" cy="3887788"/>
          </a:xfrm>
        </p:spPr>
        <p:txBody>
          <a:bodyPr/>
          <a:lstStyle/>
          <a:p>
            <a:pPr algn="just"/>
            <a:r>
              <a:rPr lang="pt-BR" sz="2800" smtClean="0">
                <a:solidFill>
                  <a:schemeClr val="tx1"/>
                </a:solidFill>
              </a:rPr>
              <a:t>  </a:t>
            </a:r>
          </a:p>
          <a:p>
            <a:pPr algn="just"/>
            <a:r>
              <a:rPr lang="pt-BR" sz="2800" smtClean="0">
                <a:solidFill>
                  <a:schemeClr val="tx1"/>
                </a:solidFill>
              </a:rPr>
              <a:t>                                Vassourinhas</a:t>
            </a:r>
          </a:p>
        </p:txBody>
      </p:sp>
      <p:sp>
        <p:nvSpPr>
          <p:cNvPr id="12292" name="CaixaDeTexto 3"/>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 – 1º Ano do Ensino Médio</a:t>
            </a:r>
            <a:r>
              <a:rPr lang="pt-BR" b="1">
                <a:solidFill>
                  <a:schemeClr val="bg1"/>
                </a:solidFill>
                <a:latin typeface="Calibri" pitchFamily="34" charset="0"/>
              </a:rPr>
              <a:t> </a:t>
            </a:r>
          </a:p>
          <a:p>
            <a:r>
              <a:rPr lang="pt-BR">
                <a:solidFill>
                  <a:schemeClr val="bg1"/>
                </a:solidFill>
                <a:latin typeface="Calibri" pitchFamily="34" charset="0"/>
              </a:rPr>
              <a:t>Patrimônio histórico</a:t>
            </a:r>
          </a:p>
        </p:txBody>
      </p:sp>
      <p:sp>
        <p:nvSpPr>
          <p:cNvPr id="12293" name="CaixaDeTexto 5"/>
          <p:cNvSpPr txBox="1">
            <a:spLocks noChangeArrowheads="1"/>
          </p:cNvSpPr>
          <p:nvPr/>
        </p:nvSpPr>
        <p:spPr bwMode="auto">
          <a:xfrm>
            <a:off x="1116013" y="3860800"/>
            <a:ext cx="6915150" cy="831850"/>
          </a:xfrm>
          <a:prstGeom prst="rect">
            <a:avLst/>
          </a:prstGeom>
          <a:noFill/>
          <a:ln w="9525">
            <a:noFill/>
            <a:miter lim="800000"/>
            <a:headEnd/>
            <a:tailEnd/>
          </a:ln>
        </p:spPr>
        <p:txBody>
          <a:bodyPr wrap="none">
            <a:spAutoFit/>
          </a:bodyPr>
          <a:lstStyle/>
          <a:p>
            <a:pPr algn="ctr"/>
            <a:r>
              <a:rPr lang="pt-BR" sz="2400"/>
              <a:t>Escute no link abaixo:</a:t>
            </a:r>
            <a:endParaRPr lang="pt-BR" sz="2400">
              <a:hlinkClick r:id="rId2"/>
            </a:endParaRPr>
          </a:p>
          <a:p>
            <a:pPr algn="ctr"/>
            <a:r>
              <a:rPr lang="pt-BR" sz="2400">
                <a:hlinkClick r:id="rId2"/>
              </a:rPr>
              <a:t>http://www.youtube.com/watch?v=ckAQ2SOWjqg</a:t>
            </a:r>
            <a:endParaRPr lang="pt-BR" sz="2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ctrTitle"/>
          </p:nvPr>
        </p:nvSpPr>
        <p:spPr>
          <a:xfrm>
            <a:off x="611188" y="908050"/>
            <a:ext cx="7772400" cy="865188"/>
          </a:xfrm>
        </p:spPr>
        <p:txBody>
          <a:bodyPr/>
          <a:lstStyle/>
          <a:p>
            <a:r>
              <a:rPr lang="pt-BR" sz="3600" smtClean="0"/>
              <a:t>Patrimônio histórico mundial</a:t>
            </a:r>
          </a:p>
        </p:txBody>
      </p:sp>
      <p:sp>
        <p:nvSpPr>
          <p:cNvPr id="4" name="Título 2"/>
          <p:cNvSpPr>
            <a:spLocks noGrp="1"/>
          </p:cNvSpPr>
          <p:nvPr>
            <p:ph type="subTitle" idx="1"/>
          </p:nvPr>
        </p:nvSpPr>
        <p:spPr>
          <a:xfrm>
            <a:off x="2700338" y="6237288"/>
            <a:ext cx="6400800" cy="838200"/>
          </a:xfrm>
        </p:spPr>
        <p:txBody>
          <a:bodyPr>
            <a:normAutofit fontScale="90000" lnSpcReduction="20000"/>
          </a:bodyPr>
          <a:lstStyle/>
          <a:p>
            <a:pPr>
              <a:buFont typeface="Arial" charset="0"/>
              <a:buNone/>
              <a:defRPr/>
            </a:pPr>
            <a:r>
              <a:rPr lang="pt-BR" dirty="0" smtClean="0">
                <a:solidFill>
                  <a:schemeClr val="tx1"/>
                </a:solidFill>
              </a:rPr>
              <a:t>Machu </a:t>
            </a:r>
            <a:r>
              <a:rPr lang="pt-BR" dirty="0" err="1" smtClean="0">
                <a:solidFill>
                  <a:schemeClr val="tx1"/>
                </a:solidFill>
              </a:rPr>
              <a:t>Pichu</a:t>
            </a:r>
            <a:r>
              <a:rPr lang="pt-BR" dirty="0" smtClean="0">
                <a:solidFill>
                  <a:schemeClr val="tx1"/>
                </a:solidFill>
              </a:rPr>
              <a:t> - Peru</a:t>
            </a:r>
            <a:r>
              <a:rPr lang="pt-BR" dirty="0" smtClean="0"/>
              <a:t/>
            </a:r>
            <a:br>
              <a:rPr lang="pt-BR" dirty="0" smtClean="0"/>
            </a:br>
            <a:endParaRPr lang="pt-BR" dirty="0"/>
          </a:p>
        </p:txBody>
      </p:sp>
      <p:sp>
        <p:nvSpPr>
          <p:cNvPr id="13316" name="CaixaDeTexto 6"/>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 – 1º Ano do Ensino Médio</a:t>
            </a:r>
            <a:r>
              <a:rPr lang="pt-BR" b="1">
                <a:solidFill>
                  <a:schemeClr val="bg1"/>
                </a:solidFill>
                <a:latin typeface="Calibri" pitchFamily="34" charset="0"/>
              </a:rPr>
              <a:t> </a:t>
            </a:r>
          </a:p>
          <a:p>
            <a:r>
              <a:rPr lang="pt-BR">
                <a:solidFill>
                  <a:schemeClr val="bg1"/>
                </a:solidFill>
                <a:latin typeface="Calibri" pitchFamily="34" charset="0"/>
              </a:rPr>
              <a:t>Patrimônio histórico</a:t>
            </a:r>
          </a:p>
        </p:txBody>
      </p:sp>
      <p:pic>
        <p:nvPicPr>
          <p:cNvPr id="13317" name="Picture 7" descr="File:Panorama du Macchu Picchu et des environs.jpg - 2.jpg"/>
          <p:cNvPicPr>
            <a:picLocks noChangeAspect="1" noChangeArrowheads="1"/>
          </p:cNvPicPr>
          <p:nvPr/>
        </p:nvPicPr>
        <p:blipFill>
          <a:blip r:embed="rId2" cstate="print"/>
          <a:srcRect/>
          <a:stretch>
            <a:fillRect/>
          </a:stretch>
        </p:blipFill>
        <p:spPr bwMode="auto">
          <a:xfrm>
            <a:off x="0" y="2019300"/>
            <a:ext cx="9144000" cy="3270250"/>
          </a:xfrm>
          <a:prstGeom prst="rect">
            <a:avLst/>
          </a:prstGeom>
          <a:noFill/>
          <a:ln w="9525">
            <a:noFill/>
            <a:miter lim="800000"/>
            <a:headEnd/>
            <a:tailEnd/>
          </a:ln>
        </p:spPr>
      </p:pic>
      <p:sp>
        <p:nvSpPr>
          <p:cNvPr id="13318" name="CaixaDeTexto 6"/>
          <p:cNvSpPr txBox="1">
            <a:spLocks noChangeArrowheads="1"/>
          </p:cNvSpPr>
          <p:nvPr/>
        </p:nvSpPr>
        <p:spPr bwMode="auto">
          <a:xfrm>
            <a:off x="4292600" y="5373688"/>
            <a:ext cx="4851400" cy="246062"/>
          </a:xfrm>
          <a:prstGeom prst="rect">
            <a:avLst/>
          </a:prstGeom>
          <a:noFill/>
          <a:ln w="9525">
            <a:noFill/>
            <a:miter lim="800000"/>
            <a:headEnd/>
            <a:tailEnd/>
          </a:ln>
        </p:spPr>
        <p:txBody>
          <a:bodyPr wrap="none">
            <a:spAutoFit/>
          </a:bodyPr>
          <a:lstStyle/>
          <a:p>
            <a:r>
              <a:rPr lang="pt-BR" sz="1000"/>
              <a:t>Imagem:  Martin St-Amant (S23678) / </a:t>
            </a:r>
            <a:r>
              <a:rPr lang="en-US" sz="1000"/>
              <a:t> </a:t>
            </a:r>
            <a:r>
              <a:rPr lang="en-US" sz="1000" i="1"/>
              <a:t>Creative Commons Attribution 3.0 Unported</a:t>
            </a:r>
            <a:r>
              <a:rPr lang="en-US" sz="1000"/>
              <a:t>.</a:t>
            </a:r>
            <a:endParaRPr lang="pt-BR" sz="1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p:nvPr>
        </p:nvSpPr>
        <p:spPr>
          <a:xfrm>
            <a:off x="250825" y="115888"/>
            <a:ext cx="4332288" cy="635000"/>
          </a:xfrm>
        </p:spPr>
        <p:txBody>
          <a:bodyPr/>
          <a:lstStyle/>
          <a:p>
            <a:pPr algn="l"/>
            <a:r>
              <a:rPr lang="pt-BR" sz="1800" smtClean="0">
                <a:solidFill>
                  <a:schemeClr val="bg1"/>
                </a:solidFill>
              </a:rPr>
              <a:t/>
            </a:r>
            <a:br>
              <a:rPr lang="pt-BR" sz="1800" smtClean="0">
                <a:solidFill>
                  <a:schemeClr val="bg1"/>
                </a:solidFill>
              </a:rPr>
            </a:br>
            <a:r>
              <a:rPr lang="pt-BR" sz="1800" smtClean="0">
                <a:solidFill>
                  <a:schemeClr val="bg1"/>
                </a:solidFill>
              </a:rPr>
              <a:t>ARTE – 1º Ano do Ensino Médio</a:t>
            </a:r>
            <a:r>
              <a:rPr lang="pt-BR" sz="1800" b="1" smtClean="0">
                <a:solidFill>
                  <a:schemeClr val="bg1"/>
                </a:solidFill>
              </a:rPr>
              <a:t> </a:t>
            </a:r>
            <a:r>
              <a:rPr lang="pt-BR" sz="1800" smtClean="0">
                <a:solidFill>
                  <a:schemeClr val="bg1"/>
                </a:solidFill>
              </a:rPr>
              <a:t/>
            </a:r>
            <a:br>
              <a:rPr lang="pt-BR" sz="1800" smtClean="0">
                <a:solidFill>
                  <a:schemeClr val="bg1"/>
                </a:solidFill>
              </a:rPr>
            </a:br>
            <a:r>
              <a:rPr lang="pt-BR" sz="1800" smtClean="0">
                <a:solidFill>
                  <a:schemeClr val="bg1"/>
                </a:solidFill>
              </a:rPr>
              <a:t>Patrimônio histórico</a:t>
            </a:r>
            <a:br>
              <a:rPr lang="pt-BR" sz="1800" smtClean="0">
                <a:solidFill>
                  <a:schemeClr val="bg1"/>
                </a:solidFill>
              </a:rPr>
            </a:br>
            <a:endParaRPr lang="pt-BR" sz="1800" smtClean="0">
              <a:solidFill>
                <a:schemeClr val="bg1"/>
              </a:solidFill>
            </a:endParaRPr>
          </a:p>
        </p:txBody>
      </p:sp>
      <p:sp>
        <p:nvSpPr>
          <p:cNvPr id="14339" name="Espaço Reservado para Conteúdo 2"/>
          <p:cNvSpPr>
            <a:spLocks noGrp="1"/>
          </p:cNvSpPr>
          <p:nvPr>
            <p:ph idx="1"/>
          </p:nvPr>
        </p:nvSpPr>
        <p:spPr/>
        <p:txBody>
          <a:bodyPr/>
          <a:lstStyle/>
          <a:p>
            <a:pPr marL="0" indent="0" algn="just">
              <a:buFont typeface="Arial" pitchFamily="34" charset="0"/>
              <a:buNone/>
            </a:pPr>
            <a:r>
              <a:rPr lang="pt-BR" sz="2400" smtClean="0"/>
              <a:t>Machu Picchu (em quíchua Machu Pikchu, "velha montanha"), também chamada "cidade perdida dos Incas”, é uma cidade pré-colombiana bem conservada, localizada no topo de uma montanha, a 2400 metros de altitude, no vale do rio Urubamba, atual Peru. Foi construída no século XV, sob as ordens de Pachacuti. O local é, provavelmente, o símbolo mais típico do Império Inca, quer pela sua original localização e características geológicas, quer pela sua descoberta tardia em 1911. Apenas cerca de 30% da cidade é de construção original, o restante foi reconstruído. As áreas reconstruídas são facilmente reconhecidas pelo encaixe entre as pedras. A construção original é formada por pedras maiores e com encaixe com pouco espaço entre as rochas </a:t>
            </a:r>
            <a:r>
              <a:rPr lang="pt-BR" sz="2400" smtClean="0">
                <a:hlinkClick r:id="rId2"/>
              </a:rPr>
              <a:t>(6)</a:t>
            </a:r>
            <a:r>
              <a:rPr lang="pt-BR" sz="2400" smtClean="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p:cNvSpPr>
            <a:spLocks noGrp="1"/>
          </p:cNvSpPr>
          <p:nvPr>
            <p:ph type="title"/>
          </p:nvPr>
        </p:nvSpPr>
        <p:spPr>
          <a:xfrm>
            <a:off x="179388" y="115888"/>
            <a:ext cx="4691062" cy="635000"/>
          </a:xfrm>
        </p:spPr>
        <p:txBody>
          <a:bodyPr/>
          <a:lstStyle/>
          <a:p>
            <a:pPr algn="l"/>
            <a:r>
              <a:rPr lang="pt-BR" sz="1800" smtClean="0">
                <a:solidFill>
                  <a:schemeClr val="bg1"/>
                </a:solidFill>
              </a:rPr>
              <a:t/>
            </a:r>
            <a:br>
              <a:rPr lang="pt-BR" sz="1800" smtClean="0">
                <a:solidFill>
                  <a:schemeClr val="bg1"/>
                </a:solidFill>
              </a:rPr>
            </a:br>
            <a:r>
              <a:rPr lang="pt-BR" sz="1800" smtClean="0">
                <a:solidFill>
                  <a:schemeClr val="bg1"/>
                </a:solidFill>
              </a:rPr>
              <a:t>ARTE – 1º Ano do Ensino Médio</a:t>
            </a:r>
            <a:r>
              <a:rPr lang="pt-BR" sz="1800" b="1" smtClean="0">
                <a:solidFill>
                  <a:schemeClr val="bg1"/>
                </a:solidFill>
              </a:rPr>
              <a:t> </a:t>
            </a:r>
            <a:r>
              <a:rPr lang="pt-BR" sz="1800" smtClean="0">
                <a:solidFill>
                  <a:schemeClr val="bg1"/>
                </a:solidFill>
              </a:rPr>
              <a:t/>
            </a:r>
            <a:br>
              <a:rPr lang="pt-BR" sz="1800" smtClean="0">
                <a:solidFill>
                  <a:schemeClr val="bg1"/>
                </a:solidFill>
              </a:rPr>
            </a:br>
            <a:r>
              <a:rPr lang="pt-BR" sz="1800" smtClean="0">
                <a:solidFill>
                  <a:schemeClr val="bg1"/>
                </a:solidFill>
              </a:rPr>
              <a:t>Patrimônio histórico</a:t>
            </a:r>
            <a:br>
              <a:rPr lang="pt-BR" sz="1800" smtClean="0">
                <a:solidFill>
                  <a:schemeClr val="bg1"/>
                </a:solidFill>
              </a:rPr>
            </a:br>
            <a:endParaRPr lang="pt-BR" sz="1800" smtClean="0">
              <a:solidFill>
                <a:schemeClr val="bg1"/>
              </a:solidFill>
            </a:endParaRPr>
          </a:p>
        </p:txBody>
      </p:sp>
      <p:sp>
        <p:nvSpPr>
          <p:cNvPr id="15363" name="Espaço Reservado para Conteúdo 2"/>
          <p:cNvSpPr>
            <a:spLocks noGrp="1"/>
          </p:cNvSpPr>
          <p:nvPr>
            <p:ph idx="1"/>
          </p:nvPr>
        </p:nvSpPr>
        <p:spPr/>
        <p:txBody>
          <a:bodyPr/>
          <a:lstStyle/>
          <a:p>
            <a:pPr marL="0" indent="0" algn="just">
              <a:buFont typeface="Arial" pitchFamily="34" charset="0"/>
              <a:buNone/>
            </a:pPr>
            <a:r>
              <a:rPr lang="pt-BR" sz="2400" smtClean="0"/>
              <a:t>Consta de duas grandes áreas: a agrícola - formada principalmente por terraços e recintos de armazenagem de alimentos, e a outra - urbana, na qual se destaca a zona sagrada com templos, praças e mausoléus reais.</a:t>
            </a:r>
          </a:p>
          <a:p>
            <a:pPr marL="0" indent="0" algn="just">
              <a:buFont typeface="Arial" pitchFamily="34" charset="0"/>
              <a:buNone/>
            </a:pPr>
            <a:endParaRPr lang="pt-BR" sz="2400" smtClean="0"/>
          </a:p>
          <a:p>
            <a:pPr marL="0" indent="0" algn="just">
              <a:buFont typeface="Arial" pitchFamily="34" charset="0"/>
              <a:buNone/>
            </a:pPr>
            <a:r>
              <a:rPr lang="pt-BR" sz="2400" smtClean="0"/>
              <a:t>A disposição dos prédios, a excelência do trabalho e o grande número de terraços para agricultura são impressionantes, destacando a grande capacidade daquela sociedade. No meio das montanhas, os templos, casas e cemitérios estão distribuídos de maneira organizada, abrindo ruas e aproveitando o espaço com escadarias. Segundo a história inca, tudo planejado para a passagem do deus sol </a:t>
            </a:r>
            <a:r>
              <a:rPr lang="pt-BR" sz="2400" smtClean="0">
                <a:hlinkClick r:id="rId2"/>
              </a:rPr>
              <a:t>(7)</a:t>
            </a:r>
            <a:r>
              <a:rPr lang="pt-BR" sz="2400" smtClean="0"/>
              <a:t>.</a:t>
            </a:r>
          </a:p>
          <a:p>
            <a:pPr marL="0" indent="0">
              <a:buFont typeface="Arial" pitchFamily="34" charset="0"/>
              <a:buNone/>
            </a:pPr>
            <a:endParaRPr lang="pt-BR"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p:cNvSpPr>
            <a:spLocks noGrp="1"/>
          </p:cNvSpPr>
          <p:nvPr>
            <p:ph type="title"/>
          </p:nvPr>
        </p:nvSpPr>
        <p:spPr>
          <a:xfrm>
            <a:off x="0" y="188913"/>
            <a:ext cx="4762500" cy="635000"/>
          </a:xfrm>
        </p:spPr>
        <p:txBody>
          <a:bodyPr/>
          <a:lstStyle/>
          <a:p>
            <a:pPr algn="l"/>
            <a:r>
              <a:rPr lang="pt-BR" sz="1800" smtClean="0">
                <a:solidFill>
                  <a:schemeClr val="bg1"/>
                </a:solidFill>
              </a:rPr>
              <a:t/>
            </a:r>
            <a:br>
              <a:rPr lang="pt-BR" sz="1800" smtClean="0">
                <a:solidFill>
                  <a:schemeClr val="bg1"/>
                </a:solidFill>
              </a:rPr>
            </a:br>
            <a:r>
              <a:rPr lang="pt-BR" sz="1800" smtClean="0">
                <a:solidFill>
                  <a:schemeClr val="bg1"/>
                </a:solidFill>
              </a:rPr>
              <a:t>ARTE – 1º Ano do Ensino Médio</a:t>
            </a:r>
            <a:r>
              <a:rPr lang="pt-BR" sz="1800" b="1" smtClean="0">
                <a:solidFill>
                  <a:schemeClr val="bg1"/>
                </a:solidFill>
              </a:rPr>
              <a:t> </a:t>
            </a:r>
            <a:r>
              <a:rPr lang="pt-BR" sz="1800" smtClean="0">
                <a:solidFill>
                  <a:schemeClr val="bg1"/>
                </a:solidFill>
              </a:rPr>
              <a:t/>
            </a:r>
            <a:br>
              <a:rPr lang="pt-BR" sz="1800" smtClean="0">
                <a:solidFill>
                  <a:schemeClr val="bg1"/>
                </a:solidFill>
              </a:rPr>
            </a:br>
            <a:r>
              <a:rPr lang="pt-BR" sz="1800" smtClean="0">
                <a:solidFill>
                  <a:schemeClr val="bg1"/>
                </a:solidFill>
              </a:rPr>
              <a:t>Patrimônio histórico</a:t>
            </a:r>
            <a:br>
              <a:rPr lang="pt-BR" sz="1800" smtClean="0">
                <a:solidFill>
                  <a:schemeClr val="bg1"/>
                </a:solidFill>
              </a:rPr>
            </a:br>
            <a:endParaRPr lang="pt-BR" sz="1800" smtClean="0">
              <a:solidFill>
                <a:schemeClr val="bg1"/>
              </a:solidFill>
            </a:endParaRPr>
          </a:p>
        </p:txBody>
      </p:sp>
      <p:sp>
        <p:nvSpPr>
          <p:cNvPr id="3" name="Espaço Reservado para Conteúdo 2"/>
          <p:cNvSpPr>
            <a:spLocks noGrp="1"/>
          </p:cNvSpPr>
          <p:nvPr>
            <p:ph idx="1"/>
          </p:nvPr>
        </p:nvSpPr>
        <p:spPr/>
        <p:txBody>
          <a:bodyPr/>
          <a:lstStyle/>
          <a:p>
            <a:pPr marL="0" indent="0" algn="just">
              <a:buFont typeface="Arial" charset="0"/>
              <a:buNone/>
              <a:defRPr/>
            </a:pPr>
            <a:r>
              <a:rPr lang="pt-BR" sz="2400" dirty="0"/>
              <a:t>O lugar foi elevado à categoria de </a:t>
            </a:r>
            <a:r>
              <a:rPr lang="pt-BR" sz="2400" dirty="0" smtClean="0"/>
              <a:t>patrimônio </a:t>
            </a:r>
            <a:r>
              <a:rPr lang="pt-BR" sz="2400" dirty="0"/>
              <a:t>mundial da </a:t>
            </a:r>
            <a:r>
              <a:rPr lang="pt-BR" sz="2400" dirty="0" smtClean="0"/>
              <a:t>UNESCO e </a:t>
            </a:r>
            <a:r>
              <a:rPr lang="pt-BR" sz="2400" dirty="0"/>
              <a:t>alvo de </a:t>
            </a:r>
            <a:r>
              <a:rPr lang="pt-BR" sz="2400" dirty="0" smtClean="0"/>
              <a:t>preocupação graças </a:t>
            </a:r>
            <a:r>
              <a:rPr lang="pt-BR" sz="2400" dirty="0"/>
              <a:t>à interação com o </a:t>
            </a:r>
            <a:r>
              <a:rPr lang="pt-BR" sz="2400" dirty="0" smtClean="0"/>
              <a:t>turismo, </a:t>
            </a:r>
            <a:r>
              <a:rPr lang="pt-BR" sz="2400" dirty="0"/>
              <a:t>por ser um dos pontos históricos mais visitados do Peru</a:t>
            </a:r>
            <a:r>
              <a:rPr lang="pt-BR" sz="2400" dirty="0" smtClean="0"/>
              <a:t>.</a:t>
            </a:r>
            <a:endParaRPr lang="pt-BR" sz="2400" dirty="0"/>
          </a:p>
          <a:p>
            <a:pPr marL="0" indent="0" algn="just">
              <a:buFont typeface="Arial" charset="0"/>
              <a:buNone/>
              <a:defRPr/>
            </a:pPr>
            <a:r>
              <a:rPr lang="pt-BR" sz="2400" dirty="0"/>
              <a:t>Há diversas teorias sobre a função de Machu </a:t>
            </a:r>
            <a:r>
              <a:rPr lang="pt-BR" sz="2400" dirty="0" smtClean="0"/>
              <a:t>Picchu. A </a:t>
            </a:r>
            <a:r>
              <a:rPr lang="pt-BR" sz="2400" dirty="0"/>
              <a:t>mais aceita afirma que foi um assentamento construído com o objetivo de supervisionar a economia das regiões conquistadas e com o propósito secreto de refugiar o soberano Inca e seu séquito mais </a:t>
            </a:r>
            <a:r>
              <a:rPr lang="pt-BR" sz="2400" dirty="0" smtClean="0"/>
              <a:t>próximo, em </a:t>
            </a:r>
            <a:r>
              <a:rPr lang="pt-BR" sz="2400" dirty="0"/>
              <a:t>caso de ataque</a:t>
            </a:r>
            <a:r>
              <a:rPr lang="pt-BR" sz="2400" dirty="0" smtClean="0"/>
              <a:t>.</a:t>
            </a:r>
            <a:endParaRPr lang="pt-BR" sz="2400" dirty="0"/>
          </a:p>
          <a:p>
            <a:pPr marL="0" indent="0" algn="just">
              <a:buFont typeface="Arial" charset="0"/>
              <a:buNone/>
              <a:defRPr/>
            </a:pPr>
            <a:r>
              <a:rPr lang="pt-BR" sz="2400" dirty="0"/>
              <a:t>Pela obra humana e pela localização geográfica, Machu Picchu é considerada Patrimônio Mundial pela </a:t>
            </a:r>
            <a:r>
              <a:rPr lang="pt-BR" sz="2400" dirty="0" smtClean="0"/>
              <a:t>UNESCO </a:t>
            </a:r>
            <a:r>
              <a:rPr lang="pt-BR" sz="2400" dirty="0" smtClean="0">
                <a:hlinkClick r:id="rId2"/>
              </a:rPr>
              <a:t>(8)</a:t>
            </a:r>
            <a:r>
              <a:rPr lang="pt-BR" sz="2400" dirty="0" smtClean="0"/>
              <a:t>.</a:t>
            </a:r>
            <a:endParaRPr lang="pt-BR" sz="2400" dirty="0"/>
          </a:p>
          <a:p>
            <a:pPr>
              <a:buFont typeface="Arial" charset="0"/>
              <a:buChar char="•"/>
              <a:defRPr/>
            </a:pPr>
            <a:endParaRPr lang="pt-B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4"/>
          <p:cNvSpPr>
            <a:spLocks noGrp="1"/>
          </p:cNvSpPr>
          <p:nvPr>
            <p:ph type="title"/>
          </p:nvPr>
        </p:nvSpPr>
        <p:spPr>
          <a:xfrm>
            <a:off x="539750" y="717550"/>
            <a:ext cx="8229600" cy="1143000"/>
          </a:xfrm>
        </p:spPr>
        <p:txBody>
          <a:bodyPr/>
          <a:lstStyle/>
          <a:p>
            <a:r>
              <a:rPr lang="pt-BR" smtClean="0"/>
              <a:t>Patrimônios históricos nacionais</a:t>
            </a:r>
          </a:p>
        </p:txBody>
      </p:sp>
      <p:sp>
        <p:nvSpPr>
          <p:cNvPr id="17411" name="CaixaDeTexto 3"/>
          <p:cNvSpPr txBox="1">
            <a:spLocks noChangeArrowheads="1"/>
          </p:cNvSpPr>
          <p:nvPr/>
        </p:nvSpPr>
        <p:spPr bwMode="auto">
          <a:xfrm>
            <a:off x="179388" y="73025"/>
            <a:ext cx="5040312" cy="646113"/>
          </a:xfrm>
          <a:prstGeom prst="rect">
            <a:avLst/>
          </a:prstGeom>
          <a:noFill/>
          <a:ln w="9525">
            <a:noFill/>
            <a:miter lim="800000"/>
            <a:headEnd/>
            <a:tailEnd/>
          </a:ln>
        </p:spPr>
        <p:txBody>
          <a:bodyPr>
            <a:spAutoFit/>
          </a:bodyPr>
          <a:lstStyle/>
          <a:p>
            <a:r>
              <a:rPr lang="pt-BR">
                <a:solidFill>
                  <a:schemeClr val="bg1"/>
                </a:solidFill>
                <a:latin typeface="Calibri" pitchFamily="34" charset="0"/>
              </a:rPr>
              <a:t>ARTE – 1º Ano do Ensino Médio</a:t>
            </a:r>
            <a:r>
              <a:rPr lang="pt-BR" b="1">
                <a:solidFill>
                  <a:schemeClr val="bg1"/>
                </a:solidFill>
                <a:latin typeface="Calibri" pitchFamily="34" charset="0"/>
              </a:rPr>
              <a:t> </a:t>
            </a:r>
          </a:p>
          <a:p>
            <a:r>
              <a:rPr lang="pt-BR">
                <a:solidFill>
                  <a:schemeClr val="bg1"/>
                </a:solidFill>
                <a:latin typeface="Calibri" pitchFamily="34" charset="0"/>
              </a:rPr>
              <a:t>Patrimônio histórico</a:t>
            </a:r>
          </a:p>
        </p:txBody>
      </p:sp>
      <p:sp>
        <p:nvSpPr>
          <p:cNvPr id="17412" name="Espaço Reservado para Conteúdo 1"/>
          <p:cNvSpPr>
            <a:spLocks noGrp="1"/>
          </p:cNvSpPr>
          <p:nvPr>
            <p:ph idx="1"/>
          </p:nvPr>
        </p:nvSpPr>
        <p:spPr>
          <a:xfrm>
            <a:off x="473075" y="2133600"/>
            <a:ext cx="8229600" cy="4525963"/>
          </a:xfrm>
        </p:spPr>
        <p:txBody>
          <a:bodyPr/>
          <a:lstStyle/>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r>
              <a:rPr lang="pt-BR" sz="2800" smtClean="0"/>
              <a:t>                          Cidade histórica de Ouro Preto - MG</a:t>
            </a:r>
          </a:p>
        </p:txBody>
      </p:sp>
      <p:pic>
        <p:nvPicPr>
          <p:cNvPr id="17413" name="Picture 7" descr="File:Ouro Preto November 2009-5.jpg"/>
          <p:cNvPicPr>
            <a:picLocks noChangeAspect="1" noChangeArrowheads="1"/>
          </p:cNvPicPr>
          <p:nvPr/>
        </p:nvPicPr>
        <p:blipFill>
          <a:blip r:embed="rId2" cstate="print"/>
          <a:srcRect/>
          <a:stretch>
            <a:fillRect/>
          </a:stretch>
        </p:blipFill>
        <p:spPr bwMode="auto">
          <a:xfrm>
            <a:off x="1547813" y="1989138"/>
            <a:ext cx="5903912" cy="3881437"/>
          </a:xfrm>
          <a:prstGeom prst="rect">
            <a:avLst/>
          </a:prstGeom>
          <a:noFill/>
          <a:ln w="9525">
            <a:noFill/>
            <a:miter lim="800000"/>
            <a:headEnd/>
            <a:tailEnd/>
          </a:ln>
        </p:spPr>
      </p:pic>
      <p:sp>
        <p:nvSpPr>
          <p:cNvPr id="17414" name="CaixaDeTexto 6"/>
          <p:cNvSpPr txBox="1">
            <a:spLocks noChangeArrowheads="1"/>
          </p:cNvSpPr>
          <p:nvPr/>
        </p:nvSpPr>
        <p:spPr bwMode="auto">
          <a:xfrm rot="-5400000">
            <a:off x="5772150" y="3998913"/>
            <a:ext cx="3544888" cy="246062"/>
          </a:xfrm>
          <a:prstGeom prst="rect">
            <a:avLst/>
          </a:prstGeom>
          <a:noFill/>
          <a:ln w="9525">
            <a:noFill/>
            <a:miter lim="800000"/>
            <a:headEnd/>
            <a:tailEnd/>
          </a:ln>
        </p:spPr>
        <p:txBody>
          <a:bodyPr wrap="none">
            <a:spAutoFit/>
          </a:bodyPr>
          <a:lstStyle/>
          <a:p>
            <a:r>
              <a:rPr lang="pt-BR" sz="1000"/>
              <a:t>Imagem: Alvesgaspar /  </a:t>
            </a:r>
            <a:r>
              <a:rPr lang="pt-BR" sz="1000" i="1"/>
              <a:t>GNU Free Documentation License</a:t>
            </a:r>
            <a:r>
              <a:rPr lang="pt-BR" sz="1000"/>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p:cNvSpPr>
            <a:spLocks noGrp="1"/>
          </p:cNvSpPr>
          <p:nvPr>
            <p:ph type="title"/>
          </p:nvPr>
        </p:nvSpPr>
        <p:spPr>
          <a:xfrm>
            <a:off x="179388" y="115888"/>
            <a:ext cx="3887787" cy="661987"/>
          </a:xfrm>
        </p:spPr>
        <p:txBody>
          <a:bodyPr/>
          <a:lstStyle/>
          <a:p>
            <a:pPr algn="l"/>
            <a:r>
              <a:rPr lang="pt-BR" sz="1800" smtClean="0">
                <a:solidFill>
                  <a:schemeClr val="bg1"/>
                </a:solidFill>
              </a:rPr>
              <a:t/>
            </a:r>
            <a:br>
              <a:rPr lang="pt-BR" sz="1800" smtClean="0">
                <a:solidFill>
                  <a:schemeClr val="bg1"/>
                </a:solidFill>
              </a:rPr>
            </a:br>
            <a:r>
              <a:rPr lang="pt-BR" sz="1800" smtClean="0">
                <a:solidFill>
                  <a:schemeClr val="bg1"/>
                </a:solidFill>
              </a:rPr>
              <a:t>ARTE – 1º Ano do Ensino Médio</a:t>
            </a:r>
            <a:r>
              <a:rPr lang="pt-BR" sz="1800" b="1" smtClean="0">
                <a:solidFill>
                  <a:schemeClr val="bg1"/>
                </a:solidFill>
              </a:rPr>
              <a:t> </a:t>
            </a:r>
            <a:r>
              <a:rPr lang="pt-BR" sz="1800" smtClean="0">
                <a:solidFill>
                  <a:schemeClr val="bg1"/>
                </a:solidFill>
              </a:rPr>
              <a:t/>
            </a:r>
            <a:br>
              <a:rPr lang="pt-BR" sz="1800" smtClean="0">
                <a:solidFill>
                  <a:schemeClr val="bg1"/>
                </a:solidFill>
              </a:rPr>
            </a:br>
            <a:r>
              <a:rPr lang="pt-BR" sz="1800" smtClean="0">
                <a:solidFill>
                  <a:schemeClr val="bg1"/>
                </a:solidFill>
              </a:rPr>
              <a:t>Patrimônio histórico</a:t>
            </a:r>
            <a:br>
              <a:rPr lang="pt-BR" sz="1800" smtClean="0">
                <a:solidFill>
                  <a:schemeClr val="bg1"/>
                </a:solidFill>
              </a:rPr>
            </a:br>
            <a:endParaRPr lang="pt-BR" sz="1800" smtClean="0">
              <a:solidFill>
                <a:schemeClr val="bg1"/>
              </a:solidFill>
            </a:endParaRPr>
          </a:p>
        </p:txBody>
      </p:sp>
      <p:sp>
        <p:nvSpPr>
          <p:cNvPr id="18435" name="Espaço Reservado para Conteúdo 2"/>
          <p:cNvSpPr>
            <a:spLocks noGrp="1"/>
          </p:cNvSpPr>
          <p:nvPr>
            <p:ph idx="1"/>
          </p:nvPr>
        </p:nvSpPr>
        <p:spPr>
          <a:xfrm>
            <a:off x="395288" y="908050"/>
            <a:ext cx="8229600" cy="4525963"/>
          </a:xfrm>
        </p:spPr>
        <p:txBody>
          <a:bodyPr/>
          <a:lstStyle/>
          <a:p>
            <a:pPr marL="0" indent="0" algn="just">
              <a:buFont typeface="Arial" pitchFamily="34" charset="0"/>
              <a:buNone/>
            </a:pPr>
            <a:r>
              <a:rPr lang="pt-BR" sz="2400" smtClean="0"/>
              <a:t>Foi a primeira cidade brasileira a ser declarada pela Organização das Nações Unidas para a Educação, a Ciência e a Cultura, Patrimônio Histórico e Cultural da Humanidade, no ano de 1980. Apesar de ter a maior parte do intenso fluxo turístico focado na arquitetura e na importância histórica, o município possui um rico e variado ecossistema em seu entorno, com cachoeiras, trilhas seculares e uma enorme área de mata nativa, cuja  felicidade foi ser protegida com a criação de Parques Estaduais. A mais recente situa-se próximo ao distrito de São Bartolomeu. A cidade também se destaca pela atividade cultural. Todos os anos, sedia o Festival de Inverno de Ouro Preto e Mariana - Fórum das Artes. No ano de 2010, o Festival homenageou Mestre Ataíde, pintor de grande influência no barroco de Minas Gerais. Ouro Preto e Mariana receberam atrações como Roberta Sá, 14 Bis, Sá e Guarabira, Gabriel, o Pensador e Chico César </a:t>
            </a:r>
            <a:r>
              <a:rPr lang="pt-BR" sz="2400" smtClean="0">
                <a:hlinkClick r:id="rId2"/>
              </a:rPr>
              <a:t>(9)</a:t>
            </a:r>
            <a:r>
              <a:rPr lang="pt-BR" sz="2400" smtClean="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title"/>
          </p:nvPr>
        </p:nvSpPr>
        <p:spPr>
          <a:xfrm>
            <a:off x="179388" y="115888"/>
            <a:ext cx="3671887" cy="649287"/>
          </a:xfrm>
        </p:spPr>
        <p:txBody>
          <a:bodyPr/>
          <a:lstStyle/>
          <a:p>
            <a:pPr algn="l"/>
            <a:r>
              <a:rPr lang="pt-BR" sz="1800" smtClean="0">
                <a:solidFill>
                  <a:schemeClr val="bg1"/>
                </a:solidFill>
              </a:rPr>
              <a:t/>
            </a:r>
            <a:br>
              <a:rPr lang="pt-BR" sz="1800" smtClean="0">
                <a:solidFill>
                  <a:schemeClr val="bg1"/>
                </a:solidFill>
              </a:rPr>
            </a:br>
            <a:r>
              <a:rPr lang="pt-BR" sz="1800" smtClean="0">
                <a:solidFill>
                  <a:schemeClr val="bg1"/>
                </a:solidFill>
              </a:rPr>
              <a:t>ARTE – 1º Ano do Ensino Médio</a:t>
            </a:r>
            <a:r>
              <a:rPr lang="pt-BR" sz="1800" b="1" smtClean="0">
                <a:solidFill>
                  <a:schemeClr val="bg1"/>
                </a:solidFill>
              </a:rPr>
              <a:t> </a:t>
            </a:r>
            <a:r>
              <a:rPr lang="pt-BR" sz="1800" smtClean="0">
                <a:solidFill>
                  <a:schemeClr val="bg1"/>
                </a:solidFill>
              </a:rPr>
              <a:t/>
            </a:r>
            <a:br>
              <a:rPr lang="pt-BR" sz="1800" smtClean="0">
                <a:solidFill>
                  <a:schemeClr val="bg1"/>
                </a:solidFill>
              </a:rPr>
            </a:br>
            <a:r>
              <a:rPr lang="pt-BR" sz="1800" smtClean="0">
                <a:solidFill>
                  <a:schemeClr val="bg1"/>
                </a:solidFill>
              </a:rPr>
              <a:t>Patrimônio histórico</a:t>
            </a:r>
            <a:br>
              <a:rPr lang="pt-BR" sz="1800" smtClean="0">
                <a:solidFill>
                  <a:schemeClr val="bg1"/>
                </a:solidFill>
              </a:rPr>
            </a:br>
            <a:endParaRPr lang="pt-BR" sz="1800" smtClean="0">
              <a:solidFill>
                <a:schemeClr val="bg1"/>
              </a:solidFill>
            </a:endParaRPr>
          </a:p>
        </p:txBody>
      </p:sp>
      <p:sp>
        <p:nvSpPr>
          <p:cNvPr id="19459" name="Espaço Reservado para Conteúdo 2"/>
          <p:cNvSpPr>
            <a:spLocks noGrp="1"/>
          </p:cNvSpPr>
          <p:nvPr>
            <p:ph idx="1"/>
          </p:nvPr>
        </p:nvSpPr>
        <p:spPr>
          <a:xfrm>
            <a:off x="395288" y="1052513"/>
            <a:ext cx="8229600" cy="4525962"/>
          </a:xfrm>
        </p:spPr>
        <p:txBody>
          <a:bodyPr/>
          <a:lstStyle/>
          <a:p>
            <a:pPr marL="0" indent="0" algn="just">
              <a:buFont typeface="Arial" pitchFamily="34" charset="0"/>
              <a:buNone/>
            </a:pPr>
            <a:r>
              <a:rPr lang="pt-BR" sz="2400" smtClean="0"/>
              <a:t>Atividades culturais como teatro, música, artesanato, literatura, discussões em mesas redondas e palestras sobre meio ambiente e incentivo à leitura para crianças também entraram no calendário do Festival. Recentemente, Ouro Preto foi eleita uma das Sete Maravilhas brasileiras, numa eleição da Revista Caras e do banco HSBC.</a:t>
            </a:r>
          </a:p>
          <a:p>
            <a:pPr marL="0" indent="0" algn="just">
              <a:buFont typeface="Arial" pitchFamily="34" charset="0"/>
              <a:buNone/>
            </a:pPr>
            <a:r>
              <a:rPr lang="pt-BR" sz="2400" smtClean="0"/>
              <a:t> </a:t>
            </a:r>
            <a:r>
              <a:rPr lang="pt-BR" sz="2400" b="1" smtClean="0"/>
              <a:t>Museus:</a:t>
            </a:r>
          </a:p>
          <a:p>
            <a:pPr marL="0" indent="0" algn="just">
              <a:buFont typeface="Arial" pitchFamily="34" charset="0"/>
              <a:buNone/>
            </a:pPr>
            <a:r>
              <a:rPr lang="pt-BR" sz="2400" b="1" smtClean="0"/>
              <a:t> </a:t>
            </a:r>
            <a:r>
              <a:rPr lang="pt-BR" sz="2400" smtClean="0"/>
              <a:t>Além de ser um "museu a céu aberto", a cidade tem instituições que guardam acervos variados como o Museu das Reduções, Museu do Chá, Museu de Ciência e Técnica da Escola de Minas, Museu da Inconfidência, Museu da Música, Museu Casa dos Contos, Ludo Museu, Museu do Oratório, Museu Casa Guignard, Museu de Pharmacia, Museu de Arte Sacra do Pilar, Museu Aberto Cidade Viva e Museu Aleijadinho, além do Museu do Ouro, onde são encontradas diversas pedras preciosas </a:t>
            </a:r>
            <a:r>
              <a:rPr lang="pt-BR" sz="2400" smtClean="0">
                <a:hlinkClick r:id="rId2"/>
              </a:rPr>
              <a:t>(10)</a:t>
            </a:r>
            <a:r>
              <a:rPr lang="pt-BR" sz="2400" smtClean="0"/>
              <a:t>.</a:t>
            </a:r>
          </a:p>
          <a:p>
            <a:pPr marL="0" indent="0" algn="just">
              <a:buFont typeface="Arial" pitchFamily="34" charset="0"/>
              <a:buNone/>
            </a:pPr>
            <a:endParaRPr lang="pt-BR"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a:xfrm>
            <a:off x="179388" y="115888"/>
            <a:ext cx="4546600" cy="706437"/>
          </a:xfrm>
        </p:spPr>
        <p:txBody>
          <a:bodyPr/>
          <a:lstStyle/>
          <a:p>
            <a:pPr algn="l"/>
            <a:r>
              <a:rPr lang="pt-BR" sz="1800" smtClean="0">
                <a:solidFill>
                  <a:schemeClr val="bg1"/>
                </a:solidFill>
              </a:rPr>
              <a:t>ARTE – 1º Ano do Ensino Médio</a:t>
            </a:r>
            <a:r>
              <a:rPr lang="pt-BR" sz="1800" b="1" smtClean="0">
                <a:solidFill>
                  <a:schemeClr val="bg1"/>
                </a:solidFill>
              </a:rPr>
              <a:t> </a:t>
            </a:r>
            <a:r>
              <a:rPr lang="pt-BR" sz="1800" smtClean="0">
                <a:solidFill>
                  <a:schemeClr val="bg1"/>
                </a:solidFill>
              </a:rPr>
              <a:t/>
            </a:r>
            <a:br>
              <a:rPr lang="pt-BR" sz="1800" smtClean="0">
                <a:solidFill>
                  <a:schemeClr val="bg1"/>
                </a:solidFill>
              </a:rPr>
            </a:br>
            <a:r>
              <a:rPr lang="pt-BR" sz="1800" smtClean="0">
                <a:solidFill>
                  <a:schemeClr val="bg1"/>
                </a:solidFill>
              </a:rPr>
              <a:t>Patrimônio histórico</a:t>
            </a:r>
            <a:br>
              <a:rPr lang="pt-BR" sz="1800" smtClean="0">
                <a:solidFill>
                  <a:schemeClr val="bg1"/>
                </a:solidFill>
              </a:rPr>
            </a:br>
            <a:endParaRPr lang="pt-BR" sz="1800" smtClean="0">
              <a:solidFill>
                <a:schemeClr val="bg1"/>
              </a:solidFill>
            </a:endParaRPr>
          </a:p>
        </p:txBody>
      </p:sp>
      <p:sp>
        <p:nvSpPr>
          <p:cNvPr id="20483" name="Espaço Reservado para Conteúdo 2"/>
          <p:cNvSpPr>
            <a:spLocks noGrp="1"/>
          </p:cNvSpPr>
          <p:nvPr>
            <p:ph idx="1"/>
          </p:nvPr>
        </p:nvSpPr>
        <p:spPr>
          <a:xfrm>
            <a:off x="395288" y="1052513"/>
            <a:ext cx="8280400" cy="5472112"/>
          </a:xfrm>
        </p:spPr>
        <p:txBody>
          <a:bodyPr/>
          <a:lstStyle/>
          <a:p>
            <a:pPr marL="0" indent="0" algn="just">
              <a:buFont typeface="Arial" pitchFamily="34" charset="0"/>
              <a:buNone/>
            </a:pPr>
            <a:r>
              <a:rPr lang="pt-BR" sz="2400" b="1" smtClean="0"/>
              <a:t>Templos: </a:t>
            </a:r>
          </a:p>
          <a:p>
            <a:pPr marL="0" indent="0" algn="just">
              <a:buFont typeface="Arial" pitchFamily="34" charset="0"/>
              <a:buNone/>
            </a:pPr>
            <a:r>
              <a:rPr lang="pt-BR" sz="2400" smtClean="0"/>
              <a:t>Uma das características mais marcantes de Ouro Preto são as igrejas construídas durante o período colonial brasileiro. As que mais se destacam são:</a:t>
            </a:r>
          </a:p>
          <a:p>
            <a:pPr marL="0" indent="0" algn="just">
              <a:buFont typeface="Arial" pitchFamily="34" charset="0"/>
              <a:buNone/>
            </a:pPr>
            <a:r>
              <a:rPr lang="pt-BR" sz="2400" smtClean="0"/>
              <a:t>Igreja de São Francisco de Assis;</a:t>
            </a:r>
          </a:p>
          <a:p>
            <a:pPr marL="0" indent="0" algn="just">
              <a:buFont typeface="Arial" pitchFamily="34" charset="0"/>
              <a:buNone/>
            </a:pPr>
            <a:r>
              <a:rPr lang="pt-BR" sz="2400" smtClean="0"/>
              <a:t>Igreja Matriz de Nossa Senhora do Pilar;</a:t>
            </a:r>
          </a:p>
          <a:p>
            <a:pPr marL="0" indent="0" algn="just">
              <a:buFont typeface="Arial" pitchFamily="34" charset="0"/>
              <a:buNone/>
            </a:pPr>
            <a:r>
              <a:rPr lang="pt-BR" sz="2400" smtClean="0"/>
              <a:t>Igreja de Nossa Senhora do Rosário;</a:t>
            </a:r>
          </a:p>
          <a:p>
            <a:pPr marL="0" indent="0" algn="just">
              <a:buFont typeface="Arial" pitchFamily="34" charset="0"/>
              <a:buNone/>
            </a:pPr>
            <a:r>
              <a:rPr lang="pt-BR" sz="2400" smtClean="0"/>
              <a:t>Igreja Matriz Nossa Senhora da Conceição;</a:t>
            </a:r>
          </a:p>
          <a:p>
            <a:pPr marL="0" indent="0" algn="just">
              <a:buFont typeface="Arial" pitchFamily="34" charset="0"/>
              <a:buNone/>
            </a:pPr>
            <a:r>
              <a:rPr lang="pt-BR" sz="2400" smtClean="0"/>
              <a:t>Igreja Nossa Senhora do Carmo;</a:t>
            </a:r>
          </a:p>
          <a:p>
            <a:pPr marL="0" indent="0" algn="just">
              <a:buFont typeface="Arial" pitchFamily="34" charset="0"/>
              <a:buNone/>
            </a:pPr>
            <a:r>
              <a:rPr lang="pt-BR" sz="2400" smtClean="0"/>
              <a:t>Igreja São Francisco de Paula;</a:t>
            </a:r>
          </a:p>
          <a:p>
            <a:pPr marL="0" indent="0" algn="just">
              <a:buFont typeface="Arial" pitchFamily="34" charset="0"/>
              <a:buNone/>
            </a:pPr>
            <a:r>
              <a:rPr lang="pt-BR" sz="2400" smtClean="0"/>
              <a:t>Igreja Nossa Senhora das Mercês e Perdões;</a:t>
            </a:r>
          </a:p>
          <a:p>
            <a:pPr marL="0" indent="0" algn="just">
              <a:buFont typeface="Arial" pitchFamily="34" charset="0"/>
              <a:buNone/>
            </a:pPr>
            <a:r>
              <a:rPr lang="pt-BR" sz="2400" smtClean="0"/>
              <a:t>Igreja Nossa Senhora das Mercês e Misericórdia.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p:cNvSpPr>
            <a:spLocks noGrp="1"/>
          </p:cNvSpPr>
          <p:nvPr>
            <p:ph type="title"/>
          </p:nvPr>
        </p:nvSpPr>
        <p:spPr>
          <a:xfrm>
            <a:off x="539750" y="620713"/>
            <a:ext cx="8229600" cy="1295400"/>
          </a:xfrm>
        </p:spPr>
        <p:txBody>
          <a:bodyPr/>
          <a:lstStyle/>
          <a:p>
            <a:r>
              <a:rPr lang="pt-BR" sz="3600" b="1" smtClean="0"/>
              <a:t>Patrimônio histórico regional - Olinda</a:t>
            </a:r>
          </a:p>
        </p:txBody>
      </p:sp>
      <p:sp>
        <p:nvSpPr>
          <p:cNvPr id="21507" name="Espaço Reservado para Conteúdo 2"/>
          <p:cNvSpPr>
            <a:spLocks noGrp="1"/>
          </p:cNvSpPr>
          <p:nvPr>
            <p:ph sz="half" idx="1"/>
          </p:nvPr>
        </p:nvSpPr>
        <p:spPr>
          <a:xfrm>
            <a:off x="457200" y="1557338"/>
            <a:ext cx="8291513" cy="4895850"/>
          </a:xfrm>
        </p:spPr>
        <p:txBody>
          <a:bodyPr/>
          <a:lstStyle/>
          <a:p>
            <a:pPr marL="0" indent="0" algn="just">
              <a:buFont typeface="Arial" pitchFamily="34" charset="0"/>
              <a:buNone/>
            </a:pPr>
            <a:endParaRPr lang="pt-BR" smtClean="0"/>
          </a:p>
          <a:p>
            <a:pPr marL="0" indent="0" algn="just">
              <a:buFont typeface="Arial" pitchFamily="34" charset="0"/>
              <a:buNone/>
            </a:pPr>
            <a:endParaRPr lang="pt-BR" smtClean="0"/>
          </a:p>
          <a:p>
            <a:pPr marL="0" indent="0" algn="just">
              <a:buFont typeface="Arial" pitchFamily="34" charset="0"/>
              <a:buNone/>
            </a:pPr>
            <a:endParaRPr lang="pt-BR" smtClean="0"/>
          </a:p>
          <a:p>
            <a:pPr marL="0" indent="0" algn="just">
              <a:buFont typeface="Arial" pitchFamily="34" charset="0"/>
              <a:buNone/>
            </a:pPr>
            <a:endParaRPr lang="pt-BR" smtClean="0"/>
          </a:p>
          <a:p>
            <a:pPr marL="0" indent="0" algn="just">
              <a:buFont typeface="Arial" pitchFamily="34" charset="0"/>
              <a:buNone/>
            </a:pPr>
            <a:endParaRPr lang="pt-BR" smtClean="0"/>
          </a:p>
          <a:p>
            <a:pPr marL="0" indent="0" algn="just">
              <a:buFont typeface="Arial" pitchFamily="34" charset="0"/>
              <a:buNone/>
            </a:pPr>
            <a:endParaRPr lang="pt-BR" smtClean="0"/>
          </a:p>
          <a:p>
            <a:pPr marL="0" indent="0" algn="just">
              <a:buFont typeface="Arial" pitchFamily="34" charset="0"/>
              <a:buNone/>
            </a:pPr>
            <a:endParaRPr lang="pt-BR" smtClean="0"/>
          </a:p>
          <a:p>
            <a:pPr marL="0" indent="0" algn="just">
              <a:buFont typeface="Arial" pitchFamily="34" charset="0"/>
              <a:buNone/>
            </a:pPr>
            <a:endParaRPr lang="pt-BR" smtClean="0"/>
          </a:p>
          <a:p>
            <a:pPr marL="0" indent="0" algn="just">
              <a:buFont typeface="Arial" pitchFamily="34" charset="0"/>
              <a:buNone/>
            </a:pPr>
            <a:endParaRPr lang="pt-BR" smtClean="0"/>
          </a:p>
          <a:p>
            <a:pPr marL="0" indent="0" algn="just">
              <a:buFont typeface="Arial" pitchFamily="34" charset="0"/>
              <a:buNone/>
            </a:pPr>
            <a:r>
              <a:rPr lang="pt-BR" smtClean="0"/>
              <a:t>                                                                    Igreja do Carmo</a:t>
            </a:r>
          </a:p>
        </p:txBody>
      </p:sp>
      <p:sp>
        <p:nvSpPr>
          <p:cNvPr id="21508" name="CaixaDeTexto 4"/>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 – 1º Ano do Ensino Médio</a:t>
            </a:r>
            <a:r>
              <a:rPr lang="pt-BR" b="1">
                <a:solidFill>
                  <a:schemeClr val="bg1"/>
                </a:solidFill>
                <a:latin typeface="Calibri" pitchFamily="34" charset="0"/>
              </a:rPr>
              <a:t> </a:t>
            </a:r>
          </a:p>
          <a:p>
            <a:r>
              <a:rPr lang="pt-BR">
                <a:solidFill>
                  <a:schemeClr val="bg1"/>
                </a:solidFill>
                <a:latin typeface="Calibri" pitchFamily="34" charset="0"/>
              </a:rPr>
              <a:t>Patrimônio histórico</a:t>
            </a:r>
          </a:p>
        </p:txBody>
      </p:sp>
      <p:pic>
        <p:nvPicPr>
          <p:cNvPr id="21509" name="Picture 7" descr="File:Igreja do Carmo Olinda.jpg"/>
          <p:cNvPicPr>
            <a:picLocks noChangeAspect="1" noChangeArrowheads="1"/>
          </p:cNvPicPr>
          <p:nvPr/>
        </p:nvPicPr>
        <p:blipFill>
          <a:blip r:embed="rId2" cstate="print"/>
          <a:srcRect/>
          <a:stretch>
            <a:fillRect/>
          </a:stretch>
        </p:blipFill>
        <p:spPr bwMode="auto">
          <a:xfrm>
            <a:off x="1331913" y="1617663"/>
            <a:ext cx="4059237" cy="5240337"/>
          </a:xfrm>
          <a:prstGeom prst="rect">
            <a:avLst/>
          </a:prstGeom>
          <a:noFill/>
          <a:ln w="9525">
            <a:noFill/>
            <a:miter lim="800000"/>
            <a:headEnd/>
            <a:tailEnd/>
          </a:ln>
        </p:spPr>
      </p:pic>
      <p:sp>
        <p:nvSpPr>
          <p:cNvPr id="21510" name="CaixaDeTexto 6"/>
          <p:cNvSpPr txBox="1">
            <a:spLocks noChangeArrowheads="1"/>
          </p:cNvSpPr>
          <p:nvPr/>
        </p:nvSpPr>
        <p:spPr bwMode="auto">
          <a:xfrm rot="-5400000">
            <a:off x="4148138" y="5365750"/>
            <a:ext cx="2738437" cy="246063"/>
          </a:xfrm>
          <a:prstGeom prst="rect">
            <a:avLst/>
          </a:prstGeom>
          <a:noFill/>
          <a:ln w="9525">
            <a:noFill/>
            <a:miter lim="800000"/>
            <a:headEnd/>
            <a:tailEnd/>
          </a:ln>
        </p:spPr>
        <p:txBody>
          <a:bodyPr wrap="none">
            <a:spAutoFit/>
          </a:bodyPr>
          <a:lstStyle/>
          <a:p>
            <a:r>
              <a:rPr lang="pt-BR" sz="1000"/>
              <a:t>Imagem: </a:t>
            </a:r>
            <a:r>
              <a:rPr lang="pt-BR" sz="1000" i="1"/>
              <a:t> GNU Free Documentation License</a:t>
            </a:r>
            <a:r>
              <a:rPr lang="pt-BR" sz="100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p:cNvSpPr>
            <a:spLocks noGrp="1"/>
          </p:cNvSpPr>
          <p:nvPr>
            <p:ph type="ctrTitle"/>
          </p:nvPr>
        </p:nvSpPr>
        <p:spPr>
          <a:xfrm>
            <a:off x="611188" y="403225"/>
            <a:ext cx="7772400" cy="1470025"/>
          </a:xfrm>
        </p:spPr>
        <p:txBody>
          <a:bodyPr/>
          <a:lstStyle/>
          <a:p>
            <a:r>
              <a:rPr lang="pt-BR" sz="3600" b="1" smtClean="0"/>
              <a:t>Aspectos históricos</a:t>
            </a:r>
          </a:p>
        </p:txBody>
      </p:sp>
      <p:sp>
        <p:nvSpPr>
          <p:cNvPr id="4099" name="Subtítulo 2"/>
          <p:cNvSpPr>
            <a:spLocks noGrp="1"/>
          </p:cNvSpPr>
          <p:nvPr>
            <p:ph type="subTitle" idx="1"/>
          </p:nvPr>
        </p:nvSpPr>
        <p:spPr>
          <a:xfrm>
            <a:off x="971550" y="1484313"/>
            <a:ext cx="7488238" cy="3362325"/>
          </a:xfrm>
        </p:spPr>
        <p:txBody>
          <a:bodyPr/>
          <a:lstStyle/>
          <a:p>
            <a:pPr algn="just"/>
            <a:r>
              <a:rPr lang="pt-BR" sz="2300" smtClean="0">
                <a:solidFill>
                  <a:schemeClr val="tx1"/>
                </a:solidFill>
              </a:rPr>
              <a:t>Património (português europeu) ou patrimônio (português brasileiro) cultural é o conjunto de todos os bens, materiais ou imateriais, que, pelo seu valor próprio, devem ser considerados de interesse relevante para a permanência e a identidade da cultura de um povo.</a:t>
            </a:r>
          </a:p>
          <a:p>
            <a:pPr algn="just"/>
            <a:r>
              <a:rPr lang="pt-BR" sz="2300" smtClean="0">
                <a:solidFill>
                  <a:schemeClr val="tx1"/>
                </a:solidFill>
              </a:rPr>
              <a:t>O patrimônio é a nossa herança do passado, com o qual vivemos hoje, e o qual passamos às gerações vindouras.</a:t>
            </a:r>
          </a:p>
          <a:p>
            <a:pPr algn="just"/>
            <a:r>
              <a:rPr lang="pt-BR" sz="2300" smtClean="0">
                <a:solidFill>
                  <a:schemeClr val="tx1"/>
                </a:solidFill>
              </a:rPr>
              <a:t>Do patrimônio cultural fazem parte bens imóveis tais como castelos, igrejas, casas, praças, conjuntos urbanos e, ainda, locais dotados de expressivo valor para a história: a arqueologia, a paleontologia e a ciência em geral. Nos bens móveis,</a:t>
            </a:r>
            <a:r>
              <a:rPr lang="pt-BR" sz="2300" smtClean="0">
                <a:solidFill>
                  <a:srgbClr val="FF0000"/>
                </a:solidFill>
              </a:rPr>
              <a:t> </a:t>
            </a:r>
            <a:r>
              <a:rPr lang="pt-BR" sz="2300" smtClean="0">
                <a:solidFill>
                  <a:schemeClr val="tx1"/>
                </a:solidFill>
              </a:rPr>
              <a:t>incluem-se, por exemplo, pinturas, esculturas e artesanato. Nos bens imateriais, consideram-se a literatura, a música, o folclore, a linguagem e os costumes </a:t>
            </a:r>
            <a:r>
              <a:rPr lang="pt-BR" sz="2400" smtClean="0">
                <a:solidFill>
                  <a:schemeClr val="tx1"/>
                </a:solidFill>
                <a:hlinkClick r:id="rId3"/>
              </a:rPr>
              <a:t>(1)</a:t>
            </a:r>
            <a:r>
              <a:rPr lang="pt-BR" sz="2400" smtClean="0">
                <a:solidFill>
                  <a:schemeClr val="tx1"/>
                </a:solidFill>
              </a:rPr>
              <a:t>.</a:t>
            </a:r>
          </a:p>
          <a:p>
            <a:pPr algn="just"/>
            <a:endParaRPr lang="pt-BR" sz="2800" smtClean="0">
              <a:solidFill>
                <a:schemeClr val="tx1"/>
              </a:solidFill>
            </a:endParaRPr>
          </a:p>
        </p:txBody>
      </p:sp>
      <p:sp>
        <p:nvSpPr>
          <p:cNvPr id="4100" name="CaixaDeTexto 3"/>
          <p:cNvSpPr txBox="1">
            <a:spLocks noChangeArrowheads="1"/>
          </p:cNvSpPr>
          <p:nvPr/>
        </p:nvSpPr>
        <p:spPr bwMode="auto">
          <a:xfrm>
            <a:off x="214313" y="120650"/>
            <a:ext cx="5040312" cy="646113"/>
          </a:xfrm>
          <a:prstGeom prst="rect">
            <a:avLst/>
          </a:prstGeom>
          <a:noFill/>
          <a:ln w="9525">
            <a:noFill/>
            <a:miter lim="800000"/>
            <a:headEnd/>
            <a:tailEnd/>
          </a:ln>
        </p:spPr>
        <p:txBody>
          <a:bodyPr>
            <a:spAutoFit/>
          </a:bodyPr>
          <a:lstStyle/>
          <a:p>
            <a:r>
              <a:rPr lang="pt-BR">
                <a:solidFill>
                  <a:schemeClr val="bg1"/>
                </a:solidFill>
                <a:latin typeface="Calibri" pitchFamily="34" charset="0"/>
              </a:rPr>
              <a:t>ARTE – 1º Ano do Ensino Médio</a:t>
            </a:r>
            <a:r>
              <a:rPr lang="pt-BR" b="1">
                <a:solidFill>
                  <a:schemeClr val="bg1"/>
                </a:solidFill>
                <a:latin typeface="Calibri" pitchFamily="34" charset="0"/>
              </a:rPr>
              <a:t> </a:t>
            </a:r>
          </a:p>
          <a:p>
            <a:r>
              <a:rPr lang="pt-BR">
                <a:solidFill>
                  <a:schemeClr val="bg1"/>
                </a:solidFill>
                <a:latin typeface="Calibri" pitchFamily="34" charset="0"/>
              </a:rPr>
              <a:t>Patrimônio histórico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4"/>
          <p:cNvSpPr>
            <a:spLocks noGrp="1"/>
          </p:cNvSpPr>
          <p:nvPr>
            <p:ph type="title"/>
          </p:nvPr>
        </p:nvSpPr>
        <p:spPr>
          <a:xfrm>
            <a:off x="179388" y="115888"/>
            <a:ext cx="4475162" cy="706437"/>
          </a:xfrm>
        </p:spPr>
        <p:txBody>
          <a:bodyPr/>
          <a:lstStyle/>
          <a:p>
            <a:pPr algn="l"/>
            <a:r>
              <a:rPr lang="pt-BR" sz="1800" smtClean="0">
                <a:solidFill>
                  <a:schemeClr val="bg1"/>
                </a:solidFill>
              </a:rPr>
              <a:t>ARTE – 1º Ano do Ensino Médio</a:t>
            </a:r>
            <a:r>
              <a:rPr lang="pt-BR" sz="1800" b="1" smtClean="0">
                <a:solidFill>
                  <a:schemeClr val="bg1"/>
                </a:solidFill>
              </a:rPr>
              <a:t> </a:t>
            </a:r>
            <a:r>
              <a:rPr lang="pt-BR" sz="1800" smtClean="0">
                <a:solidFill>
                  <a:schemeClr val="bg1"/>
                </a:solidFill>
              </a:rPr>
              <a:t/>
            </a:r>
            <a:br>
              <a:rPr lang="pt-BR" sz="1800" smtClean="0">
                <a:solidFill>
                  <a:schemeClr val="bg1"/>
                </a:solidFill>
              </a:rPr>
            </a:br>
            <a:r>
              <a:rPr lang="pt-BR" sz="1800" smtClean="0">
                <a:solidFill>
                  <a:schemeClr val="bg1"/>
                </a:solidFill>
              </a:rPr>
              <a:t>Patrimônio histórico</a:t>
            </a:r>
            <a:br>
              <a:rPr lang="pt-BR" sz="1800" smtClean="0">
                <a:solidFill>
                  <a:schemeClr val="bg1"/>
                </a:solidFill>
              </a:rPr>
            </a:br>
            <a:endParaRPr lang="pt-BR" sz="1800" smtClean="0">
              <a:solidFill>
                <a:schemeClr val="bg1"/>
              </a:solidFill>
            </a:endParaRPr>
          </a:p>
        </p:txBody>
      </p:sp>
      <p:sp>
        <p:nvSpPr>
          <p:cNvPr id="22531" name="Espaço Reservado para Conteúdo 5"/>
          <p:cNvSpPr>
            <a:spLocks noGrp="1"/>
          </p:cNvSpPr>
          <p:nvPr>
            <p:ph idx="1"/>
          </p:nvPr>
        </p:nvSpPr>
        <p:spPr>
          <a:xfrm>
            <a:off x="468313" y="908050"/>
            <a:ext cx="8207375" cy="5689600"/>
          </a:xfrm>
        </p:spPr>
        <p:txBody>
          <a:bodyPr/>
          <a:lstStyle/>
          <a:p>
            <a:pPr marL="0" indent="0" algn="just">
              <a:buFont typeface="Arial" pitchFamily="34" charset="0"/>
              <a:buNone/>
            </a:pPr>
            <a:endParaRPr lang="pt-BR" sz="2400" smtClean="0"/>
          </a:p>
          <a:p>
            <a:pPr marL="0" indent="0" algn="just">
              <a:buFont typeface="Arial" pitchFamily="34" charset="0"/>
              <a:buNone/>
            </a:pPr>
            <a:r>
              <a:rPr lang="pt-BR" sz="2400" smtClean="0"/>
              <a:t>Olinda é um município do estado de Pernambuco, situado na Região Metropolitana do Recife, com 375 559 habitantes, uma das mais bem preservadas cidades coloniais do Brasil. Foi a segunda cidade do país a ser declarada Patrimônio Histórico e Cultural da Humanidade pela UNESCO, em 1982. Um mito popular diz que o nome Olinda teria a sua origem numa suposta exclamação do fidalgo português Duarte Coelho, primeiro donatário da Capitania de Pernambuco – </a:t>
            </a:r>
            <a:r>
              <a:rPr lang="pt-BR" sz="2400" b="1" smtClean="0"/>
              <a:t>"Oh, linda situação para se construir uma vila!"</a:t>
            </a:r>
            <a:r>
              <a:rPr lang="pt-BR" sz="2400" smtClean="0"/>
              <a:t>. É uma das mais antigas cidades brasileiras, cuja fundação (ainda como um povoado) se deu em 1535, por Duarte Coelho. O donatário fez tudo pelo desenvolvimento da terra </a:t>
            </a:r>
            <a:r>
              <a:rPr lang="pt-BR" sz="2400" smtClean="0">
                <a:hlinkClick r:id="rId2"/>
              </a:rPr>
              <a:t>(12)</a:t>
            </a:r>
            <a:r>
              <a:rPr lang="pt-BR" sz="2400" smtClean="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p:cNvSpPr>
            <a:spLocks noGrp="1"/>
          </p:cNvSpPr>
          <p:nvPr>
            <p:ph type="title"/>
          </p:nvPr>
        </p:nvSpPr>
        <p:spPr>
          <a:xfrm>
            <a:off x="179388" y="115888"/>
            <a:ext cx="4824412" cy="649287"/>
          </a:xfrm>
        </p:spPr>
        <p:txBody>
          <a:bodyPr/>
          <a:lstStyle/>
          <a:p>
            <a:pPr algn="l"/>
            <a:r>
              <a:rPr lang="pt-BR" sz="1800" smtClean="0">
                <a:solidFill>
                  <a:schemeClr val="bg1"/>
                </a:solidFill>
              </a:rPr>
              <a:t>ARTE – 1º Ano do Ensino Médio</a:t>
            </a:r>
            <a:r>
              <a:rPr lang="pt-BR" sz="1800" b="1" smtClean="0">
                <a:solidFill>
                  <a:schemeClr val="bg1"/>
                </a:solidFill>
              </a:rPr>
              <a:t> </a:t>
            </a:r>
            <a:r>
              <a:rPr lang="pt-BR" sz="1800" smtClean="0">
                <a:solidFill>
                  <a:schemeClr val="bg1"/>
                </a:solidFill>
              </a:rPr>
              <a:t/>
            </a:r>
            <a:br>
              <a:rPr lang="pt-BR" sz="1800" smtClean="0">
                <a:solidFill>
                  <a:schemeClr val="bg1"/>
                </a:solidFill>
              </a:rPr>
            </a:br>
            <a:r>
              <a:rPr lang="pt-BR" sz="1800" smtClean="0">
                <a:solidFill>
                  <a:schemeClr val="bg1"/>
                </a:solidFill>
              </a:rPr>
              <a:t>Patrimônio histórico</a:t>
            </a:r>
            <a:br>
              <a:rPr lang="pt-BR" sz="1800" smtClean="0">
                <a:solidFill>
                  <a:schemeClr val="bg1"/>
                </a:solidFill>
              </a:rPr>
            </a:br>
            <a:endParaRPr lang="pt-BR" sz="1800" smtClean="0">
              <a:solidFill>
                <a:schemeClr val="bg1"/>
              </a:solidFill>
            </a:endParaRPr>
          </a:p>
        </p:txBody>
      </p:sp>
      <p:sp>
        <p:nvSpPr>
          <p:cNvPr id="23555" name="Espaço Reservado para Conteúdo 2"/>
          <p:cNvSpPr>
            <a:spLocks noGrp="1"/>
          </p:cNvSpPr>
          <p:nvPr>
            <p:ph idx="1"/>
          </p:nvPr>
        </p:nvSpPr>
        <p:spPr>
          <a:xfrm>
            <a:off x="468313" y="1052513"/>
            <a:ext cx="8207375" cy="5472112"/>
          </a:xfrm>
        </p:spPr>
        <p:txBody>
          <a:bodyPr/>
          <a:lstStyle/>
          <a:p>
            <a:pPr marL="0" indent="0" algn="just">
              <a:buFont typeface="Arial" pitchFamily="34" charset="0"/>
              <a:buNone/>
            </a:pPr>
            <a:endParaRPr lang="pt-BR" sz="2400" smtClean="0"/>
          </a:p>
          <a:p>
            <a:pPr marL="0" indent="0" algn="just">
              <a:buFont typeface="Arial" pitchFamily="34" charset="0"/>
              <a:buNone/>
            </a:pPr>
            <a:r>
              <a:rPr lang="pt-BR" sz="2400" smtClean="0"/>
              <a:t>Fundou o primeiro engenho de açúcar, desenvolveu a agricultura, estabeleceu um livro de Tombo. Em 1537, Olinda foi elevada à categoria de vila no dia 12 de março. Duarte Coelho ordenou a construção de um edifício destinado para funcionar a Câmara do Senado de Olinda, prédio doado em 1676, ao primeiro bispo de Olinda, Dom Estevam Brioso de Oliveira, que o transformou em um palácio episcopal, ainda hoje conservado. Olinda era sede da capitania de Pernambuco, mas foi incendiada pelos holandeses por causa da sua localização. Segundo a concepção holandesa de fortificação, Olinda detinha um perfil de difícil defesa. Por esse motivo, a sede foi transferida para o Recife </a:t>
            </a:r>
            <a:r>
              <a:rPr lang="pt-BR" sz="2400" smtClean="0">
                <a:hlinkClick r:id="rId2"/>
              </a:rPr>
              <a:t>(13)</a:t>
            </a:r>
            <a:r>
              <a:rPr lang="pt-BR" sz="2400" smtClean="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1"/>
          <p:cNvSpPr>
            <a:spLocks noGrp="1"/>
          </p:cNvSpPr>
          <p:nvPr>
            <p:ph type="title"/>
          </p:nvPr>
        </p:nvSpPr>
        <p:spPr>
          <a:xfrm>
            <a:off x="179388" y="28575"/>
            <a:ext cx="4186237" cy="777875"/>
          </a:xfrm>
        </p:spPr>
        <p:txBody>
          <a:bodyPr/>
          <a:lstStyle/>
          <a:p>
            <a:pPr algn="l"/>
            <a:r>
              <a:rPr lang="pt-BR" sz="1800" smtClean="0">
                <a:solidFill>
                  <a:schemeClr val="bg1"/>
                </a:solidFill>
              </a:rPr>
              <a:t>ARTE – 1º Ano do Ensino Médio</a:t>
            </a:r>
            <a:r>
              <a:rPr lang="pt-BR" sz="1800" b="1" smtClean="0">
                <a:solidFill>
                  <a:schemeClr val="bg1"/>
                </a:solidFill>
              </a:rPr>
              <a:t> </a:t>
            </a:r>
            <a:r>
              <a:rPr lang="pt-BR" sz="1800" smtClean="0">
                <a:solidFill>
                  <a:schemeClr val="bg1"/>
                </a:solidFill>
              </a:rPr>
              <a:t/>
            </a:r>
            <a:br>
              <a:rPr lang="pt-BR" sz="1800" smtClean="0">
                <a:solidFill>
                  <a:schemeClr val="bg1"/>
                </a:solidFill>
              </a:rPr>
            </a:br>
            <a:r>
              <a:rPr lang="pt-BR" sz="1800" smtClean="0">
                <a:solidFill>
                  <a:schemeClr val="bg1"/>
                </a:solidFill>
              </a:rPr>
              <a:t>Patrimônio histórico</a:t>
            </a:r>
            <a:br>
              <a:rPr lang="pt-BR" sz="1800" smtClean="0">
                <a:solidFill>
                  <a:schemeClr val="bg1"/>
                </a:solidFill>
              </a:rPr>
            </a:br>
            <a:endParaRPr lang="pt-BR" sz="1800" smtClean="0">
              <a:solidFill>
                <a:schemeClr val="bg1"/>
              </a:solidFill>
            </a:endParaRPr>
          </a:p>
        </p:txBody>
      </p:sp>
      <p:sp>
        <p:nvSpPr>
          <p:cNvPr id="24579" name="Espaço Reservado para Conteúdo 2"/>
          <p:cNvSpPr>
            <a:spLocks noGrp="1"/>
          </p:cNvSpPr>
          <p:nvPr>
            <p:ph idx="1"/>
          </p:nvPr>
        </p:nvSpPr>
        <p:spPr>
          <a:xfrm>
            <a:off x="468313" y="1052513"/>
            <a:ext cx="8207375" cy="5545137"/>
          </a:xfrm>
        </p:spPr>
        <p:txBody>
          <a:bodyPr/>
          <a:lstStyle/>
          <a:p>
            <a:pPr marL="0" indent="0">
              <a:buFont typeface="Arial" pitchFamily="34" charset="0"/>
              <a:buNone/>
            </a:pPr>
            <a:endParaRPr lang="pt-BR" sz="2400" smtClean="0"/>
          </a:p>
          <a:p>
            <a:pPr marL="0" indent="0" algn="just">
              <a:buFont typeface="Arial" pitchFamily="34" charset="0"/>
              <a:buNone/>
            </a:pPr>
            <a:r>
              <a:rPr lang="pt-BR" sz="2400" smtClean="0"/>
              <a:t>Em 2005, Olinda foi eleita a primeira Capital da Cultura para o ano de 2006. Foi a primeira vez que o Brasil elegeu uma capital cultural. O projeto foi uma iniciativa da organização Capital Brasileira da Cultura (CBC), com o apoio dos Ministérios da Cultura e do Turismo e da Organização das Nações Unidas para Educação, Ciência e Cultura (Unesco). A cidade revive o esplendor de seu passado todos os anos, durante o </a:t>
            </a:r>
            <a:r>
              <a:rPr lang="pt-BR" sz="2400" i="1" smtClean="0"/>
              <a:t>Carnaval de Olinda</a:t>
            </a:r>
            <a:r>
              <a:rPr lang="pt-BR" sz="2400" smtClean="0"/>
              <a:t>, ao som do frevo, do maracatu e de outros ritmos originais de Pernambuco. Há bonecos gigantes, nos quais cabe um homem apenas em suas pernas para ampará-lo; e blocos carnavalescos (com temáticas variadas, de grupos variados, geralmente acompanhados de orquestras de frevo e/ou grupos de maracatu) </a:t>
            </a:r>
            <a:r>
              <a:rPr lang="pt-BR" sz="2400" smtClean="0">
                <a:hlinkClick r:id="rId2"/>
              </a:rPr>
              <a:t>(14)</a:t>
            </a:r>
            <a:r>
              <a:rPr lang="pt-BR" sz="2400" smtClean="0"/>
              <a:t>.</a:t>
            </a:r>
          </a:p>
          <a:p>
            <a:pPr marL="0" indent="0">
              <a:buFont typeface="Arial" pitchFamily="34" charset="0"/>
              <a:buNone/>
            </a:pPr>
            <a:endParaRPr lang="pt-BR"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aixaDeTexto 6"/>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 – 1º Ano do Ensino Médio</a:t>
            </a:r>
            <a:r>
              <a:rPr lang="pt-BR" b="1">
                <a:solidFill>
                  <a:schemeClr val="bg1"/>
                </a:solidFill>
                <a:latin typeface="Calibri" pitchFamily="34" charset="0"/>
              </a:rPr>
              <a:t> </a:t>
            </a:r>
          </a:p>
          <a:p>
            <a:r>
              <a:rPr lang="pt-BR">
                <a:solidFill>
                  <a:schemeClr val="bg1"/>
                </a:solidFill>
                <a:latin typeface="Calibri" pitchFamily="34" charset="0"/>
              </a:rPr>
              <a:t>Patrimônio histórico</a:t>
            </a:r>
          </a:p>
        </p:txBody>
      </p:sp>
      <p:sp>
        <p:nvSpPr>
          <p:cNvPr id="25603" name="CaixaDeTexto 6"/>
          <p:cNvSpPr txBox="1">
            <a:spLocks noChangeArrowheads="1"/>
          </p:cNvSpPr>
          <p:nvPr/>
        </p:nvSpPr>
        <p:spPr bwMode="auto">
          <a:xfrm rot="-5400000">
            <a:off x="2642394" y="4466431"/>
            <a:ext cx="4537075" cy="246063"/>
          </a:xfrm>
          <a:prstGeom prst="rect">
            <a:avLst/>
          </a:prstGeom>
          <a:noFill/>
          <a:ln w="9525">
            <a:noFill/>
            <a:miter lim="800000"/>
            <a:headEnd/>
            <a:tailEnd/>
          </a:ln>
        </p:spPr>
        <p:txBody>
          <a:bodyPr>
            <a:spAutoFit/>
          </a:bodyPr>
          <a:lstStyle/>
          <a:p>
            <a:r>
              <a:rPr lang="pt-BR" sz="1000"/>
              <a:t>Imagem: Prefeitura de Olinda  /</a:t>
            </a:r>
            <a:r>
              <a:rPr lang="en-US" sz="1000" i="1"/>
              <a:t> Creative Commons Attribution 2.0 Generic.</a:t>
            </a:r>
            <a:endParaRPr lang="pt-BR" sz="1000" i="1"/>
          </a:p>
        </p:txBody>
      </p:sp>
      <p:pic>
        <p:nvPicPr>
          <p:cNvPr id="25604" name="Picture 6" descr="File:Farol de Olinda.jpg"/>
          <p:cNvPicPr>
            <a:picLocks noChangeAspect="1" noChangeArrowheads="1"/>
          </p:cNvPicPr>
          <p:nvPr/>
        </p:nvPicPr>
        <p:blipFill>
          <a:blip r:embed="rId2" cstate="print"/>
          <a:srcRect/>
          <a:stretch>
            <a:fillRect/>
          </a:stretch>
        </p:blipFill>
        <p:spPr bwMode="auto">
          <a:xfrm>
            <a:off x="900113" y="1143000"/>
            <a:ext cx="38862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p:cNvSpPr>
            <a:spLocks noGrp="1"/>
          </p:cNvSpPr>
          <p:nvPr>
            <p:ph type="title"/>
          </p:nvPr>
        </p:nvSpPr>
        <p:spPr>
          <a:xfrm>
            <a:off x="539750" y="908050"/>
            <a:ext cx="8229600" cy="1287463"/>
          </a:xfrm>
        </p:spPr>
        <p:txBody>
          <a:bodyPr/>
          <a:lstStyle/>
          <a:p>
            <a:r>
              <a:rPr lang="pt-BR" b="1" smtClean="0"/>
              <a:t/>
            </a:r>
            <a:br>
              <a:rPr lang="pt-BR" b="1" smtClean="0"/>
            </a:br>
            <a:endParaRPr lang="pt-BR" b="1" smtClean="0"/>
          </a:p>
        </p:txBody>
      </p:sp>
      <p:sp>
        <p:nvSpPr>
          <p:cNvPr id="26627" name="Espaço Reservado para Conteúdo 2"/>
          <p:cNvSpPr>
            <a:spLocks noGrp="1"/>
          </p:cNvSpPr>
          <p:nvPr>
            <p:ph idx="1"/>
          </p:nvPr>
        </p:nvSpPr>
        <p:spPr>
          <a:xfrm>
            <a:off x="177800" y="1557338"/>
            <a:ext cx="8891588" cy="4784725"/>
          </a:xfrm>
        </p:spPr>
        <p:txBody>
          <a:bodyPr/>
          <a:lstStyle/>
          <a:p>
            <a:pPr marL="0" indent="0" algn="just">
              <a:buFont typeface="Arial" pitchFamily="34" charset="0"/>
              <a:buNone/>
            </a:pPr>
            <a:endParaRPr lang="pt-BR" sz="2800" smtClean="0"/>
          </a:p>
          <a:p>
            <a:pPr marL="0" indent="0" algn="just">
              <a:buFont typeface="Arial" pitchFamily="34" charset="0"/>
              <a:buNone/>
            </a:pPr>
            <a:endParaRPr lang="pt-BR" sz="2800" smtClean="0"/>
          </a:p>
          <a:p>
            <a:pPr marL="0" indent="0" algn="just">
              <a:buFont typeface="Arial" pitchFamily="34" charset="0"/>
              <a:buNone/>
            </a:pPr>
            <a:endParaRPr lang="pt-BR" sz="2800" smtClean="0"/>
          </a:p>
          <a:p>
            <a:pPr marL="0" indent="0" algn="just">
              <a:buFont typeface="Arial" pitchFamily="34" charset="0"/>
              <a:buNone/>
            </a:pPr>
            <a:endParaRPr lang="pt-BR" sz="2800" smtClean="0"/>
          </a:p>
          <a:p>
            <a:pPr marL="0" indent="0" algn="just">
              <a:buFont typeface="Arial" pitchFamily="34" charset="0"/>
              <a:buNone/>
            </a:pPr>
            <a:endParaRPr lang="pt-BR" sz="2800" smtClean="0"/>
          </a:p>
          <a:p>
            <a:pPr marL="0" indent="0" algn="just">
              <a:buFont typeface="Arial" pitchFamily="34" charset="0"/>
              <a:buNone/>
            </a:pPr>
            <a:endParaRPr lang="pt-BR" sz="2800" smtClean="0"/>
          </a:p>
          <a:p>
            <a:pPr marL="0" indent="0" algn="just">
              <a:buFont typeface="Arial" pitchFamily="34" charset="0"/>
              <a:buNone/>
            </a:pPr>
            <a:endParaRPr lang="pt-BR" sz="2800" smtClean="0"/>
          </a:p>
          <a:p>
            <a:pPr marL="0" indent="0" algn="just">
              <a:buFont typeface="Arial" pitchFamily="34" charset="0"/>
              <a:buNone/>
            </a:pPr>
            <a:endParaRPr lang="pt-BR" sz="2800" smtClean="0"/>
          </a:p>
          <a:p>
            <a:pPr marL="0" indent="0" algn="just">
              <a:buFont typeface="Arial" pitchFamily="34" charset="0"/>
              <a:buNone/>
            </a:pPr>
            <a:endParaRPr lang="pt-BR" sz="2800" smtClean="0"/>
          </a:p>
          <a:p>
            <a:pPr marL="0" indent="0" algn="just">
              <a:buFont typeface="Arial" pitchFamily="34" charset="0"/>
              <a:buNone/>
            </a:pPr>
            <a:r>
              <a:rPr lang="pt-BR" sz="2800" smtClean="0"/>
              <a:t>                                                      Bonecos gigantes de Olinda</a:t>
            </a:r>
          </a:p>
        </p:txBody>
      </p:sp>
      <p:sp>
        <p:nvSpPr>
          <p:cNvPr id="26628" name="CaixaDeTexto 3"/>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 – 1º Ano do Ensino Médio</a:t>
            </a:r>
            <a:r>
              <a:rPr lang="pt-BR" b="1">
                <a:solidFill>
                  <a:schemeClr val="bg1"/>
                </a:solidFill>
                <a:latin typeface="Calibri" pitchFamily="34" charset="0"/>
              </a:rPr>
              <a:t> </a:t>
            </a:r>
          </a:p>
          <a:p>
            <a:r>
              <a:rPr lang="pt-BR">
                <a:solidFill>
                  <a:schemeClr val="bg1"/>
                </a:solidFill>
                <a:latin typeface="Calibri" pitchFamily="34" charset="0"/>
              </a:rPr>
              <a:t>Patrimônio histórico</a:t>
            </a:r>
          </a:p>
        </p:txBody>
      </p:sp>
      <p:sp>
        <p:nvSpPr>
          <p:cNvPr id="26629" name="CaixaDeTexto 5"/>
          <p:cNvSpPr txBox="1">
            <a:spLocks noChangeArrowheads="1"/>
          </p:cNvSpPr>
          <p:nvPr/>
        </p:nvSpPr>
        <p:spPr bwMode="auto">
          <a:xfrm rot="-5400000">
            <a:off x="6216650" y="4062413"/>
            <a:ext cx="4103688" cy="246062"/>
          </a:xfrm>
          <a:prstGeom prst="rect">
            <a:avLst/>
          </a:prstGeom>
          <a:noFill/>
          <a:ln w="9525">
            <a:noFill/>
            <a:miter lim="800000"/>
            <a:headEnd/>
            <a:tailEnd/>
          </a:ln>
        </p:spPr>
        <p:txBody>
          <a:bodyPr>
            <a:spAutoFit/>
          </a:bodyPr>
          <a:lstStyle/>
          <a:p>
            <a:r>
              <a:rPr lang="pt-BR" sz="1000"/>
              <a:t>Imagem: Antônio Cruz/Abr / </a:t>
            </a:r>
            <a:r>
              <a:rPr lang="en-US" sz="1000" i="1"/>
              <a:t>Creative Commons Attribution 3.0 Brazil.</a:t>
            </a:r>
            <a:endParaRPr lang="pt-BR" sz="1000" i="1"/>
          </a:p>
        </p:txBody>
      </p:sp>
      <p:pic>
        <p:nvPicPr>
          <p:cNvPr id="26630" name="Picture 8" descr="File:Bonecos gigantes.jpg"/>
          <p:cNvPicPr>
            <a:picLocks noChangeAspect="1" noChangeArrowheads="1"/>
          </p:cNvPicPr>
          <p:nvPr/>
        </p:nvPicPr>
        <p:blipFill>
          <a:blip r:embed="rId2" cstate="print"/>
          <a:srcRect/>
          <a:stretch>
            <a:fillRect/>
          </a:stretch>
        </p:blipFill>
        <p:spPr bwMode="auto">
          <a:xfrm>
            <a:off x="539750" y="1125538"/>
            <a:ext cx="7620000" cy="505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p:cNvSpPr>
            <a:spLocks noGrp="1"/>
          </p:cNvSpPr>
          <p:nvPr>
            <p:ph type="title"/>
          </p:nvPr>
        </p:nvSpPr>
        <p:spPr>
          <a:xfrm>
            <a:off x="250825" y="115888"/>
            <a:ext cx="3827463" cy="635000"/>
          </a:xfrm>
        </p:spPr>
        <p:txBody>
          <a:bodyPr/>
          <a:lstStyle/>
          <a:p>
            <a:pPr algn="l"/>
            <a:r>
              <a:rPr lang="pt-BR" sz="1800" smtClean="0">
                <a:solidFill>
                  <a:schemeClr val="bg1"/>
                </a:solidFill>
              </a:rPr>
              <a:t>ARTE – 1º Ano do Ensino Médio</a:t>
            </a:r>
            <a:r>
              <a:rPr lang="pt-BR" sz="1800" b="1" smtClean="0">
                <a:solidFill>
                  <a:schemeClr val="bg1"/>
                </a:solidFill>
              </a:rPr>
              <a:t> </a:t>
            </a:r>
            <a:r>
              <a:rPr lang="pt-BR" sz="1800" smtClean="0">
                <a:solidFill>
                  <a:schemeClr val="bg1"/>
                </a:solidFill>
              </a:rPr>
              <a:t/>
            </a:r>
            <a:br>
              <a:rPr lang="pt-BR" sz="1800" smtClean="0">
                <a:solidFill>
                  <a:schemeClr val="bg1"/>
                </a:solidFill>
              </a:rPr>
            </a:br>
            <a:r>
              <a:rPr lang="pt-BR" sz="1800" smtClean="0">
                <a:solidFill>
                  <a:schemeClr val="bg1"/>
                </a:solidFill>
              </a:rPr>
              <a:t>Patrimônio histórico</a:t>
            </a:r>
            <a:br>
              <a:rPr lang="pt-BR" sz="1800" smtClean="0">
                <a:solidFill>
                  <a:schemeClr val="bg1"/>
                </a:solidFill>
              </a:rPr>
            </a:br>
            <a:endParaRPr lang="pt-BR" sz="1800" smtClean="0">
              <a:solidFill>
                <a:schemeClr val="bg1"/>
              </a:solidFill>
            </a:endParaRPr>
          </a:p>
        </p:txBody>
      </p:sp>
      <p:sp>
        <p:nvSpPr>
          <p:cNvPr id="27651" name="Espaço Reservado para Conteúdo 2"/>
          <p:cNvSpPr>
            <a:spLocks noGrp="1"/>
          </p:cNvSpPr>
          <p:nvPr>
            <p:ph idx="1"/>
          </p:nvPr>
        </p:nvSpPr>
        <p:spPr>
          <a:xfrm>
            <a:off x="457200" y="1998663"/>
            <a:ext cx="8229600" cy="4525962"/>
          </a:xfrm>
        </p:spPr>
        <p:txBody>
          <a:bodyPr/>
          <a:lstStyle/>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r>
              <a:rPr lang="pt-BR" smtClean="0"/>
              <a:t>                                                             Alto da Sé</a:t>
            </a:r>
          </a:p>
        </p:txBody>
      </p:sp>
      <p:sp>
        <p:nvSpPr>
          <p:cNvPr id="27652" name="CaixaDeTexto 4"/>
          <p:cNvSpPr txBox="1">
            <a:spLocks noChangeArrowheads="1"/>
          </p:cNvSpPr>
          <p:nvPr/>
        </p:nvSpPr>
        <p:spPr bwMode="auto">
          <a:xfrm rot="-5400000">
            <a:off x="4772819" y="3845719"/>
            <a:ext cx="4105275" cy="246063"/>
          </a:xfrm>
          <a:prstGeom prst="rect">
            <a:avLst/>
          </a:prstGeom>
          <a:noFill/>
          <a:ln w="9525">
            <a:noFill/>
            <a:miter lim="800000"/>
            <a:headEnd/>
            <a:tailEnd/>
          </a:ln>
        </p:spPr>
        <p:txBody>
          <a:bodyPr>
            <a:spAutoFit/>
          </a:bodyPr>
          <a:lstStyle/>
          <a:p>
            <a:r>
              <a:rPr lang="pt-BR" sz="1000"/>
              <a:t>Imagem: Ricardo André Frantz /  </a:t>
            </a:r>
            <a:r>
              <a:rPr lang="pt-BR" sz="1000" i="1"/>
              <a:t>GNU Free Documentation License.</a:t>
            </a:r>
          </a:p>
        </p:txBody>
      </p:sp>
      <p:pic>
        <p:nvPicPr>
          <p:cNvPr id="27653" name="Picture 7" descr="File:Sé de Olinda 01.jpg"/>
          <p:cNvPicPr>
            <a:picLocks noChangeAspect="1" noChangeArrowheads="1"/>
          </p:cNvPicPr>
          <p:nvPr/>
        </p:nvPicPr>
        <p:blipFill>
          <a:blip r:embed="rId2" cstate="print"/>
          <a:srcRect/>
          <a:stretch>
            <a:fillRect/>
          </a:stretch>
        </p:blipFill>
        <p:spPr bwMode="auto">
          <a:xfrm>
            <a:off x="827088" y="1135063"/>
            <a:ext cx="5905500" cy="48133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250825" y="1196975"/>
          <a:ext cx="8569325" cy="3902075"/>
        </p:xfrm>
        <a:graphic>
          <a:graphicData uri="http://schemas.openxmlformats.org/drawingml/2006/table">
            <a:tbl>
              <a:tblPr/>
              <a:tblGrid>
                <a:gridCol w="475339"/>
                <a:gridCol w="3558620"/>
                <a:gridCol w="3558620"/>
                <a:gridCol w="976372"/>
              </a:tblGrid>
              <a:tr h="137091">
                <a:tc>
                  <a:txBody>
                    <a:bodyPr/>
                    <a:lstStyle/>
                    <a:p>
                      <a:pPr algn="ctr" fontAlgn="t"/>
                      <a:r>
                        <a:rPr lang="pt-BR" sz="1400" b="1" i="0" u="none" strike="noStrike">
                          <a:solidFill>
                            <a:srgbClr val="000000"/>
                          </a:solidFill>
                          <a:latin typeface="Calibri"/>
                        </a:rPr>
                        <a:t>Slide</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Autoria / Licença</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Link da Fonte</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Data do Acesso</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091">
                <a:tc>
                  <a:txBody>
                    <a:bodyPr/>
                    <a:lstStyle/>
                    <a:p>
                      <a:pPr algn="ctr" fontAlgn="t"/>
                      <a:r>
                        <a:rPr lang="pt-BR" sz="1400" b="0" i="0" u="none" strike="noStrike">
                          <a:solidFill>
                            <a:srgbClr val="000000"/>
                          </a:solidFill>
                          <a:latin typeface="Calibri"/>
                        </a:rPr>
                        <a:t> </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 </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 </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 </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136">
                <a:tc>
                  <a:txBody>
                    <a:bodyPr/>
                    <a:lstStyle/>
                    <a:p>
                      <a:pPr algn="ctr" fontAlgn="t"/>
                      <a:r>
                        <a:rPr lang="pt-BR" sz="1400" b="0" i="0" u="none" strike="noStrike">
                          <a:solidFill>
                            <a:srgbClr val="000000"/>
                          </a:solidFill>
                          <a:latin typeface="Calibri"/>
                        </a:rPr>
                        <a:t>8</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Welch14 / GNU Free Documentation License.</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400" b="0" i="0" u="none" strike="noStrike">
                          <a:solidFill>
                            <a:srgbClr val="000000"/>
                          </a:solidFill>
                          <a:latin typeface="Calibri"/>
                        </a:rPr>
                        <a:t>http://commons.wikimedia.org/wiki/File:Brasil.RioDeJaneiro.Corcovado.jpg</a:t>
                      </a:r>
                    </a:p>
                  </a:txBody>
                  <a:tcPr marL="6855" marR="6855" marT="6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09/04/2012</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136">
                <a:tc>
                  <a:txBody>
                    <a:bodyPr/>
                    <a:lstStyle/>
                    <a:p>
                      <a:pPr algn="ctr" fontAlgn="t"/>
                      <a:r>
                        <a:rPr lang="pt-BR" sz="1400" b="0" i="0" u="none" strike="noStrike">
                          <a:solidFill>
                            <a:srgbClr val="000000"/>
                          </a:solidFill>
                          <a:latin typeface="Calibri"/>
                        </a:rPr>
                        <a:t>11</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Calibri"/>
                        </a:rPr>
                        <a:t>Martin St-Amant (S23678) /  Creative Commons Attribution 3.0 Unported.</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400" b="0" i="0" u="none" strike="noStrike">
                          <a:solidFill>
                            <a:srgbClr val="000000"/>
                          </a:solidFill>
                          <a:latin typeface="Calibri"/>
                        </a:rPr>
                        <a:t>http://commons.wikimedia.org/wiki/File:Panorama_du_Macchu_Picchu_et_des_environs.jpg_-_2.jpg</a:t>
                      </a:r>
                    </a:p>
                  </a:txBody>
                  <a:tcPr marL="6855" marR="6855" marT="6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09/04/2012</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136">
                <a:tc>
                  <a:txBody>
                    <a:bodyPr/>
                    <a:lstStyle/>
                    <a:p>
                      <a:pPr algn="ctr" fontAlgn="t"/>
                      <a:r>
                        <a:rPr lang="pt-BR" sz="1400" b="0" i="0" u="none" strike="noStrike">
                          <a:solidFill>
                            <a:srgbClr val="000000"/>
                          </a:solidFill>
                          <a:latin typeface="Calibri"/>
                        </a:rPr>
                        <a:t>15</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Alvesgaspar /  GNU Free Documentation License.</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400" b="0" i="0" u="none" strike="noStrike">
                          <a:solidFill>
                            <a:srgbClr val="000000"/>
                          </a:solidFill>
                          <a:latin typeface="Calibri"/>
                        </a:rPr>
                        <a:t>http://commons.wikimedia.org/wiki/File:Ouro_Preto_November_2009-5.jpg</a:t>
                      </a:r>
                    </a:p>
                  </a:txBody>
                  <a:tcPr marL="6855" marR="6855" marT="6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09/04/2012</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136">
                <a:tc>
                  <a:txBody>
                    <a:bodyPr/>
                    <a:lstStyle/>
                    <a:p>
                      <a:pPr algn="ctr" fontAlgn="t"/>
                      <a:r>
                        <a:rPr lang="pt-BR" sz="1400" b="0" i="0" u="none" strike="noStrike">
                          <a:solidFill>
                            <a:srgbClr val="000000"/>
                          </a:solidFill>
                          <a:latin typeface="Calibri"/>
                        </a:rPr>
                        <a:t>19</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GNU Free Documentation License.</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400" b="0" i="0" u="none" strike="noStrike">
                          <a:solidFill>
                            <a:srgbClr val="000000"/>
                          </a:solidFill>
                          <a:latin typeface="Calibri"/>
                        </a:rPr>
                        <a:t>http://commons.wikimedia.org/wiki/File:Igreja_do_Carmo_Olinda.jpg</a:t>
                      </a:r>
                    </a:p>
                  </a:txBody>
                  <a:tcPr marL="6855" marR="6855" marT="6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09/04/2012</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136">
                <a:tc>
                  <a:txBody>
                    <a:bodyPr/>
                    <a:lstStyle/>
                    <a:p>
                      <a:pPr algn="ctr" fontAlgn="t"/>
                      <a:r>
                        <a:rPr lang="pt-BR" sz="1400" b="0" i="0" u="none" strike="noStrike">
                          <a:solidFill>
                            <a:srgbClr val="000000"/>
                          </a:solidFill>
                          <a:latin typeface="Calibri"/>
                        </a:rPr>
                        <a:t>23</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Prefeitura de Olinda  / Creative Commons Attribution 2.0 Generic.</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400" b="0" i="0" u="none" strike="noStrike">
                          <a:solidFill>
                            <a:srgbClr val="000000"/>
                          </a:solidFill>
                          <a:latin typeface="Calibri"/>
                        </a:rPr>
                        <a:t>http://commons.wikimedia.org/wiki/File:Farol_de_Olinda.jpg</a:t>
                      </a:r>
                    </a:p>
                  </a:txBody>
                  <a:tcPr marL="6855" marR="6855" marT="6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09/04/2012</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136">
                <a:tc>
                  <a:txBody>
                    <a:bodyPr/>
                    <a:lstStyle/>
                    <a:p>
                      <a:pPr algn="ctr" fontAlgn="t"/>
                      <a:r>
                        <a:rPr lang="pt-BR" sz="1400" b="0" i="0" u="none" strike="noStrike">
                          <a:solidFill>
                            <a:srgbClr val="000000"/>
                          </a:solidFill>
                          <a:latin typeface="Calibri"/>
                        </a:rPr>
                        <a:t>24</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Antônio Cruz/Abr / Creative Commons Attribution 3.0 Brazil.</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400" b="0" i="0" u="none" strike="noStrike">
                          <a:solidFill>
                            <a:srgbClr val="000000"/>
                          </a:solidFill>
                          <a:latin typeface="Calibri"/>
                        </a:rPr>
                        <a:t>http://commons.wikimedia.org/wiki/File:Bonecos_gigantes.jpg</a:t>
                      </a:r>
                    </a:p>
                  </a:txBody>
                  <a:tcPr marL="6855" marR="6855" marT="6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09/04/2012</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136">
                <a:tc>
                  <a:txBody>
                    <a:bodyPr/>
                    <a:lstStyle/>
                    <a:p>
                      <a:pPr algn="ctr" fontAlgn="t"/>
                      <a:r>
                        <a:rPr lang="pt-BR" sz="1400" b="0" i="0" u="none" strike="noStrike">
                          <a:solidFill>
                            <a:srgbClr val="000000"/>
                          </a:solidFill>
                          <a:latin typeface="Calibri"/>
                        </a:rPr>
                        <a:t>25</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Ricardo André Frantz /  GNU Free Documentation License.</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400" b="0" i="0" u="none" strike="noStrike">
                          <a:solidFill>
                            <a:srgbClr val="000000"/>
                          </a:solidFill>
                          <a:latin typeface="Calibri"/>
                        </a:rPr>
                        <a:t>http://commons.wikimedia.org/wiki/File:S%C3%A9_de_Olinda_01.jpg</a:t>
                      </a:r>
                    </a:p>
                  </a:txBody>
                  <a:tcPr marL="6855" marR="6855" marT="6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Calibri"/>
                        </a:rPr>
                        <a:t>09/04/2012</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ítulo 1"/>
          <p:cNvSpPr txBox="1">
            <a:spLocks/>
          </p:cNvSpPr>
          <p:nvPr/>
        </p:nvSpPr>
        <p:spPr>
          <a:xfrm>
            <a:off x="385763" y="130175"/>
            <a:ext cx="5481637" cy="561975"/>
          </a:xfrm>
          <a:prstGeom prst="rect">
            <a:avLst/>
          </a:prstGeom>
        </p:spPr>
        <p:txBody>
          <a:bodyPr/>
          <a:lstStyle/>
          <a:p>
            <a:pPr eaLnBrk="0" hangingPunct="0">
              <a:defRPr/>
            </a:pPr>
            <a:r>
              <a:rPr lang="pt-BR" sz="4400" dirty="0">
                <a:solidFill>
                  <a:schemeClr val="bg1"/>
                </a:solidFill>
                <a:latin typeface="+mj-lt"/>
                <a:ea typeface="+mj-ea"/>
                <a:cs typeface="+mj-cs"/>
              </a:rPr>
              <a:t>Tabela de Imagens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aixaDeTexto 3"/>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 – 1º Ano do Ensino Médio</a:t>
            </a:r>
            <a:r>
              <a:rPr lang="pt-BR" b="1">
                <a:solidFill>
                  <a:schemeClr val="bg1"/>
                </a:solidFill>
                <a:latin typeface="Calibri" pitchFamily="34" charset="0"/>
              </a:rPr>
              <a:t> </a:t>
            </a:r>
          </a:p>
          <a:p>
            <a:r>
              <a:rPr lang="pt-BR">
                <a:solidFill>
                  <a:schemeClr val="bg1"/>
                </a:solidFill>
                <a:latin typeface="Calibri" pitchFamily="34" charset="0"/>
              </a:rPr>
              <a:t>Patrimônio histórico</a:t>
            </a:r>
          </a:p>
        </p:txBody>
      </p:sp>
      <p:sp>
        <p:nvSpPr>
          <p:cNvPr id="5123" name="Espaço Reservado para Conteúdo 12"/>
          <p:cNvSpPr>
            <a:spLocks noGrp="1"/>
          </p:cNvSpPr>
          <p:nvPr>
            <p:ph idx="1"/>
          </p:nvPr>
        </p:nvSpPr>
        <p:spPr/>
        <p:txBody>
          <a:bodyPr/>
          <a:lstStyle/>
          <a:p>
            <a:pPr marL="0" indent="0" algn="just">
              <a:buFont typeface="Arial" pitchFamily="34" charset="0"/>
              <a:buNone/>
            </a:pPr>
            <a:r>
              <a:rPr lang="pt-BR" sz="2800" smtClean="0"/>
              <a:t>As entidades que procedem à identificação e à classificação de certos bens como relevantes para a cultura de um povo, de uma região ou mesmo de toda a humanidade, visam, também, à salvaguarda e à proteção desses bens, de forma que eles cheguem devidamente preservados às gerações vindouras e que possam ser objeto de estudo e fonte de experiências emocionais para todos aqueles que os visitem ou deles usufruam </a:t>
            </a:r>
            <a:r>
              <a:rPr lang="pt-BR" sz="2800" smtClean="0">
                <a:hlinkClick r:id="rId2"/>
              </a:rPr>
              <a:t>(2)</a:t>
            </a:r>
            <a:r>
              <a:rPr lang="pt-BR" sz="2800" smtClean="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ítulo 2"/>
          <p:cNvSpPr>
            <a:spLocks noGrp="1"/>
          </p:cNvSpPr>
          <p:nvPr>
            <p:ph type="subTitle" idx="1"/>
          </p:nvPr>
        </p:nvSpPr>
        <p:spPr>
          <a:xfrm>
            <a:off x="539750" y="1412875"/>
            <a:ext cx="8280400" cy="4895850"/>
          </a:xfrm>
        </p:spPr>
        <p:txBody>
          <a:bodyPr/>
          <a:lstStyle/>
          <a:p>
            <a:pPr algn="just"/>
            <a:r>
              <a:rPr lang="pt-BR" sz="2400" smtClean="0">
                <a:solidFill>
                  <a:schemeClr val="tx1"/>
                </a:solidFill>
              </a:rPr>
              <a:t>Patrimônio Histórico pode ser definido como um bem material, natural ou imóvel que possui significado e importância artística, cultural, religiosa, documental ou estética para a sociedade. Esse patrimônio foi construído ou produzido pelas sociedades passadas, por isso representa uma importante fonte de pesquisa e preservação cultural. </a:t>
            </a:r>
          </a:p>
          <a:p>
            <a:pPr algn="just"/>
            <a:r>
              <a:rPr lang="pt-BR" sz="2400" smtClean="0">
                <a:solidFill>
                  <a:schemeClr val="tx1"/>
                </a:solidFill>
              </a:rPr>
              <a:t>Há uma preocupação mundial em preservar o patrimônio histórico da humanidade, mediante as leis de proteção e restauração que possibilitam a manutenção das características originais. </a:t>
            </a:r>
          </a:p>
          <a:p>
            <a:pPr algn="just"/>
            <a:r>
              <a:rPr lang="pt-BR" sz="2400" smtClean="0">
                <a:solidFill>
                  <a:schemeClr val="tx1"/>
                </a:solidFill>
              </a:rPr>
              <a:t>Mundialmente, a UNESCO (Organização das Nações Unidas para a Cultura, Ciência e Educação) é o órgão responsável pela definição de regras e proteção do patrimônio histórico e cultural da humanidade </a:t>
            </a:r>
            <a:r>
              <a:rPr lang="pt-BR" sz="2400" smtClean="0">
                <a:solidFill>
                  <a:schemeClr val="tx1"/>
                </a:solidFill>
                <a:hlinkClick r:id="rId2"/>
              </a:rPr>
              <a:t>(3)</a:t>
            </a:r>
            <a:r>
              <a:rPr lang="pt-BR" sz="2400" smtClean="0">
                <a:solidFill>
                  <a:schemeClr val="tx1"/>
                </a:solidFill>
              </a:rPr>
              <a:t>. </a:t>
            </a:r>
          </a:p>
          <a:p>
            <a:pPr algn="just"/>
            <a:endParaRPr lang="pt-BR" smtClean="0">
              <a:solidFill>
                <a:schemeClr val="tx1"/>
              </a:solidFill>
            </a:endParaRPr>
          </a:p>
        </p:txBody>
      </p:sp>
      <p:sp>
        <p:nvSpPr>
          <p:cNvPr id="6147" name="CaixaDeTexto 3"/>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 – 1º Ano do Ensino Médio</a:t>
            </a:r>
            <a:r>
              <a:rPr lang="pt-BR" b="1">
                <a:solidFill>
                  <a:schemeClr val="bg1"/>
                </a:solidFill>
                <a:latin typeface="Calibri" pitchFamily="34" charset="0"/>
              </a:rPr>
              <a:t> </a:t>
            </a:r>
          </a:p>
          <a:p>
            <a:r>
              <a:rPr lang="pt-BR">
                <a:solidFill>
                  <a:schemeClr val="bg1"/>
                </a:solidFill>
                <a:latin typeface="Calibri" pitchFamily="34" charset="0"/>
              </a:rPr>
              <a:t>Patrimônio histórico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ítulo 2"/>
          <p:cNvSpPr>
            <a:spLocks noGrp="1"/>
          </p:cNvSpPr>
          <p:nvPr>
            <p:ph type="subTitle" idx="1"/>
          </p:nvPr>
        </p:nvSpPr>
        <p:spPr>
          <a:xfrm>
            <a:off x="539750" y="1484313"/>
            <a:ext cx="7848600" cy="4824412"/>
          </a:xfrm>
        </p:spPr>
        <p:txBody>
          <a:bodyPr/>
          <a:lstStyle/>
          <a:p>
            <a:pPr algn="just"/>
            <a:r>
              <a:rPr lang="pt-BR" sz="2400" smtClean="0">
                <a:solidFill>
                  <a:schemeClr val="tx1"/>
                </a:solidFill>
              </a:rPr>
              <a:t>O IPHAN (Instituto do Patrimônio Histórico e Artístico Nacional) é o órgão que atua no Brasil, na gestão proteção e preservação do patrimônio histórico e artístico brasileiro.  </a:t>
            </a:r>
          </a:p>
          <a:p>
            <a:pPr algn="just"/>
            <a:r>
              <a:rPr lang="pt-BR" sz="2400" smtClean="0">
                <a:solidFill>
                  <a:schemeClr val="tx1"/>
                </a:solidFill>
              </a:rPr>
              <a:t>Lista de alguns bens que fazem parte do patrimônio histórico mundial: Pirâmides de Gizé (Egito), Machu Picchu (Peru),  Estátua da Liberdade (Estados Unidos), Muralha da China (China), Torre de Piza (Itália), Coliseu de Roma (Itália), Palácio de Versalhes (França), Torre Eiffel (França) e Acrópole de Atenas (Grécia).</a:t>
            </a:r>
          </a:p>
          <a:p>
            <a:pPr algn="just"/>
            <a:endParaRPr lang="pt-BR" smtClean="0">
              <a:solidFill>
                <a:schemeClr val="tx1"/>
              </a:solidFill>
            </a:endParaRPr>
          </a:p>
        </p:txBody>
      </p:sp>
      <p:sp>
        <p:nvSpPr>
          <p:cNvPr id="7171" name="CaixaDeTexto 3"/>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 – 1º Ano do Ensino Médio</a:t>
            </a:r>
            <a:r>
              <a:rPr lang="pt-BR" b="1">
                <a:solidFill>
                  <a:schemeClr val="bg1"/>
                </a:solidFill>
                <a:latin typeface="Calibri" pitchFamily="34" charset="0"/>
              </a:rPr>
              <a:t> </a:t>
            </a:r>
          </a:p>
          <a:p>
            <a:r>
              <a:rPr lang="pt-BR">
                <a:solidFill>
                  <a:schemeClr val="bg1"/>
                </a:solidFill>
                <a:latin typeface="Calibri" pitchFamily="34" charset="0"/>
              </a:rPr>
              <a:t>Patrimônio histórico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ítulo 2"/>
          <p:cNvSpPr>
            <a:spLocks noGrp="1"/>
          </p:cNvSpPr>
          <p:nvPr>
            <p:ph idx="1"/>
          </p:nvPr>
        </p:nvSpPr>
        <p:spPr/>
        <p:txBody>
          <a:bodyPr/>
          <a:lstStyle/>
          <a:p>
            <a:pPr marL="0" indent="0">
              <a:buFont typeface="Arial" pitchFamily="34" charset="0"/>
              <a:buNone/>
            </a:pPr>
            <a:r>
              <a:rPr lang="pt-BR" smtClean="0"/>
              <a:t>Lista de alguns patrimônios históricos do Brasil: Cidade Histórica de Ouro Preto (Minas Gerais), Centro Histórico de Olinda (Pernambuco), Pelourinho(Bahia), Estação da Luz (São Paulo), Ruínas de São Miguel das Missões (Rio Grande do Sul), Cristo Redentor (Rio de Janeiro), Conjunto Urbanístico de Brasília, Palácio do Catetinho (Brasília).</a:t>
            </a:r>
          </a:p>
        </p:txBody>
      </p:sp>
      <p:sp>
        <p:nvSpPr>
          <p:cNvPr id="8195" name="CaixaDeTexto 3"/>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 – 1º Ano do Ensino Médio</a:t>
            </a:r>
            <a:r>
              <a:rPr lang="pt-BR" b="1">
                <a:solidFill>
                  <a:schemeClr val="bg1"/>
                </a:solidFill>
                <a:latin typeface="Calibri" pitchFamily="34" charset="0"/>
              </a:rPr>
              <a:t> </a:t>
            </a:r>
          </a:p>
          <a:p>
            <a:r>
              <a:rPr lang="pt-BR">
                <a:solidFill>
                  <a:schemeClr val="bg1"/>
                </a:solidFill>
                <a:latin typeface="Calibri" pitchFamily="34" charset="0"/>
              </a:rPr>
              <a:t>Patrimônio histórico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9"/>
          <p:cNvSpPr>
            <a:spLocks noGrp="1"/>
          </p:cNvSpPr>
          <p:nvPr>
            <p:ph type="title"/>
          </p:nvPr>
        </p:nvSpPr>
        <p:spPr>
          <a:xfrm>
            <a:off x="457200" y="1052513"/>
            <a:ext cx="8229600" cy="720725"/>
          </a:xfrm>
        </p:spPr>
        <p:txBody>
          <a:bodyPr/>
          <a:lstStyle/>
          <a:p>
            <a:r>
              <a:rPr lang="pt-BR" smtClean="0"/>
              <a:t>Patrimônio material</a:t>
            </a:r>
          </a:p>
        </p:txBody>
      </p:sp>
      <p:sp>
        <p:nvSpPr>
          <p:cNvPr id="3" name="Subtítulo 2"/>
          <p:cNvSpPr>
            <a:spLocks noGrp="1"/>
          </p:cNvSpPr>
          <p:nvPr>
            <p:ph idx="1"/>
          </p:nvPr>
        </p:nvSpPr>
        <p:spPr>
          <a:xfrm>
            <a:off x="457200" y="2060575"/>
            <a:ext cx="8229600" cy="4065588"/>
          </a:xfrm>
        </p:spPr>
        <p:txBody>
          <a:bodyPr/>
          <a:lstStyle/>
          <a:p>
            <a:pPr marL="0" indent="0" algn="just">
              <a:buFont typeface="Arial" charset="0"/>
              <a:buNone/>
              <a:defRPr/>
            </a:pPr>
            <a:r>
              <a:rPr lang="pt-BR" sz="2400" dirty="0">
                <a:solidFill>
                  <a:schemeClr val="tx1">
                    <a:lumMod val="95000"/>
                    <a:lumOff val="5000"/>
                  </a:schemeClr>
                </a:solidFill>
              </a:rPr>
              <a:t>O patrimônio material protegido pelo Iphan, com base em </a:t>
            </a:r>
            <a:r>
              <a:rPr lang="pt-BR" sz="2400" dirty="0" smtClean="0">
                <a:solidFill>
                  <a:schemeClr val="tx1">
                    <a:lumMod val="95000"/>
                    <a:lumOff val="5000"/>
                  </a:schemeClr>
                </a:solidFill>
              </a:rPr>
              <a:t>legislação específica, </a:t>
            </a:r>
            <a:r>
              <a:rPr lang="pt-BR" sz="2400" dirty="0">
                <a:solidFill>
                  <a:schemeClr val="tx1">
                    <a:lumMod val="95000"/>
                    <a:lumOff val="5000"/>
                  </a:schemeClr>
                </a:solidFill>
              </a:rPr>
              <a:t>é composto por um conjunto de bens culturais </a:t>
            </a:r>
            <a:r>
              <a:rPr lang="pt-BR" sz="2400" dirty="0" smtClean="0">
                <a:solidFill>
                  <a:schemeClr val="tx1">
                    <a:lumMod val="95000"/>
                    <a:lumOff val="5000"/>
                  </a:schemeClr>
                </a:solidFill>
              </a:rPr>
              <a:t>classificados, </a:t>
            </a:r>
            <a:r>
              <a:rPr lang="pt-BR" sz="2400" dirty="0">
                <a:solidFill>
                  <a:schemeClr val="tx1">
                    <a:lumMod val="95000"/>
                    <a:lumOff val="5000"/>
                  </a:schemeClr>
                </a:solidFill>
              </a:rPr>
              <a:t>segundo sua </a:t>
            </a:r>
            <a:r>
              <a:rPr lang="pt-BR" sz="2400" dirty="0" smtClean="0">
                <a:solidFill>
                  <a:schemeClr val="tx1">
                    <a:lumMod val="95000"/>
                    <a:lumOff val="5000"/>
                  </a:schemeClr>
                </a:solidFill>
              </a:rPr>
              <a:t>natureza, </a:t>
            </a:r>
            <a:r>
              <a:rPr lang="pt-BR" sz="2400" dirty="0">
                <a:solidFill>
                  <a:schemeClr val="tx1">
                    <a:lumMod val="95000"/>
                    <a:lumOff val="5000"/>
                  </a:schemeClr>
                </a:solidFill>
              </a:rPr>
              <a:t>nos quatro Livros do Tombo: </a:t>
            </a:r>
            <a:r>
              <a:rPr lang="pt-BR" sz="2400" dirty="0" smtClean="0">
                <a:solidFill>
                  <a:schemeClr val="tx1">
                    <a:lumMod val="95000"/>
                    <a:lumOff val="5000"/>
                  </a:schemeClr>
                </a:solidFill>
              </a:rPr>
              <a:t>Arqueológico</a:t>
            </a:r>
            <a:r>
              <a:rPr lang="pt-BR" sz="2400" dirty="0">
                <a:solidFill>
                  <a:schemeClr val="tx1">
                    <a:lumMod val="95000"/>
                    <a:lumOff val="5000"/>
                  </a:schemeClr>
                </a:solidFill>
              </a:rPr>
              <a:t>, paisagístico e etnográfico; </a:t>
            </a:r>
            <a:r>
              <a:rPr lang="pt-BR" sz="2400" dirty="0" smtClean="0">
                <a:solidFill>
                  <a:schemeClr val="tx1">
                    <a:lumMod val="95000"/>
                    <a:lumOff val="5000"/>
                  </a:schemeClr>
                </a:solidFill>
              </a:rPr>
              <a:t>Histórico</a:t>
            </a:r>
            <a:r>
              <a:rPr lang="pt-BR" sz="2400" dirty="0">
                <a:solidFill>
                  <a:schemeClr val="tx1">
                    <a:lumMod val="95000"/>
                    <a:lumOff val="5000"/>
                  </a:schemeClr>
                </a:solidFill>
              </a:rPr>
              <a:t>; </a:t>
            </a:r>
            <a:r>
              <a:rPr lang="pt-BR" sz="2400" dirty="0" smtClean="0">
                <a:solidFill>
                  <a:schemeClr val="tx1">
                    <a:lumMod val="95000"/>
                    <a:lumOff val="5000"/>
                  </a:schemeClr>
                </a:solidFill>
              </a:rPr>
              <a:t>Belas artes e Artes </a:t>
            </a:r>
            <a:r>
              <a:rPr lang="pt-BR" sz="2400" dirty="0">
                <a:solidFill>
                  <a:schemeClr val="tx1">
                    <a:lumMod val="95000"/>
                    <a:lumOff val="5000"/>
                  </a:schemeClr>
                </a:solidFill>
              </a:rPr>
              <a:t>aplicadas. Eles estão divididos em bens imóveis como os núcleos urbanos, sítios arqueológicos e paisagísticos e bens individuais; e móveis como coleções arqueológicas, acervos museológicos, documentais, bibliográficos, </a:t>
            </a:r>
            <a:r>
              <a:rPr lang="pt-BR" sz="2400" dirty="0" err="1">
                <a:solidFill>
                  <a:schemeClr val="tx1">
                    <a:lumMod val="95000"/>
                    <a:lumOff val="5000"/>
                  </a:schemeClr>
                </a:solidFill>
              </a:rPr>
              <a:t>arquivísticos</a:t>
            </a:r>
            <a:r>
              <a:rPr lang="pt-BR" sz="2400" dirty="0">
                <a:solidFill>
                  <a:schemeClr val="tx1">
                    <a:lumMod val="95000"/>
                    <a:lumOff val="5000"/>
                  </a:schemeClr>
                </a:solidFill>
              </a:rPr>
              <a:t>, videográficos, fotográficos e </a:t>
            </a:r>
            <a:r>
              <a:rPr lang="pt-BR" sz="2400" dirty="0" smtClean="0">
                <a:solidFill>
                  <a:schemeClr val="tx1">
                    <a:lumMod val="95000"/>
                    <a:lumOff val="5000"/>
                  </a:schemeClr>
                </a:solidFill>
              </a:rPr>
              <a:t>cinematográficos </a:t>
            </a:r>
            <a:r>
              <a:rPr lang="pt-BR" sz="2400" dirty="0" smtClean="0">
                <a:solidFill>
                  <a:schemeClr val="tx1">
                    <a:lumMod val="95000"/>
                    <a:lumOff val="5000"/>
                  </a:schemeClr>
                </a:solidFill>
                <a:hlinkClick r:id="rId2"/>
              </a:rPr>
              <a:t>(4)</a:t>
            </a:r>
            <a:r>
              <a:rPr lang="pt-BR" sz="2400" dirty="0" smtClean="0">
                <a:solidFill>
                  <a:schemeClr val="tx1">
                    <a:lumMod val="95000"/>
                    <a:lumOff val="5000"/>
                  </a:schemeClr>
                </a:solidFill>
              </a:rPr>
              <a:t>. </a:t>
            </a:r>
          </a:p>
        </p:txBody>
      </p:sp>
      <p:sp>
        <p:nvSpPr>
          <p:cNvPr id="9220" name="CaixaDeTexto 8"/>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 – 1º Ano do Ensino Médio</a:t>
            </a:r>
            <a:r>
              <a:rPr lang="pt-BR" b="1">
                <a:solidFill>
                  <a:schemeClr val="bg1"/>
                </a:solidFill>
                <a:latin typeface="Calibri" pitchFamily="34" charset="0"/>
              </a:rPr>
              <a:t> </a:t>
            </a:r>
          </a:p>
          <a:p>
            <a:r>
              <a:rPr lang="pt-BR">
                <a:solidFill>
                  <a:schemeClr val="bg1"/>
                </a:solidFill>
                <a:latin typeface="Calibri" pitchFamily="34" charset="0"/>
              </a:rPr>
              <a:t>Patrimônio histórico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5"/>
          <p:cNvSpPr>
            <a:spLocks noGrp="1"/>
          </p:cNvSpPr>
          <p:nvPr>
            <p:ph type="title"/>
          </p:nvPr>
        </p:nvSpPr>
        <p:spPr>
          <a:xfrm>
            <a:off x="5076825" y="981075"/>
            <a:ext cx="3598863" cy="2592388"/>
          </a:xfrm>
        </p:spPr>
        <p:txBody>
          <a:bodyPr/>
          <a:lstStyle/>
          <a:p>
            <a:r>
              <a:rPr lang="pt-BR" smtClean="0"/>
              <a:t>Exemplo de patrimônio material</a:t>
            </a:r>
          </a:p>
        </p:txBody>
      </p:sp>
      <p:sp>
        <p:nvSpPr>
          <p:cNvPr id="4" name="Subtítulo 2"/>
          <p:cNvSpPr txBox="1">
            <a:spLocks/>
          </p:cNvSpPr>
          <p:nvPr/>
        </p:nvSpPr>
        <p:spPr bwMode="auto">
          <a:xfrm>
            <a:off x="284163" y="3956050"/>
            <a:ext cx="8283575" cy="2232025"/>
          </a:xfrm>
          <a:prstGeom prst="rect">
            <a:avLst/>
          </a:prstGeom>
          <a:noFill/>
          <a:ln w="9525">
            <a:noFill/>
            <a:miter lim="800000"/>
            <a:headEnd/>
            <a:tailEnd/>
          </a:ln>
        </p:spPr>
        <p:txBody>
          <a:bodyPr/>
          <a:lstStyle/>
          <a:p>
            <a:pPr algn="just" eaLnBrk="0" hangingPunct="0">
              <a:spcBef>
                <a:spcPct val="20000"/>
              </a:spcBef>
              <a:buFont typeface="Arial" charset="0"/>
              <a:buNone/>
              <a:defRPr/>
            </a:pPr>
            <a:endParaRPr lang="pt-BR" sz="2800" dirty="0">
              <a:latin typeface="+mn-lt"/>
              <a:cs typeface="+mn-cs"/>
            </a:endParaRPr>
          </a:p>
          <a:p>
            <a:pPr algn="just" eaLnBrk="0" hangingPunct="0">
              <a:spcBef>
                <a:spcPct val="20000"/>
              </a:spcBef>
              <a:buFont typeface="Arial" charset="0"/>
              <a:buNone/>
              <a:defRPr/>
            </a:pPr>
            <a:r>
              <a:rPr lang="pt-BR" sz="2800" dirty="0">
                <a:latin typeface="+mn-lt"/>
                <a:cs typeface="+mn-cs"/>
              </a:rPr>
              <a:t>    </a:t>
            </a:r>
          </a:p>
          <a:p>
            <a:pPr algn="just" eaLnBrk="0" hangingPunct="0">
              <a:spcBef>
                <a:spcPct val="20000"/>
              </a:spcBef>
              <a:buFont typeface="Arial" charset="0"/>
              <a:buNone/>
              <a:defRPr/>
            </a:pPr>
            <a:endParaRPr lang="pt-BR" sz="2800" dirty="0">
              <a:latin typeface="+mn-lt"/>
              <a:cs typeface="+mn-cs"/>
            </a:endParaRPr>
          </a:p>
          <a:p>
            <a:pPr algn="just" eaLnBrk="0" hangingPunct="0">
              <a:spcBef>
                <a:spcPct val="20000"/>
              </a:spcBef>
              <a:buFont typeface="Arial" charset="0"/>
              <a:buNone/>
              <a:defRPr/>
            </a:pPr>
            <a:endParaRPr lang="pt-BR" sz="2800" dirty="0">
              <a:latin typeface="+mn-lt"/>
              <a:cs typeface="+mn-cs"/>
            </a:endParaRPr>
          </a:p>
          <a:p>
            <a:pPr algn="just" eaLnBrk="0" hangingPunct="0">
              <a:spcBef>
                <a:spcPct val="20000"/>
              </a:spcBef>
              <a:buFont typeface="Arial" charset="0"/>
              <a:buNone/>
              <a:defRPr/>
            </a:pPr>
            <a:r>
              <a:rPr lang="pt-BR" sz="2800" dirty="0">
                <a:latin typeface="+mn-lt"/>
                <a:cs typeface="+mn-cs"/>
              </a:rPr>
              <a:t>                                                       </a:t>
            </a:r>
          </a:p>
          <a:p>
            <a:pPr algn="just" eaLnBrk="0" hangingPunct="0">
              <a:spcBef>
                <a:spcPct val="20000"/>
              </a:spcBef>
              <a:buFont typeface="Arial" charset="0"/>
              <a:buNone/>
              <a:defRPr/>
            </a:pPr>
            <a:endParaRPr lang="pt-BR" sz="2800" dirty="0">
              <a:latin typeface="+mn-lt"/>
              <a:cs typeface="+mn-cs"/>
            </a:endParaRPr>
          </a:p>
        </p:txBody>
      </p:sp>
      <p:sp>
        <p:nvSpPr>
          <p:cNvPr id="10244" name="CaixaDeTexto 4"/>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 – 1º Ano do Ensino Médio</a:t>
            </a:r>
            <a:r>
              <a:rPr lang="pt-BR" b="1">
                <a:solidFill>
                  <a:schemeClr val="bg1"/>
                </a:solidFill>
                <a:latin typeface="Calibri" pitchFamily="34" charset="0"/>
              </a:rPr>
              <a:t> </a:t>
            </a:r>
          </a:p>
          <a:p>
            <a:r>
              <a:rPr lang="pt-BR">
                <a:solidFill>
                  <a:schemeClr val="bg1"/>
                </a:solidFill>
                <a:latin typeface="Calibri" pitchFamily="34" charset="0"/>
              </a:rPr>
              <a:t>Patrimônio histórico</a:t>
            </a:r>
          </a:p>
        </p:txBody>
      </p:sp>
      <p:pic>
        <p:nvPicPr>
          <p:cNvPr id="10245" name="Picture 8" descr="File:Brasil.RioDeJaneiro.Corcovado.jpg"/>
          <p:cNvPicPr>
            <a:picLocks noChangeAspect="1" noChangeArrowheads="1"/>
          </p:cNvPicPr>
          <p:nvPr/>
        </p:nvPicPr>
        <p:blipFill>
          <a:blip r:embed="rId2" cstate="print"/>
          <a:srcRect/>
          <a:stretch>
            <a:fillRect/>
          </a:stretch>
        </p:blipFill>
        <p:spPr bwMode="auto">
          <a:xfrm>
            <a:off x="0" y="908050"/>
            <a:ext cx="4668838" cy="5949950"/>
          </a:xfrm>
          <a:prstGeom prst="rect">
            <a:avLst/>
          </a:prstGeom>
          <a:noFill/>
          <a:ln w="9525">
            <a:noFill/>
            <a:miter lim="800000"/>
            <a:headEnd/>
            <a:tailEnd/>
          </a:ln>
        </p:spPr>
      </p:pic>
      <p:sp>
        <p:nvSpPr>
          <p:cNvPr id="10246" name="CaixaDeTexto 8"/>
          <p:cNvSpPr txBox="1">
            <a:spLocks noChangeArrowheads="1"/>
          </p:cNvSpPr>
          <p:nvPr/>
        </p:nvSpPr>
        <p:spPr bwMode="auto">
          <a:xfrm rot="-5400000">
            <a:off x="3095625" y="5064126"/>
            <a:ext cx="3341687" cy="246062"/>
          </a:xfrm>
          <a:prstGeom prst="rect">
            <a:avLst/>
          </a:prstGeom>
          <a:noFill/>
          <a:ln w="9525">
            <a:noFill/>
            <a:miter lim="800000"/>
            <a:headEnd/>
            <a:tailEnd/>
          </a:ln>
        </p:spPr>
        <p:txBody>
          <a:bodyPr wrap="none">
            <a:spAutoFit/>
          </a:bodyPr>
          <a:lstStyle/>
          <a:p>
            <a:r>
              <a:rPr lang="pt-BR" sz="1000"/>
              <a:t>Imagem:  Welch14 / </a:t>
            </a:r>
            <a:r>
              <a:rPr lang="pt-BR" sz="1000" i="1"/>
              <a:t>GNU Free Documentation License.</a:t>
            </a:r>
            <a:endParaRPr lang="pt-BR" sz="10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4"/>
          <p:cNvSpPr>
            <a:spLocks noGrp="1"/>
          </p:cNvSpPr>
          <p:nvPr>
            <p:ph type="title"/>
          </p:nvPr>
        </p:nvSpPr>
        <p:spPr>
          <a:xfrm>
            <a:off x="395288" y="784225"/>
            <a:ext cx="8229600" cy="1143000"/>
          </a:xfrm>
        </p:spPr>
        <p:txBody>
          <a:bodyPr/>
          <a:lstStyle/>
          <a:p>
            <a:r>
              <a:rPr lang="pt-BR" smtClean="0"/>
              <a:t>Patrimônio imaterial</a:t>
            </a:r>
          </a:p>
        </p:txBody>
      </p:sp>
      <p:sp>
        <p:nvSpPr>
          <p:cNvPr id="11267" name="Espaço Reservado para Conteúdo 7"/>
          <p:cNvSpPr>
            <a:spLocks noGrp="1"/>
          </p:cNvSpPr>
          <p:nvPr>
            <p:ph idx="1"/>
          </p:nvPr>
        </p:nvSpPr>
        <p:spPr>
          <a:xfrm>
            <a:off x="323850" y="1700213"/>
            <a:ext cx="8374063" cy="4897437"/>
          </a:xfrm>
        </p:spPr>
        <p:txBody>
          <a:bodyPr/>
          <a:lstStyle/>
          <a:p>
            <a:pPr marL="0" indent="0" algn="just">
              <a:buFont typeface="Arial" pitchFamily="34" charset="0"/>
              <a:buNone/>
            </a:pPr>
            <a:r>
              <a:rPr lang="pt-BR" sz="2400" smtClean="0"/>
              <a:t>A Unesco define como Patrimônio Cultural Imaterial "as práticas, representações, expressões, conhecimentos e técnicas - junto com os instrumentos, objetos, artefatos e lugares culturais que lhes são associados - que as comunidades, os grupos e, em alguns casos, os indivíduos reconhecem como parte integrante de seu patrimônio cultural."</a:t>
            </a:r>
          </a:p>
          <a:p>
            <a:pPr marL="0" indent="0">
              <a:buFont typeface="Arial" pitchFamily="34" charset="0"/>
              <a:buNone/>
            </a:pPr>
            <a:endParaRPr lang="pt-BR" sz="2400" smtClean="0"/>
          </a:p>
          <a:p>
            <a:pPr marL="0" indent="0" algn="just">
              <a:buFont typeface="Arial" pitchFamily="34" charset="0"/>
              <a:buNone/>
            </a:pPr>
            <a:r>
              <a:rPr lang="pt-BR" sz="2400" smtClean="0"/>
              <a:t>O Patrimônio Imaterial é transmitido de geração em geração e constantemente recriado pelas comunidades e grupos em função de seu ambiente, de sua interação com a natureza e de sua história, gerando um sentimento de identidade e continuidade, contribuindo, desse modo, para promover o respeito à diversidade cultural e à criatividade humana </a:t>
            </a:r>
            <a:r>
              <a:rPr lang="pt-BR" sz="2400" smtClean="0">
                <a:hlinkClick r:id="rId2"/>
              </a:rPr>
              <a:t>(5)</a:t>
            </a:r>
            <a:r>
              <a:rPr lang="pt-BR" sz="2400" smtClean="0"/>
              <a:t>.</a:t>
            </a:r>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r>
              <a:rPr lang="pt-BR" sz="2800" smtClean="0"/>
              <a:t>                                                      </a:t>
            </a:r>
          </a:p>
          <a:p>
            <a:pPr marL="0" indent="0">
              <a:buFont typeface="Arial" pitchFamily="34" charset="0"/>
              <a:buNone/>
            </a:pPr>
            <a:r>
              <a:rPr lang="pt-BR" sz="2800" smtClean="0"/>
              <a:t>                                                         </a:t>
            </a:r>
            <a:endParaRPr lang="pt-BR" smtClean="0"/>
          </a:p>
          <a:p>
            <a:pPr marL="0" indent="0">
              <a:buFont typeface="Arial" pitchFamily="34" charset="0"/>
              <a:buNone/>
            </a:pPr>
            <a:endParaRPr lang="pt-BR" smtClean="0"/>
          </a:p>
          <a:p>
            <a:pPr marL="0" indent="0">
              <a:buFont typeface="Arial" pitchFamily="34" charset="0"/>
              <a:buNone/>
            </a:pPr>
            <a:r>
              <a:rPr lang="pt-BR" smtClean="0"/>
              <a:t>        </a:t>
            </a:r>
          </a:p>
        </p:txBody>
      </p:sp>
      <p:sp>
        <p:nvSpPr>
          <p:cNvPr id="11268" name="CaixaDeTexto 3"/>
          <p:cNvSpPr txBox="1">
            <a:spLocks noChangeArrowheads="1"/>
          </p:cNvSpPr>
          <p:nvPr/>
        </p:nvSpPr>
        <p:spPr bwMode="auto">
          <a:xfrm>
            <a:off x="179388" y="115888"/>
            <a:ext cx="5040312" cy="647700"/>
          </a:xfrm>
          <a:prstGeom prst="rect">
            <a:avLst/>
          </a:prstGeom>
          <a:noFill/>
          <a:ln w="9525">
            <a:noFill/>
            <a:miter lim="800000"/>
            <a:headEnd/>
            <a:tailEnd/>
          </a:ln>
        </p:spPr>
        <p:txBody>
          <a:bodyPr>
            <a:spAutoFit/>
          </a:bodyPr>
          <a:lstStyle/>
          <a:p>
            <a:r>
              <a:rPr lang="pt-BR">
                <a:solidFill>
                  <a:schemeClr val="bg1"/>
                </a:solidFill>
                <a:latin typeface="Calibri" pitchFamily="34" charset="0"/>
              </a:rPr>
              <a:t>ARTE – 1º Ano do Ensino Médio</a:t>
            </a:r>
            <a:r>
              <a:rPr lang="pt-BR" b="1">
                <a:solidFill>
                  <a:schemeClr val="bg1"/>
                </a:solidFill>
                <a:latin typeface="Calibri" pitchFamily="34" charset="0"/>
              </a:rPr>
              <a:t> </a:t>
            </a:r>
          </a:p>
          <a:p>
            <a:r>
              <a:rPr lang="pt-BR">
                <a:solidFill>
                  <a:schemeClr val="bg1"/>
                </a:solidFill>
                <a:latin typeface="Calibri" pitchFamily="34" charset="0"/>
              </a:rPr>
              <a:t>Patrimônio histórico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1202</TotalTime>
  <Words>2311</Words>
  <Application>Microsoft Office PowerPoint</Application>
  <PresentationFormat>Apresentação na tela (4:3)</PresentationFormat>
  <Paragraphs>189</Paragraphs>
  <Slides>26</Slides>
  <Notes>2</Notes>
  <HiddenSlides>0</HiddenSlides>
  <MMClips>0</MMClips>
  <ScaleCrop>false</ScaleCrop>
  <HeadingPairs>
    <vt:vector size="4" baseType="variant">
      <vt:variant>
        <vt:lpstr>Tema</vt:lpstr>
      </vt:variant>
      <vt:variant>
        <vt:i4>2</vt:i4>
      </vt:variant>
      <vt:variant>
        <vt:lpstr>Títulos de slides</vt:lpstr>
      </vt:variant>
      <vt:variant>
        <vt:i4>26</vt:i4>
      </vt:variant>
    </vt:vector>
  </HeadingPairs>
  <TitlesOfParts>
    <vt:vector size="28" baseType="lpstr">
      <vt:lpstr>Tema do Office</vt:lpstr>
      <vt:lpstr>Personalizar design</vt:lpstr>
      <vt:lpstr>Slide 1</vt:lpstr>
      <vt:lpstr>Aspectos históricos</vt:lpstr>
      <vt:lpstr>Slide 3</vt:lpstr>
      <vt:lpstr>Slide 4</vt:lpstr>
      <vt:lpstr>Slide 5</vt:lpstr>
      <vt:lpstr>Slide 6</vt:lpstr>
      <vt:lpstr>Patrimônio material</vt:lpstr>
      <vt:lpstr>Exemplo de patrimônio material</vt:lpstr>
      <vt:lpstr>Patrimônio imaterial</vt:lpstr>
      <vt:lpstr>Exemplo de patrimônio imaterial</vt:lpstr>
      <vt:lpstr>Patrimônio histórico mundial</vt:lpstr>
      <vt:lpstr> ARTE – 1º Ano do Ensino Médio  Patrimônio histórico </vt:lpstr>
      <vt:lpstr> ARTE – 1º Ano do Ensino Médio  Patrimônio histórico </vt:lpstr>
      <vt:lpstr> ARTE – 1º Ano do Ensino Médio  Patrimônio histórico </vt:lpstr>
      <vt:lpstr>Patrimônios históricos nacionais</vt:lpstr>
      <vt:lpstr> ARTE – 1º Ano do Ensino Médio  Patrimônio histórico </vt:lpstr>
      <vt:lpstr> ARTE – 1º Ano do Ensino Médio  Patrimônio histórico </vt:lpstr>
      <vt:lpstr>ARTE – 1º Ano do Ensino Médio  Patrimônio histórico </vt:lpstr>
      <vt:lpstr>Patrimônio histórico regional - Olinda</vt:lpstr>
      <vt:lpstr>ARTE – 1º Ano do Ensino Médio  Patrimônio histórico </vt:lpstr>
      <vt:lpstr>ARTE – 1º Ano do Ensino Médio  Patrimônio histórico </vt:lpstr>
      <vt:lpstr>ARTE – 1º Ano do Ensino Médio  Patrimônio histórico </vt:lpstr>
      <vt:lpstr>Slide 23</vt:lpstr>
      <vt:lpstr> </vt:lpstr>
      <vt:lpstr>ARTE – 1º Ano do Ensino Médio  Patrimônio histórico </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Luizfilg</dc:creator>
  <cp:lastModifiedBy>Cliente</cp:lastModifiedBy>
  <cp:revision>160</cp:revision>
  <dcterms:created xsi:type="dcterms:W3CDTF">2011-07-13T12:53:46Z</dcterms:created>
  <dcterms:modified xsi:type="dcterms:W3CDTF">2020-10-02T19:47:59Z</dcterms:modified>
</cp:coreProperties>
</file>