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38"/>
  </p:notesMasterIdLst>
  <p:sldIdLst>
    <p:sldId id="295" r:id="rId4"/>
    <p:sldId id="260" r:id="rId5"/>
    <p:sldId id="259" r:id="rId6"/>
    <p:sldId id="261" r:id="rId7"/>
    <p:sldId id="262" r:id="rId8"/>
    <p:sldId id="281" r:id="rId9"/>
    <p:sldId id="285" r:id="rId10"/>
    <p:sldId id="282" r:id="rId11"/>
    <p:sldId id="283" r:id="rId12"/>
    <p:sldId id="284" r:id="rId13"/>
    <p:sldId id="286" r:id="rId14"/>
    <p:sldId id="287" r:id="rId15"/>
    <p:sldId id="263" r:id="rId16"/>
    <p:sldId id="272" r:id="rId17"/>
    <p:sldId id="271" r:id="rId18"/>
    <p:sldId id="270" r:id="rId19"/>
    <p:sldId id="269" r:id="rId20"/>
    <p:sldId id="268" r:id="rId21"/>
    <p:sldId id="267" r:id="rId22"/>
    <p:sldId id="266" r:id="rId23"/>
    <p:sldId id="273" r:id="rId24"/>
    <p:sldId id="274" r:id="rId25"/>
    <p:sldId id="275" r:id="rId26"/>
    <p:sldId id="265" r:id="rId27"/>
    <p:sldId id="264" r:id="rId28"/>
    <p:sldId id="277" r:id="rId29"/>
    <p:sldId id="278" r:id="rId30"/>
    <p:sldId id="279" r:id="rId31"/>
    <p:sldId id="280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27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25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6.wmf"/><Relationship Id="rId5" Type="http://schemas.openxmlformats.org/officeDocument/2006/relationships/image" Target="../media/image17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27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29.wmf"/><Relationship Id="rId5" Type="http://schemas.openxmlformats.org/officeDocument/2006/relationships/image" Target="../media/image17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31.wmf"/><Relationship Id="rId5" Type="http://schemas.openxmlformats.org/officeDocument/2006/relationships/image" Target="../media/image23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BE9986-2828-435A-A2E0-EC16C336A743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E3744F-7C36-4FE1-B602-25ACABE5B8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40452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pt-B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FB3B67-18B1-49F1-BE90-30582626B6DD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B67DC-AA65-41E4-967E-37828516E0BC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E5C1-290B-45AD-B1B3-A9F356570A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249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1365-AB66-455C-838E-1F2343F8E5A0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7A5E2-1ACD-481C-9A3A-CC320E38B6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96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FF13C-B36C-4C80-AFA7-5FDA96B8A08D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49AEC-96E9-4764-AFE0-4AA79EB81E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61167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3378-E1C4-4B52-9E65-EB6CCE373FE5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9371E-F879-4A70-9F53-1AB30E563A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7229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8EA2C-EA53-4B87-9D31-7A22DBCE1E44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9D934-6D85-445E-8E13-C077558B77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990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2835F-21A5-4F2A-AD51-0291E91F8C15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1DF0-30CA-4109-BB21-2F8E2202B9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241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797C-8EBB-4A43-800C-C01BE401FA30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A48E-86C8-4546-A689-56D8FA7F90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49524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E7AC-10D9-418A-967F-2F51E192EDA5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1DFE0-2792-4CE6-B413-F1DDC135E6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333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F1912-DD5B-4604-9909-799174E48C11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5C37-C7FA-4BE2-9D84-1C6695BF738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58113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0F74-283B-42A0-8EBF-1A94C60C192A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77DAD-3607-48FD-B3CA-02D577C423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736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F3A2-8CE2-48AA-9138-E59C2AF63D01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C7339-8E8A-4C6C-B0A7-D086B3C184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788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44F4-9C49-49E3-9093-72AAFC824A64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1E63-3C91-4CBF-A56F-53A74A0D8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0381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CA288-159D-4D0A-84A2-070B38BBFB56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F3B13-1AA0-4C55-8872-D91633434E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412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66B8-C716-40F4-8266-D7BBA78E53B2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D034D-4115-4B07-9084-C3742CE3CE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8512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ED58-BF3C-4F8E-BB51-29925A6005DA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93A2-E61D-4A7A-85F9-F433B506830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2929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688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5836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66782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20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604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5433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19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EF1D-47ED-4305-B332-A6ABDB332EDE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6EB3-8C70-4F0C-9D3F-BE6EDAC5D44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52088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8060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39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6748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256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B6061-DD34-44BC-9DD6-0ADF5774F413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24F49-14C7-46F0-A459-66237B4D5A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93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883F-470D-4696-89BD-0E6BE8CD7F29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F1709-AF1D-40A5-9A90-5883C19C5F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104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F686-A3C3-4226-8B4B-1FF95C2355C2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EF31-39BD-440C-85ED-1CFD39DFEA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78952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79D0-61A1-412A-9DC4-B30B4C9BA7E1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A2099-8DA7-4106-B38B-A32F47EB05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1950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39A1C-C0FF-4B46-8EF7-9CE314354356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B49C-15A0-4587-913B-FA16D73AFE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6879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B980-083B-457C-9F13-DE23488EFF33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98F7-79CB-42AC-AE01-D49E99988F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518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332905-2645-4890-BCC0-0DD9303864EC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7501A-BF25-4E0D-8C1A-360A4D2B3C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55F7C4-0055-4EE3-A080-89E2E5DC89DC}" type="datetimeFigureOut">
              <a:rPr lang="pt-BR"/>
              <a:pPr>
                <a:defRPr/>
              </a:pPr>
              <a:t>11/11/2012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50A0C-4858-44B5-A045-0A8C82BACF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11/11/2012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06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48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5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0" y="4575899"/>
            <a:ext cx="914399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 Ciências da Natureza e suas </a:t>
            </a:r>
            <a:endParaRPr lang="pt-BR" sz="3600" b="1" dirty="0" smtClean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Tecnologias </a:t>
            </a: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- </a:t>
            </a: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Química</a:t>
            </a:r>
            <a:endParaRPr lang="pt-BR" sz="3600" b="1" dirty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Ensino Médio,  1ª Série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Configuração eletrônica em </a:t>
            </a:r>
            <a:r>
              <a:rPr lang="pt-BR" sz="2400" b="1" dirty="0" err="1">
                <a:solidFill>
                  <a:srgbClr val="102766"/>
                </a:solidFill>
                <a:latin typeface="Calibri" pitchFamily="34" charset="0"/>
                <a:cs typeface="+mn-cs"/>
              </a:rPr>
              <a:t>subníveis</a:t>
            </a:r>
            <a:r>
              <a:rPr lang="pt-BR" sz="24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 de energia</a:t>
            </a:r>
          </a:p>
        </p:txBody>
      </p:sp>
    </p:spTree>
    <p:extLst>
      <p:ext uri="{BB962C8B-B14F-4D97-AF65-F5344CB8AC3E}">
        <p14:creationId xmlns:p14="http://schemas.microsoft.com/office/powerpoint/2010/main" xmlns="" val="230853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1143000"/>
          </a:xfrm>
        </p:spPr>
        <p:txBody>
          <a:bodyPr/>
          <a:lstStyle/>
          <a:p>
            <a:pPr algn="l"/>
            <a:r>
              <a:rPr lang="pt-BR" sz="3800" dirty="0" smtClean="0"/>
              <a:t>Número Quântico Magnético (m)</a:t>
            </a:r>
            <a:endParaRPr lang="pt-BR" sz="3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521" y="1700808"/>
            <a:ext cx="8639943" cy="5472608"/>
          </a:xfrm>
        </p:spPr>
        <p:txBody>
          <a:bodyPr/>
          <a:lstStyle/>
          <a:p>
            <a:pPr algn="just"/>
            <a:r>
              <a:rPr lang="pt-BR" sz="2800" dirty="0"/>
              <a:t>O número quântico magnético especifica a orientação permitida para uma nuvem eletrônica no espaço, sendo que o número de orientações permitidas está diretamente relacionado à forma da nuvem (designada pelo valor de l). Dessa forma, este número quântico pode assumir valores inteiros de -l, passando por zero, até +l. Para os </a:t>
            </a:r>
            <a:r>
              <a:rPr lang="pt-BR" sz="2800" dirty="0" smtClean="0"/>
              <a:t>subníveis </a:t>
            </a:r>
            <a:r>
              <a:rPr lang="pt-BR" sz="2800" dirty="0"/>
              <a:t>s, p d, f, temos:</a:t>
            </a:r>
            <a:r>
              <a:rPr lang="pt-BR" b="1" dirty="0"/>
              <a:t> </a:t>
            </a:r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7748326"/>
              </p:ext>
            </p:extLst>
          </p:nvPr>
        </p:nvGraphicFramePr>
        <p:xfrm>
          <a:off x="251520" y="4797152"/>
          <a:ext cx="6984776" cy="18542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524000"/>
                <a:gridCol w="348208"/>
                <a:gridCol w="2699792"/>
                <a:gridCol w="2412776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Subnível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ℓ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 orbitais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Valores de m</a:t>
                      </a:r>
                      <a:endParaRPr 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-1, 0 , +1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-2, -1, 0, +1, +2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-3, -2, -1, 0, +1,</a:t>
                      </a:r>
                      <a:r>
                        <a:rPr lang="pt-BR" baseline="0" dirty="0" smtClean="0"/>
                        <a:t> +2, +3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52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993304" y="917848"/>
            <a:ext cx="8229600" cy="1143000"/>
          </a:xfrm>
        </p:spPr>
        <p:txBody>
          <a:bodyPr/>
          <a:lstStyle/>
          <a:p>
            <a:r>
              <a:rPr lang="pt-BR" dirty="0" smtClean="0"/>
              <a:t>Número Quântico Spin (s)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521" y="1844824"/>
            <a:ext cx="8783959" cy="4824536"/>
          </a:xfrm>
        </p:spPr>
        <p:txBody>
          <a:bodyPr/>
          <a:lstStyle/>
          <a:p>
            <a:pPr algn="just"/>
            <a:r>
              <a:rPr lang="pt-BR" sz="2800" dirty="0"/>
              <a:t>O número quântico de spin indica a orientação do elétron ao redor do seu próprio eixo. Como existem apenas dois sentidos possíveis, </a:t>
            </a:r>
            <a:r>
              <a:rPr lang="pt-BR" sz="2800" dirty="0" smtClean="0"/>
              <a:t>esse </a:t>
            </a:r>
            <a:r>
              <a:rPr lang="pt-BR" sz="2800" dirty="0"/>
              <a:t>número quântico assume apenas os valores -1/2 e +1/2.</a:t>
            </a:r>
            <a:r>
              <a:rPr lang="pt-BR" sz="2800" b="1" dirty="0"/>
              <a:t> 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504" y="5445223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+mn-lt"/>
              </a:rPr>
              <a:t>É comum a convenção:</a:t>
            </a:r>
          </a:p>
          <a:p>
            <a:r>
              <a:rPr lang="pt-BR" sz="2800" dirty="0" smtClean="0">
                <a:latin typeface="+mn-lt"/>
              </a:rPr>
              <a:t>↓ = +1/2   e ↑= -1/2. </a:t>
            </a:r>
            <a:endParaRPr lang="pt-BR" sz="2800" dirty="0">
              <a:latin typeface="+mn-lt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403648" y="4077072"/>
            <a:ext cx="864096" cy="93610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3563888" y="4077072"/>
            <a:ext cx="864096" cy="936104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eta em curva para a esquerda 10"/>
          <p:cNvSpPr/>
          <p:nvPr/>
        </p:nvSpPr>
        <p:spPr>
          <a:xfrm rot="16200000">
            <a:off x="1691680" y="3356992"/>
            <a:ext cx="360040" cy="1512168"/>
          </a:xfrm>
          <a:prstGeom prst="curvedLeftArrow">
            <a:avLst>
              <a:gd name="adj1" fmla="val 25000"/>
              <a:gd name="adj2" fmla="val 50000"/>
              <a:gd name="adj3" fmla="val 15820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Seta em curva para a direita 11"/>
          <p:cNvSpPr/>
          <p:nvPr/>
        </p:nvSpPr>
        <p:spPr>
          <a:xfrm rot="5400000">
            <a:off x="3887924" y="3392996"/>
            <a:ext cx="288032" cy="1368152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7544" y="400506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</a:t>
            </a:r>
            <a:endParaRPr lang="en-US" sz="3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467544" y="4509120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2</a:t>
            </a:r>
            <a:endParaRPr lang="en-US" sz="3600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467544" y="4581128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4860032" y="3933056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1</a:t>
            </a:r>
            <a:endParaRPr lang="en-US" sz="3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860032" y="4437112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2</a:t>
            </a:r>
            <a:endParaRPr lang="en-US" sz="3600" dirty="0"/>
          </a:p>
        </p:txBody>
      </p:sp>
      <p:cxnSp>
        <p:nvCxnSpPr>
          <p:cNvPr id="18" name="Conector reto 17"/>
          <p:cNvCxnSpPr/>
          <p:nvPr/>
        </p:nvCxnSpPr>
        <p:spPr>
          <a:xfrm>
            <a:off x="4860032" y="4509120"/>
            <a:ext cx="5040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107504" y="429309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+</a:t>
            </a:r>
            <a:endParaRPr lang="en-US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572000" y="41490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079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8458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Regra de </a:t>
            </a:r>
            <a:r>
              <a:rPr lang="pt-BR" dirty="0" err="1" smtClean="0"/>
              <a:t>Hund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802" y="1844824"/>
            <a:ext cx="8828678" cy="5040560"/>
          </a:xfrm>
        </p:spPr>
        <p:txBody>
          <a:bodyPr/>
          <a:lstStyle/>
          <a:p>
            <a:pPr algn="just"/>
            <a:r>
              <a:rPr lang="pt-BR" sz="3000" dirty="0"/>
              <a:t>Cada orbital do subnível que está sendo preenchido recebe inicialmente apenas um elétron. Somente depois </a:t>
            </a:r>
            <a:r>
              <a:rPr lang="pt-BR" sz="3000" dirty="0" smtClean="0"/>
              <a:t>do </a:t>
            </a:r>
            <a:r>
              <a:rPr lang="pt-BR" sz="3000" dirty="0"/>
              <a:t>último orbital desse subnível receber o seu primeiro </a:t>
            </a:r>
            <a:r>
              <a:rPr lang="pt-BR" sz="3000" dirty="0" smtClean="0"/>
              <a:t>elétron, </a:t>
            </a:r>
            <a:r>
              <a:rPr lang="pt-BR" sz="3000" dirty="0"/>
              <a:t>começa o preenchimento de cada orbital com o seu segundo elétron, que terá spin contrário ao primeiro. </a:t>
            </a:r>
            <a:endParaRPr lang="pt-BR" sz="3000" dirty="0" smtClean="0"/>
          </a:p>
          <a:p>
            <a:r>
              <a:rPr lang="pt-BR" sz="3000" dirty="0" smtClean="0"/>
              <a:t>Exemplo: </a:t>
            </a:r>
            <a:endParaRPr lang="pt-BR" sz="3000" dirty="0"/>
          </a:p>
        </p:txBody>
      </p:sp>
      <p:sp>
        <p:nvSpPr>
          <p:cNvPr id="8" name="Retângulo 7"/>
          <p:cNvSpPr/>
          <p:nvPr/>
        </p:nvSpPr>
        <p:spPr>
          <a:xfrm>
            <a:off x="971600" y="551723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eta para cima 8"/>
          <p:cNvSpPr/>
          <p:nvPr/>
        </p:nvSpPr>
        <p:spPr>
          <a:xfrm>
            <a:off x="971600" y="5517232"/>
            <a:ext cx="288032" cy="432048"/>
          </a:xfrm>
          <a:prstGeom prst="upArrow">
            <a:avLst>
              <a:gd name="adj1" fmla="val 716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eta para cima 9"/>
          <p:cNvSpPr/>
          <p:nvPr/>
        </p:nvSpPr>
        <p:spPr>
          <a:xfrm rot="10800000">
            <a:off x="1187624" y="5517232"/>
            <a:ext cx="288032" cy="432048"/>
          </a:xfrm>
          <a:prstGeom prst="upArrow">
            <a:avLst>
              <a:gd name="adj1" fmla="val 716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1475656" y="551723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cima 11"/>
          <p:cNvSpPr/>
          <p:nvPr/>
        </p:nvSpPr>
        <p:spPr>
          <a:xfrm>
            <a:off x="1475656" y="5517232"/>
            <a:ext cx="288032" cy="432048"/>
          </a:xfrm>
          <a:prstGeom prst="upArrow">
            <a:avLst>
              <a:gd name="adj1" fmla="val 716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ângulo 12"/>
          <p:cNvSpPr/>
          <p:nvPr/>
        </p:nvSpPr>
        <p:spPr>
          <a:xfrm>
            <a:off x="1979712" y="551723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eta para cima 13"/>
          <p:cNvSpPr/>
          <p:nvPr/>
        </p:nvSpPr>
        <p:spPr>
          <a:xfrm>
            <a:off x="1979712" y="5517232"/>
            <a:ext cx="288032" cy="432048"/>
          </a:xfrm>
          <a:prstGeom prst="upArrow">
            <a:avLst>
              <a:gd name="adj1" fmla="val 716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ângulo 14"/>
          <p:cNvSpPr/>
          <p:nvPr/>
        </p:nvSpPr>
        <p:spPr>
          <a:xfrm>
            <a:off x="2483768" y="551723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eta para cima 15"/>
          <p:cNvSpPr/>
          <p:nvPr/>
        </p:nvSpPr>
        <p:spPr>
          <a:xfrm>
            <a:off x="2483768" y="5517232"/>
            <a:ext cx="288032" cy="432048"/>
          </a:xfrm>
          <a:prstGeom prst="upArrow">
            <a:avLst>
              <a:gd name="adj1" fmla="val 716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ângulo 16"/>
          <p:cNvSpPr/>
          <p:nvPr/>
        </p:nvSpPr>
        <p:spPr>
          <a:xfrm>
            <a:off x="2987824" y="5517232"/>
            <a:ext cx="504056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eta para cima 17"/>
          <p:cNvSpPr/>
          <p:nvPr/>
        </p:nvSpPr>
        <p:spPr>
          <a:xfrm>
            <a:off x="2987824" y="5517232"/>
            <a:ext cx="288032" cy="432048"/>
          </a:xfrm>
          <a:prstGeom prst="upArrow">
            <a:avLst>
              <a:gd name="adj1" fmla="val 7161"/>
              <a:gd name="adj2" fmla="val 50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ixaDeTexto 18"/>
          <p:cNvSpPr txBox="1"/>
          <p:nvPr/>
        </p:nvSpPr>
        <p:spPr>
          <a:xfrm>
            <a:off x="179512" y="558924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3d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67544" y="5559043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6</a:t>
            </a:r>
            <a:endParaRPr lang="en-US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51520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</a:t>
            </a:r>
            <a:endParaRPr lang="en-US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71600" y="602128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-1      -1     0      1       1</a:t>
            </a:r>
            <a:endParaRPr lang="en-US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779912" y="55172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onde as flechas indicam o spin do elétron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129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380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Distribuição Eletrônica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783357"/>
            <a:ext cx="8640960" cy="5246043"/>
          </a:xfrm>
        </p:spPr>
        <p:txBody>
          <a:bodyPr/>
          <a:lstStyle/>
          <a:p>
            <a:pPr algn="just"/>
            <a:r>
              <a:rPr lang="pt-BR" sz="3000" dirty="0" smtClean="0"/>
              <a:t>Um problema para os químicos era construir uma teoria consistente que explicasse como os elétrons se distribuíam ao redor dos átomos, dando-lhes as características de reação observadas em nível macroscópico;</a:t>
            </a:r>
          </a:p>
          <a:p>
            <a:pPr algn="just"/>
            <a:r>
              <a:rPr lang="pt-BR" sz="3000" dirty="0" smtClean="0"/>
              <a:t>Foi o cientista americano Linus C. Pauling quem apresentou a teoria até o momento </a:t>
            </a:r>
          </a:p>
          <a:p>
            <a:pPr marL="0" indent="0" algn="just">
              <a:buNone/>
            </a:pPr>
            <a:r>
              <a:rPr lang="pt-BR" sz="3000" dirty="0" smtClean="0"/>
              <a:t>    mais aceita para a distribuição </a:t>
            </a:r>
          </a:p>
          <a:p>
            <a:pPr marL="0" indent="0" algn="just">
              <a:buNone/>
            </a:pPr>
            <a:r>
              <a:rPr lang="pt-BR" sz="3000" dirty="0"/>
              <a:t> </a:t>
            </a:r>
            <a:r>
              <a:rPr lang="pt-BR" sz="3000" dirty="0" smtClean="0"/>
              <a:t>   eletrônica;</a:t>
            </a:r>
            <a:endParaRPr lang="pt-BR" sz="3000" dirty="0"/>
          </a:p>
        </p:txBody>
      </p:sp>
      <p:grpSp>
        <p:nvGrpSpPr>
          <p:cNvPr id="8" name="Grupo 7"/>
          <p:cNvGrpSpPr/>
          <p:nvPr/>
        </p:nvGrpSpPr>
        <p:grpSpPr>
          <a:xfrm>
            <a:off x="7092280" y="2852936"/>
            <a:ext cx="1634118" cy="3779912"/>
            <a:chOff x="6300192" y="2924944"/>
            <a:chExt cx="1634118" cy="3779912"/>
          </a:xfrm>
        </p:grpSpPr>
        <p:sp>
          <p:nvSpPr>
            <p:cNvPr id="9" name="CaixaDeTexto 8"/>
            <p:cNvSpPr txBox="1"/>
            <p:nvPr/>
          </p:nvSpPr>
          <p:spPr>
            <a:xfrm rot="16200000">
              <a:off x="5767355" y="4537901"/>
              <a:ext cx="37799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Imagem: Autor desconhecido/</a:t>
              </a:r>
            </a:p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Disponibilizada por APPER/</a:t>
              </a:r>
            </a:p>
            <a:p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United</a:t>
              </a: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 States </a:t>
              </a: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Public</a:t>
              </a: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Domain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4941168"/>
              <a:ext cx="1080120" cy="16589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6454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Distribuição Eletrônica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927373"/>
            <a:ext cx="8857108" cy="5246043"/>
          </a:xfrm>
        </p:spPr>
        <p:txBody>
          <a:bodyPr/>
          <a:lstStyle/>
          <a:p>
            <a:pPr algn="just"/>
            <a:r>
              <a:rPr lang="pt-BR" sz="2600" dirty="0"/>
              <a:t>Para entender a proposta de Pauling, é </a:t>
            </a:r>
            <a:r>
              <a:rPr lang="pt-BR" sz="2600" dirty="0" smtClean="0"/>
              <a:t>preciso primeiro lembrar o </a:t>
            </a:r>
            <a:r>
              <a:rPr lang="pt-BR" sz="2600" dirty="0"/>
              <a:t>conceito de </a:t>
            </a:r>
            <a:r>
              <a:rPr lang="pt-BR" sz="2600" i="1" dirty="0"/>
              <a:t>camadas eletrônicas</a:t>
            </a:r>
            <a:r>
              <a:rPr lang="pt-BR" sz="2600" dirty="0"/>
              <a:t>, o princípio que rege a distribuição dos elétrons em torno do átomo em sete camadas, identificadas pelas letras K, L, M, N, O, P e Q.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1450137"/>
              </p:ext>
            </p:extLst>
          </p:nvPr>
        </p:nvGraphicFramePr>
        <p:xfrm>
          <a:off x="251520" y="3717032"/>
          <a:ext cx="5688632" cy="2932664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844316"/>
                <a:gridCol w="2844316"/>
              </a:tblGrid>
              <a:tr h="627779">
                <a:tc>
                  <a:txBody>
                    <a:bodyPr/>
                    <a:lstStyle/>
                    <a:p>
                      <a:r>
                        <a:rPr lang="pt-BR" dirty="0" smtClean="0"/>
                        <a:t>Níveis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Quantidade máxima</a:t>
                      </a:r>
                      <a:r>
                        <a:rPr lang="pt-BR" baseline="0" dirty="0" smtClean="0"/>
                        <a:t> de elétrons</a:t>
                      </a:r>
                      <a:endParaRPr lang="en-US" dirty="0"/>
                    </a:p>
                  </a:txBody>
                  <a:tcPr/>
                </a:tc>
              </a:tr>
              <a:tr h="3275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</a:tr>
              <a:tr h="3275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  <a:tr h="3275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</a:tr>
              <a:tr h="3275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</a:tr>
              <a:tr h="3275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O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</a:tr>
              <a:tr h="3275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</a:tr>
              <a:tr h="32751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74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1692696" y="836712"/>
            <a:ext cx="8857108" cy="1143000"/>
          </a:xfrm>
        </p:spPr>
        <p:txBody>
          <a:bodyPr/>
          <a:lstStyle/>
          <a:p>
            <a:r>
              <a:rPr lang="pt-BR" dirty="0" smtClean="0"/>
              <a:t>Distribuição Eletrônica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855365"/>
            <a:ext cx="8857108" cy="5246043"/>
          </a:xfrm>
        </p:spPr>
        <p:txBody>
          <a:bodyPr/>
          <a:lstStyle/>
          <a:p>
            <a:pPr algn="just"/>
            <a:r>
              <a:rPr lang="pt-BR" sz="2800" dirty="0" smtClean="0"/>
              <a:t>Pauling apresentou esta distribuição dividida em níveis e subníveis de energia, em que os níveis são as camadas e os subníveis, divisões dessas (representados pelas letras s, p, d, f), possuindo cada um destes subníveis também um número máximo de elétrons;</a:t>
            </a:r>
            <a:endParaRPr lang="pt-BR" sz="28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8540429"/>
              </p:ext>
            </p:extLst>
          </p:nvPr>
        </p:nvGraphicFramePr>
        <p:xfrm>
          <a:off x="240035" y="4149080"/>
          <a:ext cx="3971925" cy="2385060"/>
        </p:xfrm>
        <a:graphic>
          <a:graphicData uri="http://schemas.openxmlformats.org/drawingml/2006/table">
            <a:tbl>
              <a:tblPr/>
              <a:tblGrid>
                <a:gridCol w="1076325"/>
                <a:gridCol w="1076325"/>
                <a:gridCol w="1819275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Subnível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Número máximo de elétrons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Nomenclatura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s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2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s</a:t>
                      </a:r>
                      <a:r>
                        <a:rPr lang="pt-BR" baseline="30000">
                          <a:effectLst/>
                          <a:latin typeface="Arial, Helvetica, sans-serif"/>
                        </a:rPr>
                        <a:t>2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p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6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p</a:t>
                      </a:r>
                      <a:r>
                        <a:rPr lang="pt-BR" baseline="30000">
                          <a:effectLst/>
                          <a:latin typeface="Arial, Helvetica, sans-serif"/>
                        </a:rPr>
                        <a:t>6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d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10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d</a:t>
                      </a:r>
                      <a:r>
                        <a:rPr lang="pt-BR" baseline="30000">
                          <a:effectLst/>
                          <a:latin typeface="Arial, Helvetica, sans-serif"/>
                        </a:rPr>
                        <a:t>10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f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14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f</a:t>
                      </a:r>
                      <a:r>
                        <a:rPr lang="pt-BR" baseline="30000" dirty="0">
                          <a:effectLst/>
                          <a:latin typeface="Arial, Helvetica, sans-serif"/>
                        </a:rPr>
                        <a:t>14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86038" y="267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1692696" y="836712"/>
            <a:ext cx="8857108" cy="1143000"/>
          </a:xfrm>
        </p:spPr>
        <p:txBody>
          <a:bodyPr/>
          <a:lstStyle/>
          <a:p>
            <a:r>
              <a:rPr lang="pt-BR" dirty="0" smtClean="0"/>
              <a:t>Distribuição Eletrônica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855365"/>
            <a:ext cx="8496944" cy="5102027"/>
          </a:xfrm>
        </p:spPr>
        <p:txBody>
          <a:bodyPr/>
          <a:lstStyle/>
          <a:p>
            <a:pPr algn="just"/>
            <a:r>
              <a:rPr lang="pt-BR" dirty="0" smtClean="0"/>
              <a:t>Quando combinados níveis e subníveis, a tabela de distribuição eletrônica assume a seguinte configuração: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698561"/>
              </p:ext>
            </p:extLst>
          </p:nvPr>
        </p:nvGraphicFramePr>
        <p:xfrm>
          <a:off x="251520" y="3569548"/>
          <a:ext cx="6552727" cy="2811780"/>
        </p:xfrm>
        <a:graphic>
          <a:graphicData uri="http://schemas.openxmlformats.org/drawingml/2006/table">
            <a:tbl>
              <a:tblPr/>
              <a:tblGrid>
                <a:gridCol w="1018965"/>
                <a:gridCol w="924907"/>
                <a:gridCol w="877877"/>
                <a:gridCol w="971935"/>
                <a:gridCol w="830848"/>
                <a:gridCol w="987612"/>
                <a:gridCol w="940583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Camada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Nível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Subnível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b="1">
                          <a:effectLst/>
                          <a:latin typeface="Arial, Helvetica, sans-serif"/>
                        </a:rPr>
                        <a:t>Total de elétrons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s</a:t>
                      </a:r>
                      <a:r>
                        <a:rPr lang="pt-BR" b="1" baseline="30000" dirty="0">
                          <a:effectLst/>
                          <a:latin typeface="Arial, Helvetica, sans-serif"/>
                        </a:rPr>
                        <a:t>2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p</a:t>
                      </a:r>
                      <a:r>
                        <a:rPr lang="pt-BR" b="1" baseline="30000" dirty="0">
                          <a:effectLst/>
                          <a:latin typeface="Arial, Helvetica, sans-serif"/>
                        </a:rPr>
                        <a:t>6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d</a:t>
                      </a:r>
                      <a:r>
                        <a:rPr lang="pt-BR" b="1" baseline="30000" dirty="0">
                          <a:effectLst/>
                          <a:latin typeface="Arial, Helvetica, sans-serif"/>
                        </a:rPr>
                        <a:t>10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effectLst/>
                          <a:latin typeface="Arial, Helvetica, sans-serif"/>
                        </a:rPr>
                        <a:t>f</a:t>
                      </a:r>
                      <a:r>
                        <a:rPr lang="pt-BR" b="1" baseline="30000" dirty="0">
                          <a:effectLst/>
                          <a:latin typeface="Arial, Helvetica, sans-serif"/>
                        </a:rPr>
                        <a:t>14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K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1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1s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2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2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L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2 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2s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2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2p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6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8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M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3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3s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2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3p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6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3d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10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18 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N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4 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4s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2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4p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6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4d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10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4f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14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32 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O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5 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5s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2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5p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6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5d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10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5f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14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32 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P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6 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6s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2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6p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6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6d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10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18 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Q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7 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7s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2</a:t>
                      </a:r>
                      <a:r>
                        <a:rPr lang="pt-BR" dirty="0">
                          <a:effectLst/>
                          <a:latin typeface="Arial, Helvetica, sans-serif"/>
                        </a:rPr>
                        <a:t>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>
                          <a:effectLst/>
                          <a:latin typeface="Arial, Helvetica, sans-serif"/>
                        </a:rPr>
                        <a:t>7p</a:t>
                      </a:r>
                      <a:r>
                        <a:rPr lang="pt-BR" b="1" baseline="30000" dirty="0" smtClean="0">
                          <a:effectLst/>
                          <a:latin typeface="Arial, Helvetica, sans-serif"/>
                        </a:rPr>
                        <a:t>6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>
                          <a:effectLst/>
                          <a:latin typeface="Arial, Helvetica, sans-serif"/>
                        </a:rPr>
                        <a:t> </a:t>
                      </a:r>
                      <a:endParaRPr lang="pt-BR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effectLst/>
                          <a:latin typeface="Arial, Helvetica, sans-serif"/>
                        </a:rPr>
                        <a:t>8 </a:t>
                      </a:r>
                      <a:endParaRPr lang="pt-BR" dirty="0">
                        <a:effectLst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8D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04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1908720" y="845840"/>
            <a:ext cx="8857108" cy="1143000"/>
          </a:xfrm>
        </p:spPr>
        <p:txBody>
          <a:bodyPr/>
          <a:lstStyle/>
          <a:p>
            <a:r>
              <a:rPr lang="pt-BR" dirty="0" smtClean="0"/>
              <a:t>Diagrama de Pauling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855365"/>
            <a:ext cx="8640960" cy="4525963"/>
          </a:xfrm>
        </p:spPr>
        <p:txBody>
          <a:bodyPr/>
          <a:lstStyle/>
          <a:p>
            <a:pPr algn="just"/>
            <a:r>
              <a:rPr lang="pt-BR" sz="3000" dirty="0" smtClean="0"/>
              <a:t>Os elétrons se distribuem segundo o nível de energia de cada subnível, numa sequência crescente em que ocupam primeiro os subníveis de menor      	                          energia e, por último, os de maior.</a:t>
            </a:r>
            <a:endParaRPr lang="pt-BR" sz="30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t="10671" r="60395" b="19411"/>
          <a:stretch>
            <a:fillRect/>
          </a:stretch>
        </p:blipFill>
        <p:spPr bwMode="auto">
          <a:xfrm>
            <a:off x="258445" y="3406694"/>
            <a:ext cx="2742509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179512" y="6495147"/>
            <a:ext cx="22926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err="1" smtClean="0"/>
              <a:t>Imagem</a:t>
            </a:r>
            <a:r>
              <a:rPr lang="en-US" sz="1000" dirty="0" smtClean="0"/>
              <a:t>: </a:t>
            </a:r>
            <a:r>
              <a:rPr lang="en-US" sz="1000" dirty="0" err="1" smtClean="0"/>
              <a:t>Patricia.fidi</a:t>
            </a:r>
            <a:r>
              <a:rPr lang="en-US" sz="1000" dirty="0" smtClean="0"/>
              <a:t>/</a:t>
            </a:r>
            <a:r>
              <a:rPr lang="en-US" sz="1000" dirty="0" err="1" smtClean="0"/>
              <a:t>Domínio</a:t>
            </a:r>
            <a:r>
              <a:rPr lang="en-US" sz="1000" dirty="0" smtClean="0"/>
              <a:t> </a:t>
            </a:r>
            <a:r>
              <a:rPr lang="en-US" sz="1000" dirty="0" err="1" smtClean="0"/>
              <a:t>público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8114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6632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380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Diagrama de Pauling</a:t>
            </a:r>
            <a:endParaRPr lang="pt-BR" dirty="0"/>
          </a:p>
        </p:txBody>
      </p:sp>
      <p:graphicFrame>
        <p:nvGraphicFramePr>
          <p:cNvPr id="29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95406558"/>
              </p:ext>
            </p:extLst>
          </p:nvPr>
        </p:nvGraphicFramePr>
        <p:xfrm>
          <a:off x="848317" y="2248591"/>
          <a:ext cx="2761283" cy="4503387"/>
        </p:xfrm>
        <a:graphic>
          <a:graphicData uri="http://schemas.openxmlformats.org/presentationml/2006/ole">
            <p:oleObj spid="_x0000_s45236" name="Equation" r:id="rId4" imgW="965200" imgH="1574800" progId="Equation.3">
              <p:embed/>
            </p:oleObj>
          </a:graphicData>
        </a:graphic>
      </p:graphicFrame>
      <p:sp>
        <p:nvSpPr>
          <p:cNvPr id="30" name="Line 72"/>
          <p:cNvSpPr>
            <a:spLocks noChangeShapeType="1"/>
          </p:cNvSpPr>
          <p:nvPr/>
        </p:nvSpPr>
        <p:spPr bwMode="auto">
          <a:xfrm flipH="1">
            <a:off x="827585" y="4149080"/>
            <a:ext cx="2808312" cy="244827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 flipH="1">
            <a:off x="755577" y="3789040"/>
            <a:ext cx="2520280" cy="230425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Line 77"/>
          <p:cNvSpPr>
            <a:spLocks noChangeShapeType="1"/>
          </p:cNvSpPr>
          <p:nvPr/>
        </p:nvSpPr>
        <p:spPr bwMode="auto">
          <a:xfrm flipH="1">
            <a:off x="816767" y="3441757"/>
            <a:ext cx="2099049" cy="18957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Line 84"/>
          <p:cNvSpPr>
            <a:spLocks noChangeShapeType="1"/>
          </p:cNvSpPr>
          <p:nvPr/>
        </p:nvSpPr>
        <p:spPr bwMode="auto">
          <a:xfrm flipH="1">
            <a:off x="1424693" y="4427282"/>
            <a:ext cx="2499235" cy="231408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9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37203963"/>
              </p:ext>
            </p:extLst>
          </p:nvPr>
        </p:nvGraphicFramePr>
        <p:xfrm>
          <a:off x="4482539" y="2060848"/>
          <a:ext cx="1020000" cy="734400"/>
        </p:xfrm>
        <a:graphic>
          <a:graphicData uri="http://schemas.openxmlformats.org/presentationml/2006/ole">
            <p:oleObj spid="_x0000_s45237" name="Equation" r:id="rId5" imgW="215713" imgH="203024" progId="Equation.3">
              <p:embed/>
            </p:oleObj>
          </a:graphicData>
        </a:graphic>
      </p:graphicFrame>
      <p:graphicFrame>
        <p:nvGraphicFramePr>
          <p:cNvPr id="40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3299016"/>
              </p:ext>
            </p:extLst>
          </p:nvPr>
        </p:nvGraphicFramePr>
        <p:xfrm>
          <a:off x="5364088" y="2046528"/>
          <a:ext cx="1140374" cy="734400"/>
        </p:xfrm>
        <a:graphic>
          <a:graphicData uri="http://schemas.openxmlformats.org/presentationml/2006/ole">
            <p:oleObj spid="_x0000_s45238" name="Equation" r:id="rId6" imgW="241195" imgH="203112" progId="Equation.3">
              <p:embed/>
            </p:oleObj>
          </a:graphicData>
        </a:graphic>
      </p:graphicFrame>
      <p:graphicFrame>
        <p:nvGraphicFramePr>
          <p:cNvPr id="41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5610909"/>
              </p:ext>
            </p:extLst>
          </p:nvPr>
        </p:nvGraphicFramePr>
        <p:xfrm>
          <a:off x="4482539" y="2752216"/>
          <a:ext cx="2265797" cy="820800"/>
        </p:xfrm>
        <a:graphic>
          <a:graphicData uri="http://schemas.openxmlformats.org/presentationml/2006/ole">
            <p:oleObj spid="_x0000_s45239" name="Equation" r:id="rId7" imgW="482391" imgH="228501" progId="Equation.3">
              <p:embed/>
            </p:oleObj>
          </a:graphicData>
        </a:graphic>
      </p:graphicFrame>
      <p:graphicFrame>
        <p:nvGraphicFramePr>
          <p:cNvPr id="42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53163351"/>
              </p:ext>
            </p:extLst>
          </p:nvPr>
        </p:nvGraphicFramePr>
        <p:xfrm>
          <a:off x="4410531" y="3400288"/>
          <a:ext cx="2265797" cy="820800"/>
        </p:xfrm>
        <a:graphic>
          <a:graphicData uri="http://schemas.openxmlformats.org/presentationml/2006/ole">
            <p:oleObj spid="_x0000_s45240" name="Equation" r:id="rId8" imgW="482391" imgH="228501" progId="Equation.3">
              <p:embed/>
            </p:oleObj>
          </a:graphicData>
        </a:graphic>
      </p:graphicFrame>
      <p:graphicFrame>
        <p:nvGraphicFramePr>
          <p:cNvPr id="43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6448300"/>
              </p:ext>
            </p:extLst>
          </p:nvPr>
        </p:nvGraphicFramePr>
        <p:xfrm>
          <a:off x="4410531" y="4077072"/>
          <a:ext cx="3518274" cy="820800"/>
        </p:xfrm>
        <a:graphic>
          <a:graphicData uri="http://schemas.openxmlformats.org/presentationml/2006/ole">
            <p:oleObj spid="_x0000_s45241" name="Equation" r:id="rId9" imgW="749300" imgH="228600" progId="Equation.3">
              <p:embed/>
            </p:oleObj>
          </a:graphicData>
        </a:graphic>
      </p:graphicFrame>
      <p:graphicFrame>
        <p:nvGraphicFramePr>
          <p:cNvPr id="44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99980741"/>
              </p:ext>
            </p:extLst>
          </p:nvPr>
        </p:nvGraphicFramePr>
        <p:xfrm>
          <a:off x="4338523" y="4624424"/>
          <a:ext cx="3579077" cy="820800"/>
        </p:xfrm>
        <a:graphic>
          <a:graphicData uri="http://schemas.openxmlformats.org/presentationml/2006/ole">
            <p:oleObj spid="_x0000_s45242" name="Equation" r:id="rId10" imgW="761669" imgH="228501" progId="Equation.3">
              <p:embed/>
            </p:oleObj>
          </a:graphicData>
        </a:graphic>
      </p:graphicFrame>
      <p:graphicFrame>
        <p:nvGraphicFramePr>
          <p:cNvPr id="45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9182532"/>
              </p:ext>
            </p:extLst>
          </p:nvPr>
        </p:nvGraphicFramePr>
        <p:xfrm>
          <a:off x="4301421" y="5229200"/>
          <a:ext cx="4951099" cy="820800"/>
        </p:xfrm>
        <a:graphic>
          <a:graphicData uri="http://schemas.openxmlformats.org/presentationml/2006/ole">
            <p:oleObj spid="_x0000_s45243" name="Equation" r:id="rId11" imgW="1054100" imgH="228600" progId="Equation.3">
              <p:embed/>
            </p:oleObj>
          </a:graphicData>
        </a:graphic>
      </p:graphicFrame>
      <p:graphicFrame>
        <p:nvGraphicFramePr>
          <p:cNvPr id="46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5939063"/>
              </p:ext>
            </p:extLst>
          </p:nvPr>
        </p:nvGraphicFramePr>
        <p:xfrm>
          <a:off x="4499992" y="5992576"/>
          <a:ext cx="3937791" cy="820800"/>
        </p:xfrm>
        <a:graphic>
          <a:graphicData uri="http://schemas.openxmlformats.org/presentationml/2006/ole">
            <p:oleObj spid="_x0000_s45244" name="Equation" r:id="rId12" imgW="8382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5755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8520" y="845840"/>
            <a:ext cx="9144000" cy="1143000"/>
          </a:xfrm>
        </p:spPr>
        <p:txBody>
          <a:bodyPr/>
          <a:lstStyle/>
          <a:p>
            <a:pPr algn="l"/>
            <a:r>
              <a:rPr lang="pt-BR" sz="3600" dirty="0" smtClean="0"/>
              <a:t>Configuração Eletrônica de um Átomo Neutro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844824"/>
            <a:ext cx="8857108" cy="4525963"/>
          </a:xfrm>
        </p:spPr>
        <p:txBody>
          <a:bodyPr/>
          <a:lstStyle/>
          <a:p>
            <a:pPr algn="just"/>
            <a:r>
              <a:rPr lang="pt-BR" dirty="0" smtClean="0"/>
              <a:t>Nesse caso, como o átomo é neutro, o número de prótons é igual ao número de elétrons</a:t>
            </a:r>
            <a:r>
              <a:rPr lang="pt-BR" dirty="0"/>
              <a:t>;</a:t>
            </a:r>
            <a:endParaRPr lang="pt-BR" dirty="0" smtClean="0"/>
          </a:p>
          <a:p>
            <a:pPr algn="just"/>
            <a:r>
              <a:rPr lang="pt-BR" dirty="0" smtClean="0"/>
              <a:t>É feita a distribuição pelo Diagrama de Pauling até atingir a quantidade do número atômico do átomo em questão.</a:t>
            </a:r>
          </a:p>
          <a:p>
            <a:endParaRPr lang="pt-B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75937" y="4453081"/>
            <a:ext cx="1951847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 rot="16200000">
            <a:off x="-788288" y="5210304"/>
            <a:ext cx="2378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Imagem</a:t>
            </a:r>
            <a:r>
              <a:rPr lang="en-US" sz="1000" dirty="0" smtClean="0"/>
              <a:t>: </a:t>
            </a:r>
            <a:r>
              <a:rPr lang="en-US" sz="1000" dirty="0" err="1" smtClean="0"/>
              <a:t>Halfdan</a:t>
            </a:r>
            <a:r>
              <a:rPr lang="en-US" sz="1000" dirty="0" smtClean="0"/>
              <a:t>/GNU Free Documentation License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88279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9144000" cy="1143000"/>
          </a:xfrm>
        </p:spPr>
        <p:txBody>
          <a:bodyPr/>
          <a:lstStyle/>
          <a:p>
            <a:pPr algn="l"/>
            <a:r>
              <a:rPr lang="pt-BR" dirty="0" smtClean="0"/>
              <a:t>Modelo Atômico de Bohr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1844824"/>
            <a:ext cx="849694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+mj-lt"/>
              </a:rPr>
              <a:t>Quando átomos são aquecidos ou submetidos a uma descarga elétrica, eles absorvem energia, que em seguida é emitida como </a:t>
            </a:r>
            <a:r>
              <a:rPr lang="pt-BR" sz="2200" dirty="0" smtClean="0">
                <a:latin typeface="+mj-lt"/>
              </a:rPr>
              <a:t>radiação em forma de luz. </a:t>
            </a:r>
            <a:r>
              <a:rPr lang="pt-BR" sz="2200" dirty="0">
                <a:latin typeface="+mj-lt"/>
              </a:rPr>
              <a:t>Essa luz emitida pelos átomos </a:t>
            </a:r>
            <a:r>
              <a:rPr lang="pt-BR" sz="2200" dirty="0" smtClean="0">
                <a:latin typeface="+mj-lt"/>
              </a:rPr>
              <a:t>pode </a:t>
            </a:r>
            <a:r>
              <a:rPr lang="pt-BR" sz="2200" dirty="0">
                <a:latin typeface="+mj-lt"/>
              </a:rPr>
              <a:t>ser </a:t>
            </a:r>
            <a:r>
              <a:rPr lang="pt-BR" sz="2200" dirty="0" smtClean="0">
                <a:latin typeface="+mj-lt"/>
              </a:rPr>
              <a:t>estudada </a:t>
            </a:r>
            <a:r>
              <a:rPr lang="pt-BR" sz="2200" dirty="0">
                <a:latin typeface="+mj-lt"/>
              </a:rPr>
              <a:t>em espectrômetros, verificando-se que </a:t>
            </a:r>
            <a:r>
              <a:rPr lang="pt-BR" sz="2200" dirty="0" smtClean="0">
                <a:latin typeface="+mj-lt"/>
              </a:rPr>
              <a:t>ela é constituída </a:t>
            </a:r>
            <a:r>
              <a:rPr lang="pt-BR" sz="2200" dirty="0">
                <a:latin typeface="+mj-lt"/>
              </a:rPr>
              <a:t>por linhas com diferentes comprimentos de onda.</a:t>
            </a:r>
            <a:endParaRPr lang="pt-BR" sz="2200" dirty="0" smtClean="0">
              <a:latin typeface="+mj-lt"/>
            </a:endParaRPr>
          </a:p>
          <a:p>
            <a:endParaRPr lang="pt-BR" sz="2400" dirty="0">
              <a:latin typeface="+mj-lt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179388" y="3617008"/>
            <a:ext cx="3168476" cy="2802486"/>
            <a:chOff x="179512" y="2636912"/>
            <a:chExt cx="3888432" cy="3600400"/>
          </a:xfrm>
        </p:grpSpPr>
        <p:sp>
          <p:nvSpPr>
            <p:cNvPr id="18" name="Retângulo 17"/>
            <p:cNvSpPr/>
            <p:nvPr/>
          </p:nvSpPr>
          <p:spPr>
            <a:xfrm>
              <a:off x="179512" y="2636912"/>
              <a:ext cx="3888432" cy="36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9" name="Picture 2" descr="File:Bohr Model.sv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536" y="3043013"/>
              <a:ext cx="3238500" cy="2762251"/>
            </a:xfrm>
            <a:prstGeom prst="rect">
              <a:avLst/>
            </a:prstGeom>
            <a:noFill/>
          </p:spPr>
        </p:pic>
      </p:grpSp>
      <p:sp>
        <p:nvSpPr>
          <p:cNvPr id="20" name="CaixaDeTexto 19"/>
          <p:cNvSpPr txBox="1"/>
          <p:nvPr/>
        </p:nvSpPr>
        <p:spPr>
          <a:xfrm>
            <a:off x="102598" y="6351131"/>
            <a:ext cx="40373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Imagem: Super </a:t>
            </a:r>
            <a:r>
              <a:rPr lang="pt-BR" sz="1000" dirty="0" err="1" smtClean="0"/>
              <a:t>Rad</a:t>
            </a:r>
            <a:r>
              <a:rPr lang="pt-BR" sz="1000" dirty="0" smtClean="0"/>
              <a:t>! / domínio público.</a:t>
            </a:r>
            <a:endParaRPr lang="pt-BR" sz="1000" dirty="0"/>
          </a:p>
        </p:txBody>
      </p:sp>
      <p:grpSp>
        <p:nvGrpSpPr>
          <p:cNvPr id="21" name="Grupo 20"/>
          <p:cNvGrpSpPr/>
          <p:nvPr/>
        </p:nvGrpSpPr>
        <p:grpSpPr>
          <a:xfrm>
            <a:off x="4211960" y="3617007"/>
            <a:ext cx="2125283" cy="3132434"/>
            <a:chOff x="7102624" y="185895"/>
            <a:chExt cx="2125283" cy="313243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633" y="185895"/>
              <a:ext cx="1944216" cy="27496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CaixaDeTexto 23"/>
            <p:cNvSpPr txBox="1"/>
            <p:nvPr/>
          </p:nvSpPr>
          <p:spPr>
            <a:xfrm>
              <a:off x="7102624" y="2918219"/>
              <a:ext cx="21252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Imagem: Niels </a:t>
              </a:r>
              <a:r>
                <a:rPr lang="pt-BR" sz="1000" dirty="0"/>
                <a:t>Bohr/ AB </a:t>
              </a:r>
              <a:r>
                <a:rPr lang="pt-BR" sz="1000" dirty="0" err="1"/>
                <a:t>Lagrelius</a:t>
              </a:r>
              <a:r>
                <a:rPr lang="pt-BR" sz="1000" dirty="0"/>
                <a:t> &amp; </a:t>
              </a:r>
              <a:r>
                <a:rPr lang="pt-BR" sz="1000" dirty="0" err="1"/>
                <a:t>Westphal</a:t>
              </a:r>
              <a:r>
                <a:rPr lang="pt-BR" sz="1000" dirty="0"/>
                <a:t> </a:t>
              </a:r>
              <a:r>
                <a:rPr lang="pt-BR" sz="1000" dirty="0" smtClean="0"/>
                <a:t>Domínio público</a:t>
              </a:r>
              <a:endParaRPr lang="pt-B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6680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-612576" y="836712"/>
            <a:ext cx="8857108" cy="1143000"/>
          </a:xfrm>
        </p:spPr>
        <p:txBody>
          <a:bodyPr/>
          <a:lstStyle/>
          <a:p>
            <a:r>
              <a:rPr lang="pt-BR" dirty="0" smtClean="0"/>
              <a:t>Configuração Eletrônica do </a:t>
            </a:r>
            <a:r>
              <a:rPr lang="pt-BR" baseline="-25000" dirty="0" smtClean="0"/>
              <a:t>20</a:t>
            </a:r>
            <a:r>
              <a:rPr lang="pt-BR" dirty="0" smtClean="0"/>
              <a:t>Ca </a:t>
            </a:r>
            <a:endParaRPr lang="pt-BR" dirty="0"/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99651426"/>
              </p:ext>
            </p:extLst>
          </p:nvPr>
        </p:nvGraphicFramePr>
        <p:xfrm>
          <a:off x="5209009" y="3270051"/>
          <a:ext cx="1019175" cy="735013"/>
        </p:xfrm>
        <a:graphic>
          <a:graphicData uri="http://schemas.openxmlformats.org/presentationml/2006/ole">
            <p:oleObj spid="_x0000_s49228" name="Equation" r:id="rId5" imgW="215713" imgH="203024" progId="Equation.3">
              <p:embed/>
            </p:oleObj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4497177"/>
              </p:ext>
            </p:extLst>
          </p:nvPr>
        </p:nvGraphicFramePr>
        <p:xfrm>
          <a:off x="6240487" y="3270052"/>
          <a:ext cx="1139825" cy="735012"/>
        </p:xfrm>
        <a:graphic>
          <a:graphicData uri="http://schemas.openxmlformats.org/presentationml/2006/ole">
            <p:oleObj spid="_x0000_s49229" name="Equation" r:id="rId6" imgW="241195" imgH="203112" progId="Equation.3">
              <p:embed/>
            </p:oleObj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9957724"/>
              </p:ext>
            </p:extLst>
          </p:nvPr>
        </p:nvGraphicFramePr>
        <p:xfrm>
          <a:off x="5186957" y="4264446"/>
          <a:ext cx="2265363" cy="820738"/>
        </p:xfrm>
        <a:graphic>
          <a:graphicData uri="http://schemas.openxmlformats.org/presentationml/2006/ole">
            <p:oleObj spid="_x0000_s49230" name="Equation" r:id="rId7" imgW="482391" imgH="228501" progId="Equation.3">
              <p:embed/>
            </p:oleObj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70477935"/>
              </p:ext>
            </p:extLst>
          </p:nvPr>
        </p:nvGraphicFramePr>
        <p:xfrm>
          <a:off x="5257378" y="5272558"/>
          <a:ext cx="2266950" cy="820738"/>
        </p:xfrm>
        <a:graphic>
          <a:graphicData uri="http://schemas.openxmlformats.org/presentationml/2006/ole">
            <p:oleObj spid="_x0000_s49231" name="Equation" r:id="rId8" imgW="482391" imgH="228501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1670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Configuração Eletrônica do </a:t>
            </a:r>
            <a:r>
              <a:rPr lang="pt-BR" baseline="-25000" dirty="0" smtClean="0"/>
              <a:t>92</a:t>
            </a:r>
            <a:r>
              <a:rPr lang="pt-BR" dirty="0" smtClean="0"/>
              <a:t>U </a:t>
            </a:r>
            <a:endParaRPr lang="pt-BR" dirty="0"/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8556072"/>
              </p:ext>
            </p:extLst>
          </p:nvPr>
        </p:nvGraphicFramePr>
        <p:xfrm>
          <a:off x="3984873" y="2276872"/>
          <a:ext cx="1019175" cy="735013"/>
        </p:xfrm>
        <a:graphic>
          <a:graphicData uri="http://schemas.openxmlformats.org/presentationml/2006/ole">
            <p:oleObj spid="_x0000_s82062" name="Equation" r:id="rId5" imgW="215713" imgH="203024" progId="Equation.3">
              <p:embed/>
            </p:oleObj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07060420"/>
              </p:ext>
            </p:extLst>
          </p:nvPr>
        </p:nvGraphicFramePr>
        <p:xfrm>
          <a:off x="5016351" y="2261940"/>
          <a:ext cx="1139825" cy="735012"/>
        </p:xfrm>
        <a:graphic>
          <a:graphicData uri="http://schemas.openxmlformats.org/presentationml/2006/ole">
            <p:oleObj spid="_x0000_s82063" name="Equation" r:id="rId6" imgW="241195" imgH="203112" progId="Equation.3">
              <p:embed/>
            </p:oleObj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69352701"/>
              </p:ext>
            </p:extLst>
          </p:nvPr>
        </p:nvGraphicFramePr>
        <p:xfrm>
          <a:off x="5979045" y="2248222"/>
          <a:ext cx="2265363" cy="820738"/>
        </p:xfrm>
        <a:graphic>
          <a:graphicData uri="http://schemas.openxmlformats.org/presentationml/2006/ole">
            <p:oleObj spid="_x0000_s82064" name="Equation" r:id="rId7" imgW="482391" imgH="228501" progId="Equation.3">
              <p:embed/>
            </p:oleObj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5603978"/>
              </p:ext>
            </p:extLst>
          </p:nvPr>
        </p:nvGraphicFramePr>
        <p:xfrm>
          <a:off x="3851920" y="2924944"/>
          <a:ext cx="2266950" cy="820738"/>
        </p:xfrm>
        <a:graphic>
          <a:graphicData uri="http://schemas.openxmlformats.org/presentationml/2006/ole">
            <p:oleObj spid="_x0000_s82065" name="Equação" r:id="rId8" imgW="482391" imgH="228501" progId="Equation.3">
              <p:embed/>
            </p:oleObj>
          </a:graphicData>
        </a:graphic>
      </p:graphicFrame>
      <p:sp>
        <p:nvSpPr>
          <p:cNvPr id="13" name="Line 80"/>
          <p:cNvSpPr>
            <a:spLocks noChangeShapeType="1"/>
          </p:cNvSpPr>
          <p:nvPr/>
        </p:nvSpPr>
        <p:spPr bwMode="auto">
          <a:xfrm flipH="1">
            <a:off x="755576" y="3501008"/>
            <a:ext cx="2016224" cy="18001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Line 80"/>
          <p:cNvSpPr>
            <a:spLocks noChangeShapeType="1"/>
          </p:cNvSpPr>
          <p:nvPr/>
        </p:nvSpPr>
        <p:spPr bwMode="auto">
          <a:xfrm flipH="1">
            <a:off x="827584" y="3933058"/>
            <a:ext cx="2232248" cy="203258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80"/>
          <p:cNvSpPr>
            <a:spLocks noChangeShapeType="1"/>
          </p:cNvSpPr>
          <p:nvPr/>
        </p:nvSpPr>
        <p:spPr bwMode="auto">
          <a:xfrm flipH="1">
            <a:off x="827584" y="4172900"/>
            <a:ext cx="2592288" cy="2368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Line 80"/>
          <p:cNvSpPr>
            <a:spLocks noChangeShapeType="1"/>
          </p:cNvSpPr>
          <p:nvPr/>
        </p:nvSpPr>
        <p:spPr bwMode="auto">
          <a:xfrm flipH="1">
            <a:off x="2771800" y="4523273"/>
            <a:ext cx="929146" cy="9219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3490300"/>
              </p:ext>
            </p:extLst>
          </p:nvPr>
        </p:nvGraphicFramePr>
        <p:xfrm>
          <a:off x="3860824" y="3573016"/>
          <a:ext cx="3519488" cy="820738"/>
        </p:xfrm>
        <a:graphic>
          <a:graphicData uri="http://schemas.openxmlformats.org/presentationml/2006/ole">
            <p:oleObj spid="_x0000_s82066" name="Equation" r:id="rId9" imgW="749300" imgH="228600" progId="Equation.3">
              <p:embed/>
            </p:oleObj>
          </a:graphicData>
        </a:graphic>
      </p:graphicFrame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5269279"/>
              </p:ext>
            </p:extLst>
          </p:nvPr>
        </p:nvGraphicFramePr>
        <p:xfrm>
          <a:off x="3851920" y="4293096"/>
          <a:ext cx="3578225" cy="820737"/>
        </p:xfrm>
        <a:graphic>
          <a:graphicData uri="http://schemas.openxmlformats.org/presentationml/2006/ole">
            <p:oleObj spid="_x0000_s82067" name="Equation" r:id="rId10" imgW="761669" imgH="228501" progId="Equation.3">
              <p:embed/>
            </p:oleObj>
          </a:graphicData>
        </a:graphic>
      </p:graphicFrame>
      <p:graphicFrame>
        <p:nvGraphicFramePr>
          <p:cNvPr id="17" name="Obje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2309184"/>
              </p:ext>
            </p:extLst>
          </p:nvPr>
        </p:nvGraphicFramePr>
        <p:xfrm>
          <a:off x="3798639" y="5013176"/>
          <a:ext cx="4949825" cy="820738"/>
        </p:xfrm>
        <a:graphic>
          <a:graphicData uri="http://schemas.openxmlformats.org/presentationml/2006/ole">
            <p:oleObj spid="_x0000_s82068" name="Equation" r:id="rId11" imgW="1054100" imgH="228600" progId="Equation.3">
              <p:embed/>
            </p:oleObj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88485211"/>
              </p:ext>
            </p:extLst>
          </p:nvPr>
        </p:nvGraphicFramePr>
        <p:xfrm>
          <a:off x="3775075" y="5784850"/>
          <a:ext cx="1319213" cy="827088"/>
        </p:xfrm>
        <a:graphic>
          <a:graphicData uri="http://schemas.openxmlformats.org/presentationml/2006/ole">
            <p:oleObj spid="_x0000_s82069" name="Equação" r:id="rId12" imgW="2794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8512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Configuração Eletrônica do </a:t>
            </a:r>
            <a:r>
              <a:rPr lang="pt-BR" baseline="-25000" dirty="0" smtClean="0"/>
              <a:t>28</a:t>
            </a:r>
            <a:r>
              <a:rPr lang="pt-BR" dirty="0" smtClean="0"/>
              <a:t>Ni </a:t>
            </a:r>
            <a:endParaRPr lang="pt-BR" dirty="0"/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92350446"/>
              </p:ext>
            </p:extLst>
          </p:nvPr>
        </p:nvGraphicFramePr>
        <p:xfrm>
          <a:off x="3984873" y="2276872"/>
          <a:ext cx="1019175" cy="735013"/>
        </p:xfrm>
        <a:graphic>
          <a:graphicData uri="http://schemas.openxmlformats.org/presentationml/2006/ole">
            <p:oleObj spid="_x0000_s83026" name="Equation" r:id="rId5" imgW="215713" imgH="203024" progId="Equation.3">
              <p:embed/>
            </p:oleObj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6388813"/>
              </p:ext>
            </p:extLst>
          </p:nvPr>
        </p:nvGraphicFramePr>
        <p:xfrm>
          <a:off x="5016351" y="2261940"/>
          <a:ext cx="1139825" cy="735012"/>
        </p:xfrm>
        <a:graphic>
          <a:graphicData uri="http://schemas.openxmlformats.org/presentationml/2006/ole">
            <p:oleObj spid="_x0000_s83027" name="Equation" r:id="rId6" imgW="241195" imgH="203112" progId="Equation.3">
              <p:embed/>
            </p:oleObj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2768295"/>
              </p:ext>
            </p:extLst>
          </p:nvPr>
        </p:nvGraphicFramePr>
        <p:xfrm>
          <a:off x="5979045" y="2248222"/>
          <a:ext cx="2265363" cy="820738"/>
        </p:xfrm>
        <a:graphic>
          <a:graphicData uri="http://schemas.openxmlformats.org/presentationml/2006/ole">
            <p:oleObj spid="_x0000_s83028" name="Equation" r:id="rId7" imgW="482391" imgH="228501" progId="Equation.3">
              <p:embed/>
            </p:oleObj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3538511"/>
              </p:ext>
            </p:extLst>
          </p:nvPr>
        </p:nvGraphicFramePr>
        <p:xfrm>
          <a:off x="3851920" y="2924944"/>
          <a:ext cx="2266950" cy="820738"/>
        </p:xfrm>
        <a:graphic>
          <a:graphicData uri="http://schemas.openxmlformats.org/presentationml/2006/ole">
            <p:oleObj spid="_x0000_s83029" name="Equação" r:id="rId8" imgW="482391" imgH="228501" progId="Equation.3">
              <p:embed/>
            </p:oleObj>
          </a:graphicData>
        </a:graphic>
      </p:graphicFrame>
      <p:sp>
        <p:nvSpPr>
          <p:cNvPr id="13" name="Line 80"/>
          <p:cNvSpPr>
            <a:spLocks noChangeShapeType="1"/>
          </p:cNvSpPr>
          <p:nvPr/>
        </p:nvSpPr>
        <p:spPr bwMode="auto">
          <a:xfrm flipH="1">
            <a:off x="2195736" y="3501009"/>
            <a:ext cx="576063" cy="5760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0717826"/>
              </p:ext>
            </p:extLst>
          </p:nvPr>
        </p:nvGraphicFramePr>
        <p:xfrm>
          <a:off x="6116091" y="2996952"/>
          <a:ext cx="1192213" cy="728663"/>
        </p:xfrm>
        <a:graphic>
          <a:graphicData uri="http://schemas.openxmlformats.org/presentationml/2006/ole">
            <p:oleObj spid="_x0000_s83030" name="Equação" r:id="rId9" imgW="253780" imgH="203024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7840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Configuração Eletrônica do </a:t>
            </a:r>
            <a:r>
              <a:rPr lang="pt-BR" baseline="-25000" dirty="0" smtClean="0"/>
              <a:t>54</a:t>
            </a:r>
            <a:r>
              <a:rPr lang="pt-BR" dirty="0" smtClean="0"/>
              <a:t>Xe </a:t>
            </a:r>
            <a:endParaRPr lang="pt-BR" dirty="0"/>
          </a:p>
        </p:txBody>
      </p:sp>
      <p:pic>
        <p:nvPicPr>
          <p:cNvPr id="491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7940377"/>
              </p:ext>
            </p:extLst>
          </p:nvPr>
        </p:nvGraphicFramePr>
        <p:xfrm>
          <a:off x="3984873" y="2276872"/>
          <a:ext cx="1019175" cy="735013"/>
        </p:xfrm>
        <a:graphic>
          <a:graphicData uri="http://schemas.openxmlformats.org/presentationml/2006/ole">
            <p:oleObj spid="_x0000_s84080" name="Equation" r:id="rId5" imgW="215713" imgH="203024" progId="Equation.3">
              <p:embed/>
            </p:oleObj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0473856"/>
              </p:ext>
            </p:extLst>
          </p:nvPr>
        </p:nvGraphicFramePr>
        <p:xfrm>
          <a:off x="5016351" y="2261940"/>
          <a:ext cx="1139825" cy="735012"/>
        </p:xfrm>
        <a:graphic>
          <a:graphicData uri="http://schemas.openxmlformats.org/presentationml/2006/ole">
            <p:oleObj spid="_x0000_s84081" name="Equation" r:id="rId6" imgW="241195" imgH="203112" progId="Equation.3">
              <p:embed/>
            </p:oleObj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0219902"/>
              </p:ext>
            </p:extLst>
          </p:nvPr>
        </p:nvGraphicFramePr>
        <p:xfrm>
          <a:off x="5979045" y="2248222"/>
          <a:ext cx="2265363" cy="820738"/>
        </p:xfrm>
        <a:graphic>
          <a:graphicData uri="http://schemas.openxmlformats.org/presentationml/2006/ole">
            <p:oleObj spid="_x0000_s84082" name="Equation" r:id="rId7" imgW="482391" imgH="228501" progId="Equation.3">
              <p:embed/>
            </p:oleObj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8707091"/>
              </p:ext>
            </p:extLst>
          </p:nvPr>
        </p:nvGraphicFramePr>
        <p:xfrm>
          <a:off x="3851920" y="2924944"/>
          <a:ext cx="2266950" cy="820738"/>
        </p:xfrm>
        <a:graphic>
          <a:graphicData uri="http://schemas.openxmlformats.org/presentationml/2006/ole">
            <p:oleObj spid="_x0000_s84083" name="Equação" r:id="rId8" imgW="482391" imgH="228501" progId="Equation.3">
              <p:embed/>
            </p:oleObj>
          </a:graphicData>
        </a:graphic>
      </p:graphicFrame>
      <p:sp>
        <p:nvSpPr>
          <p:cNvPr id="13" name="Line 80"/>
          <p:cNvSpPr>
            <a:spLocks noChangeShapeType="1"/>
          </p:cNvSpPr>
          <p:nvPr/>
        </p:nvSpPr>
        <p:spPr bwMode="auto">
          <a:xfrm flipH="1">
            <a:off x="827583" y="3501008"/>
            <a:ext cx="1944215" cy="18001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Line 80"/>
          <p:cNvSpPr>
            <a:spLocks noChangeShapeType="1"/>
          </p:cNvSpPr>
          <p:nvPr/>
        </p:nvSpPr>
        <p:spPr bwMode="auto">
          <a:xfrm flipH="1">
            <a:off x="1445820" y="3861049"/>
            <a:ext cx="1686018" cy="1584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3490300"/>
              </p:ext>
            </p:extLst>
          </p:nvPr>
        </p:nvGraphicFramePr>
        <p:xfrm>
          <a:off x="3860800" y="3573463"/>
          <a:ext cx="3519488" cy="820737"/>
        </p:xfrm>
        <a:graphic>
          <a:graphicData uri="http://schemas.openxmlformats.org/presentationml/2006/ole">
            <p:oleObj spid="_x0000_s84084" name="Equation" r:id="rId9" imgW="749300" imgH="228600" progId="Equation.3">
              <p:embed/>
            </p:oleObj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8900145"/>
              </p:ext>
            </p:extLst>
          </p:nvPr>
        </p:nvGraphicFramePr>
        <p:xfrm>
          <a:off x="3851920" y="4292600"/>
          <a:ext cx="2563812" cy="820738"/>
        </p:xfrm>
        <a:graphic>
          <a:graphicData uri="http://schemas.openxmlformats.org/presentationml/2006/ole">
            <p:oleObj spid="_x0000_s84085" name="Equação" r:id="rId10" imgW="545863" imgH="228501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0896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845840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Configuração Eletrônica de Cátions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07504" y="1783357"/>
            <a:ext cx="8857108" cy="4525963"/>
          </a:xfrm>
        </p:spPr>
        <p:txBody>
          <a:bodyPr/>
          <a:lstStyle/>
          <a:p>
            <a:pPr algn="just"/>
            <a:r>
              <a:rPr lang="pt-BR" sz="3000" dirty="0"/>
              <a:t>Íon positivo (cátion): nº de p &gt; nº de </a:t>
            </a:r>
            <a:r>
              <a:rPr lang="pt-BR" sz="3000" dirty="0" smtClean="0"/>
              <a:t>elétrons;</a:t>
            </a:r>
          </a:p>
          <a:p>
            <a:pPr algn="just"/>
            <a:r>
              <a:rPr lang="pt-BR" sz="3000" dirty="0"/>
              <a:t>Retirar os elétrons mais externos do átomo </a:t>
            </a:r>
            <a:r>
              <a:rPr lang="pt-BR" sz="3000" dirty="0" smtClean="0"/>
              <a:t>correspondente</a:t>
            </a:r>
            <a:r>
              <a:rPr lang="pt-BR" sz="3000" dirty="0"/>
              <a:t>;</a:t>
            </a:r>
            <a:endParaRPr lang="pt-BR" sz="3000" dirty="0" smtClean="0"/>
          </a:p>
          <a:p>
            <a:pPr algn="just"/>
            <a:r>
              <a:rPr lang="pt-BR" sz="3000" dirty="0"/>
              <a:t>Ferro (Fe) Z = 26 → 1s</a:t>
            </a:r>
            <a:r>
              <a:rPr lang="pt-BR" sz="3000" baseline="30000" dirty="0"/>
              <a:t>2</a:t>
            </a:r>
            <a:r>
              <a:rPr lang="pt-BR" sz="3000" dirty="0"/>
              <a:t> 2s</a:t>
            </a:r>
            <a:r>
              <a:rPr lang="pt-BR" sz="3000" baseline="30000" dirty="0"/>
              <a:t>2</a:t>
            </a:r>
            <a:r>
              <a:rPr lang="pt-BR" sz="3000" dirty="0"/>
              <a:t> 2p</a:t>
            </a:r>
            <a:r>
              <a:rPr lang="pt-BR" sz="3000" baseline="30000" dirty="0"/>
              <a:t>6</a:t>
            </a:r>
            <a:r>
              <a:rPr lang="pt-BR" sz="3000" dirty="0"/>
              <a:t> 3s</a:t>
            </a:r>
            <a:r>
              <a:rPr lang="pt-BR" sz="3000" baseline="30000" dirty="0"/>
              <a:t>2</a:t>
            </a:r>
            <a:r>
              <a:rPr lang="pt-BR" sz="3000" dirty="0"/>
              <a:t> 3p</a:t>
            </a:r>
            <a:r>
              <a:rPr lang="pt-BR" sz="3000" baseline="30000" dirty="0"/>
              <a:t>6</a:t>
            </a:r>
            <a:r>
              <a:rPr lang="pt-BR" sz="3000" dirty="0"/>
              <a:t> </a:t>
            </a:r>
            <a:r>
              <a:rPr lang="pt-BR" sz="3000" b="1" dirty="0"/>
              <a:t>4s</a:t>
            </a:r>
            <a:r>
              <a:rPr lang="pt-BR" sz="3000" b="1" baseline="30000" dirty="0"/>
              <a:t>2</a:t>
            </a:r>
            <a:r>
              <a:rPr lang="pt-BR" sz="3000" dirty="0"/>
              <a:t> 3d</a:t>
            </a:r>
            <a:r>
              <a:rPr lang="pt-BR" sz="3000" baseline="30000" dirty="0"/>
              <a:t>6</a:t>
            </a:r>
            <a:r>
              <a:rPr lang="pt-BR" sz="3000" dirty="0"/>
              <a:t> (estado fundamental = neutro</a:t>
            </a:r>
            <a:r>
              <a:rPr lang="pt-BR" sz="3000" dirty="0" smtClean="0"/>
              <a:t>);</a:t>
            </a:r>
            <a:endParaRPr lang="pt-BR" sz="3000" dirty="0"/>
          </a:p>
          <a:p>
            <a:pPr algn="just"/>
            <a:r>
              <a:rPr lang="pt-BR" sz="3000" dirty="0"/>
              <a:t>Fe</a:t>
            </a:r>
            <a:r>
              <a:rPr lang="pt-BR" sz="3000" baseline="30000" dirty="0"/>
              <a:t>2+</a:t>
            </a:r>
            <a:r>
              <a:rPr lang="pt-BR" sz="3000" dirty="0"/>
              <a:t> → 1s</a:t>
            </a:r>
            <a:r>
              <a:rPr lang="pt-BR" sz="3000" baseline="30000" dirty="0"/>
              <a:t>2 </a:t>
            </a:r>
            <a:r>
              <a:rPr lang="pt-BR" sz="3000" dirty="0"/>
              <a:t>2s</a:t>
            </a:r>
            <a:r>
              <a:rPr lang="pt-BR" sz="3000" baseline="30000" dirty="0"/>
              <a:t>2</a:t>
            </a:r>
            <a:r>
              <a:rPr lang="pt-BR" sz="3000" dirty="0"/>
              <a:t> 2p</a:t>
            </a:r>
            <a:r>
              <a:rPr lang="pt-BR" sz="3000" baseline="30000" dirty="0"/>
              <a:t>6</a:t>
            </a:r>
            <a:r>
              <a:rPr lang="pt-BR" sz="3000" dirty="0"/>
              <a:t> 3s</a:t>
            </a:r>
            <a:r>
              <a:rPr lang="pt-BR" sz="3000" baseline="30000" dirty="0"/>
              <a:t>2</a:t>
            </a:r>
            <a:r>
              <a:rPr lang="pt-BR" sz="3000" dirty="0"/>
              <a:t> 3p</a:t>
            </a:r>
            <a:r>
              <a:rPr lang="pt-BR" sz="3000" baseline="30000" dirty="0"/>
              <a:t>6</a:t>
            </a:r>
            <a:r>
              <a:rPr lang="pt-BR" sz="3000" dirty="0"/>
              <a:t> 3d</a:t>
            </a:r>
            <a:r>
              <a:rPr lang="pt-BR" sz="3000" baseline="30000" dirty="0"/>
              <a:t>6</a:t>
            </a:r>
            <a:r>
              <a:rPr lang="pt-BR" sz="3000" dirty="0"/>
              <a:t> (estado iônico</a:t>
            </a:r>
            <a:r>
              <a:rPr lang="pt-BR" sz="3000" dirty="0" smtClean="0"/>
              <a:t>).</a:t>
            </a:r>
            <a:endParaRPr lang="pt-BR" sz="3000" dirty="0"/>
          </a:p>
          <a:p>
            <a:endParaRPr lang="pt-BR" sz="3000" dirty="0"/>
          </a:p>
        </p:txBody>
      </p:sp>
      <p:sp>
        <p:nvSpPr>
          <p:cNvPr id="7" name="Elipse 6"/>
          <p:cNvSpPr/>
          <p:nvPr/>
        </p:nvSpPr>
        <p:spPr>
          <a:xfrm>
            <a:off x="251520" y="4869160"/>
            <a:ext cx="1728192" cy="18448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ipse 7"/>
          <p:cNvSpPr/>
          <p:nvPr/>
        </p:nvSpPr>
        <p:spPr>
          <a:xfrm>
            <a:off x="1619672" y="573325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-</a:t>
            </a:r>
            <a:endParaRPr lang="en-US" sz="3200" dirty="0"/>
          </a:p>
        </p:txBody>
      </p:sp>
      <p:sp>
        <p:nvSpPr>
          <p:cNvPr id="9" name="Elipse 8"/>
          <p:cNvSpPr/>
          <p:nvPr/>
        </p:nvSpPr>
        <p:spPr>
          <a:xfrm>
            <a:off x="395536" y="594928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-</a:t>
            </a:r>
            <a:endParaRPr lang="en-US" sz="3200" dirty="0"/>
          </a:p>
        </p:txBody>
      </p:sp>
      <p:sp>
        <p:nvSpPr>
          <p:cNvPr id="10" name="Elipse 9"/>
          <p:cNvSpPr/>
          <p:nvPr/>
        </p:nvSpPr>
        <p:spPr>
          <a:xfrm>
            <a:off x="899592" y="5085184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-</a:t>
            </a:r>
            <a:endParaRPr lang="en-US" sz="3200" dirty="0"/>
          </a:p>
        </p:txBody>
      </p:sp>
      <p:sp>
        <p:nvSpPr>
          <p:cNvPr id="11" name="Elipse 10"/>
          <p:cNvSpPr/>
          <p:nvPr/>
        </p:nvSpPr>
        <p:spPr>
          <a:xfrm>
            <a:off x="1331640" y="5301208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  <a:endParaRPr lang="en-US" sz="2000" dirty="0"/>
          </a:p>
        </p:txBody>
      </p:sp>
      <p:sp>
        <p:nvSpPr>
          <p:cNvPr id="12" name="Elipse 11"/>
          <p:cNvSpPr/>
          <p:nvPr/>
        </p:nvSpPr>
        <p:spPr>
          <a:xfrm>
            <a:off x="539552" y="537321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  <a:endParaRPr lang="en-US" sz="2000" dirty="0"/>
          </a:p>
        </p:txBody>
      </p:sp>
      <p:sp>
        <p:nvSpPr>
          <p:cNvPr id="13" name="Elipse 12"/>
          <p:cNvSpPr/>
          <p:nvPr/>
        </p:nvSpPr>
        <p:spPr>
          <a:xfrm>
            <a:off x="1043608" y="573325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  <a:endParaRPr lang="en-US" sz="2000" dirty="0"/>
          </a:p>
        </p:txBody>
      </p:sp>
      <p:sp>
        <p:nvSpPr>
          <p:cNvPr id="14" name="Elipse 13"/>
          <p:cNvSpPr/>
          <p:nvPr/>
        </p:nvSpPr>
        <p:spPr>
          <a:xfrm>
            <a:off x="1475656" y="6093296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  <a:endParaRPr lang="en-US" sz="2000" dirty="0"/>
          </a:p>
        </p:txBody>
      </p:sp>
      <p:sp>
        <p:nvSpPr>
          <p:cNvPr id="15" name="Elipse 14"/>
          <p:cNvSpPr/>
          <p:nvPr/>
        </p:nvSpPr>
        <p:spPr>
          <a:xfrm>
            <a:off x="827584" y="6309320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7201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Configuração Eletrônica do </a:t>
            </a:r>
            <a:r>
              <a:rPr lang="pt-BR" baseline="-25000" dirty="0" smtClean="0"/>
              <a:t>25</a:t>
            </a:r>
            <a:r>
              <a:rPr lang="pt-BR" dirty="0" smtClean="0"/>
              <a:t>Mn</a:t>
            </a:r>
            <a:r>
              <a:rPr lang="pt-BR" baseline="30000" dirty="0" smtClean="0"/>
              <a:t>2+</a:t>
            </a:r>
            <a:endParaRPr lang="pt-BR" baseline="300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991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80"/>
          <p:cNvSpPr>
            <a:spLocks noChangeShapeType="1"/>
          </p:cNvSpPr>
          <p:nvPr/>
        </p:nvSpPr>
        <p:spPr bwMode="auto">
          <a:xfrm flipH="1">
            <a:off x="2195736" y="3501009"/>
            <a:ext cx="576059" cy="576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70170764"/>
              </p:ext>
            </p:extLst>
          </p:nvPr>
        </p:nvGraphicFramePr>
        <p:xfrm>
          <a:off x="4201169" y="2535411"/>
          <a:ext cx="1019175" cy="735013"/>
        </p:xfrm>
        <a:graphic>
          <a:graphicData uri="http://schemas.openxmlformats.org/presentationml/2006/ole">
            <p:oleObj spid="_x0000_s53340" name="Equation" r:id="rId5" imgW="215713" imgH="203024" progId="Equation.3">
              <p:embed/>
            </p:oleObj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21979512"/>
              </p:ext>
            </p:extLst>
          </p:nvPr>
        </p:nvGraphicFramePr>
        <p:xfrm>
          <a:off x="5233044" y="2521124"/>
          <a:ext cx="1139825" cy="735012"/>
        </p:xfrm>
        <a:graphic>
          <a:graphicData uri="http://schemas.openxmlformats.org/presentationml/2006/ole">
            <p:oleObj spid="_x0000_s53341" name="Equation" r:id="rId6" imgW="241195" imgH="203112" progId="Equation.3">
              <p:embed/>
            </p:oleObj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21415521"/>
              </p:ext>
            </p:extLst>
          </p:nvPr>
        </p:nvGraphicFramePr>
        <p:xfrm>
          <a:off x="6195069" y="2506836"/>
          <a:ext cx="2265363" cy="820738"/>
        </p:xfrm>
        <a:graphic>
          <a:graphicData uri="http://schemas.openxmlformats.org/presentationml/2006/ole">
            <p:oleObj spid="_x0000_s53342" name="Equation" r:id="rId7" imgW="482391" imgH="228501" progId="Equation.3">
              <p:embed/>
            </p:oleObj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910541"/>
              </p:ext>
            </p:extLst>
          </p:nvPr>
        </p:nvGraphicFramePr>
        <p:xfrm>
          <a:off x="4067819" y="3183111"/>
          <a:ext cx="2266950" cy="820738"/>
        </p:xfrm>
        <a:graphic>
          <a:graphicData uri="http://schemas.openxmlformats.org/presentationml/2006/ole">
            <p:oleObj spid="_x0000_s53343" name="Equação" r:id="rId8" imgW="482391" imgH="228501" progId="Equation.3">
              <p:embed/>
            </p:oleObj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0625060"/>
              </p:ext>
            </p:extLst>
          </p:nvPr>
        </p:nvGraphicFramePr>
        <p:xfrm>
          <a:off x="6302375" y="3213100"/>
          <a:ext cx="1192213" cy="728663"/>
        </p:xfrm>
        <a:graphic>
          <a:graphicData uri="http://schemas.openxmlformats.org/presentationml/2006/ole">
            <p:oleObj spid="_x0000_s53344" name="Equação" r:id="rId9" imgW="253780" imgH="203024" progId="Equation.3">
              <p:embed/>
            </p:oleObj>
          </a:graphicData>
        </a:graphic>
      </p:graphicFrame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8905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63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Configuração Eletrônica do </a:t>
            </a:r>
            <a:r>
              <a:rPr lang="pt-BR" baseline="-25000" dirty="0" smtClean="0"/>
              <a:t>48</a:t>
            </a:r>
            <a:r>
              <a:rPr lang="pt-BR" dirty="0" smtClean="0"/>
              <a:t>Cd</a:t>
            </a:r>
            <a:r>
              <a:rPr lang="pt-BR" baseline="30000" dirty="0" smtClean="0"/>
              <a:t>2+</a:t>
            </a:r>
            <a:endParaRPr lang="pt-BR" baseline="300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80"/>
          <p:cNvSpPr>
            <a:spLocks noChangeShapeType="1"/>
          </p:cNvSpPr>
          <p:nvPr/>
        </p:nvSpPr>
        <p:spPr bwMode="auto">
          <a:xfrm flipH="1">
            <a:off x="736641" y="3501009"/>
            <a:ext cx="2035154" cy="18001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629602"/>
              </p:ext>
            </p:extLst>
          </p:nvPr>
        </p:nvGraphicFramePr>
        <p:xfrm>
          <a:off x="4355976" y="2535411"/>
          <a:ext cx="1019175" cy="735013"/>
        </p:xfrm>
        <a:graphic>
          <a:graphicData uri="http://schemas.openxmlformats.org/presentationml/2006/ole">
            <p:oleObj spid="_x0000_s85097" name="Equation" r:id="rId5" imgW="215713" imgH="203024" progId="Equation.3">
              <p:embed/>
            </p:oleObj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0213730"/>
              </p:ext>
            </p:extLst>
          </p:nvPr>
        </p:nvGraphicFramePr>
        <p:xfrm>
          <a:off x="5220072" y="2521124"/>
          <a:ext cx="1139825" cy="735012"/>
        </p:xfrm>
        <a:graphic>
          <a:graphicData uri="http://schemas.openxmlformats.org/presentationml/2006/ole">
            <p:oleObj spid="_x0000_s85098" name="Equation" r:id="rId6" imgW="241195" imgH="203112" progId="Equation.3">
              <p:embed/>
            </p:oleObj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95839938"/>
              </p:ext>
            </p:extLst>
          </p:nvPr>
        </p:nvGraphicFramePr>
        <p:xfrm>
          <a:off x="4322861" y="3112318"/>
          <a:ext cx="2265363" cy="820738"/>
        </p:xfrm>
        <a:graphic>
          <a:graphicData uri="http://schemas.openxmlformats.org/presentationml/2006/ole">
            <p:oleObj spid="_x0000_s85099" name="Equation" r:id="rId7" imgW="482391" imgH="228501" progId="Equation.3">
              <p:embed/>
            </p:oleObj>
          </a:graphicData>
        </a:graphic>
      </p:graphicFrame>
      <p:graphicFrame>
        <p:nvGraphicFramePr>
          <p:cNvPr id="13" name="Obje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3439608"/>
              </p:ext>
            </p:extLst>
          </p:nvPr>
        </p:nvGraphicFramePr>
        <p:xfrm>
          <a:off x="4393282" y="3760390"/>
          <a:ext cx="2266950" cy="820738"/>
        </p:xfrm>
        <a:graphic>
          <a:graphicData uri="http://schemas.openxmlformats.org/presentationml/2006/ole">
            <p:oleObj spid="_x0000_s85100" name="Equação" r:id="rId8" imgW="482391" imgH="228501" progId="Equation.3">
              <p:embed/>
            </p:oleObj>
          </a:graphicData>
        </a:graphic>
      </p:graphicFrame>
      <p:sp>
        <p:nvSpPr>
          <p:cNvPr id="16" name="Line 80"/>
          <p:cNvSpPr>
            <a:spLocks noChangeShapeType="1"/>
          </p:cNvSpPr>
          <p:nvPr/>
        </p:nvSpPr>
        <p:spPr bwMode="auto">
          <a:xfrm flipH="1">
            <a:off x="2226192" y="4144711"/>
            <a:ext cx="576059" cy="5760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74909421"/>
              </p:ext>
            </p:extLst>
          </p:nvPr>
        </p:nvGraphicFramePr>
        <p:xfrm>
          <a:off x="4396432" y="4522333"/>
          <a:ext cx="3519488" cy="820737"/>
        </p:xfrm>
        <a:graphic>
          <a:graphicData uri="http://schemas.openxmlformats.org/presentationml/2006/ole">
            <p:oleObj spid="_x0000_s85101" name="Equation" r:id="rId9" imgW="749300" imgH="228600" progId="Equation.3">
              <p:embed/>
            </p:oleObj>
          </a:graphicData>
        </a:graphic>
      </p:graphicFrame>
      <p:graphicFrame>
        <p:nvGraphicFramePr>
          <p:cNvPr id="18" name="Obje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395083"/>
              </p:ext>
            </p:extLst>
          </p:nvPr>
        </p:nvGraphicFramePr>
        <p:xfrm>
          <a:off x="4357861" y="5229200"/>
          <a:ext cx="1438275" cy="735012"/>
        </p:xfrm>
        <a:graphic>
          <a:graphicData uri="http://schemas.openxmlformats.org/presentationml/2006/ole">
            <p:oleObj spid="_x0000_s85102" name="Equação" r:id="rId10" imgW="304536" imgH="203024" progId="Equation.3">
              <p:embed/>
            </p:oleObj>
          </a:graphicData>
        </a:graphic>
      </p:graphicFrame>
      <p:sp>
        <p:nvSpPr>
          <p:cNvPr id="19" name="Elipse 18"/>
          <p:cNvSpPr/>
          <p:nvPr/>
        </p:nvSpPr>
        <p:spPr>
          <a:xfrm>
            <a:off x="6876256" y="4437112"/>
            <a:ext cx="864096" cy="870572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51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Título 14"/>
          <p:cNvSpPr>
            <a:spLocks noGrp="1"/>
          </p:cNvSpPr>
          <p:nvPr>
            <p:ph type="title"/>
          </p:nvPr>
        </p:nvSpPr>
        <p:spPr>
          <a:xfrm>
            <a:off x="61664" y="845840"/>
            <a:ext cx="8686800" cy="1143000"/>
          </a:xfrm>
        </p:spPr>
        <p:txBody>
          <a:bodyPr/>
          <a:lstStyle/>
          <a:p>
            <a:r>
              <a:rPr lang="pt-BR" dirty="0" smtClean="0"/>
              <a:t>Configuração Eletrônica de um Ânion</a:t>
            </a:r>
            <a:endParaRPr lang="pt-BR" dirty="0"/>
          </a:p>
        </p:txBody>
      </p:sp>
      <p:sp>
        <p:nvSpPr>
          <p:cNvPr id="17" name="Espaço Reservado para Conteúdo 16"/>
          <p:cNvSpPr>
            <a:spLocks noGrp="1"/>
          </p:cNvSpPr>
          <p:nvPr>
            <p:ph idx="1"/>
          </p:nvPr>
        </p:nvSpPr>
        <p:spPr>
          <a:xfrm>
            <a:off x="107504" y="1844824"/>
            <a:ext cx="8964488" cy="4525963"/>
          </a:xfrm>
        </p:spPr>
        <p:txBody>
          <a:bodyPr/>
          <a:lstStyle/>
          <a:p>
            <a:pPr algn="just"/>
            <a:r>
              <a:rPr lang="pt-BR" dirty="0"/>
              <a:t>Íon negativo (ânion): nº de p &lt; nº de </a:t>
            </a:r>
            <a:r>
              <a:rPr lang="pt-BR" dirty="0" smtClean="0"/>
              <a:t>elétrons;</a:t>
            </a:r>
          </a:p>
          <a:p>
            <a:pPr algn="just"/>
            <a:r>
              <a:rPr lang="pt-BR" dirty="0" smtClean="0"/>
              <a:t>Colocar </a:t>
            </a:r>
            <a:r>
              <a:rPr lang="pt-BR" dirty="0"/>
              <a:t>os elétrons no subnível </a:t>
            </a:r>
            <a:r>
              <a:rPr lang="pt-BR" dirty="0" smtClean="0"/>
              <a:t>incompleto;</a:t>
            </a:r>
          </a:p>
          <a:p>
            <a:pPr algn="just"/>
            <a:r>
              <a:rPr lang="pt-BR" dirty="0"/>
              <a:t>Oxigênio (O) Z = 8 → 1s</a:t>
            </a:r>
            <a:r>
              <a:rPr lang="pt-BR" baseline="30000" dirty="0"/>
              <a:t>2</a:t>
            </a:r>
            <a:r>
              <a:rPr lang="pt-BR" dirty="0"/>
              <a:t> 2s</a:t>
            </a:r>
            <a:r>
              <a:rPr lang="pt-BR" baseline="30000" dirty="0"/>
              <a:t>2</a:t>
            </a:r>
            <a:r>
              <a:rPr lang="pt-BR" dirty="0"/>
              <a:t> </a:t>
            </a:r>
            <a:r>
              <a:rPr lang="pt-BR" b="1" dirty="0"/>
              <a:t>2p</a:t>
            </a:r>
            <a:r>
              <a:rPr lang="pt-BR" b="1" baseline="30000" dirty="0"/>
              <a:t>4</a:t>
            </a:r>
            <a:r>
              <a:rPr lang="pt-BR" dirty="0"/>
              <a:t> (estado fundamental = neutro</a:t>
            </a:r>
            <a:r>
              <a:rPr lang="pt-BR" dirty="0" smtClean="0"/>
              <a:t>);</a:t>
            </a:r>
          </a:p>
          <a:p>
            <a:pPr algn="just"/>
            <a:r>
              <a:rPr lang="pt-BR" dirty="0"/>
              <a:t>O</a:t>
            </a:r>
            <a:r>
              <a:rPr lang="pt-BR" baseline="30000" dirty="0"/>
              <a:t>2-</a:t>
            </a:r>
            <a:r>
              <a:rPr lang="pt-BR" dirty="0"/>
              <a:t> → 1s</a:t>
            </a:r>
            <a:r>
              <a:rPr lang="pt-BR" baseline="30000" dirty="0"/>
              <a:t>2</a:t>
            </a:r>
            <a:r>
              <a:rPr lang="pt-BR" dirty="0"/>
              <a:t> 2s</a:t>
            </a:r>
            <a:r>
              <a:rPr lang="pt-BR" baseline="30000" dirty="0"/>
              <a:t>2</a:t>
            </a:r>
            <a:r>
              <a:rPr lang="pt-BR" dirty="0"/>
              <a:t> </a:t>
            </a:r>
            <a:r>
              <a:rPr lang="pt-BR" b="1" dirty="0" smtClean="0"/>
              <a:t>2p</a:t>
            </a:r>
            <a:r>
              <a:rPr lang="pt-BR" b="1" baseline="30000" dirty="0" smtClean="0"/>
              <a:t>6</a:t>
            </a:r>
            <a:r>
              <a:rPr lang="pt-BR" b="1" baseline="-25000" dirty="0" smtClean="0"/>
              <a:t>.</a:t>
            </a:r>
            <a:endParaRPr lang="pt-BR" baseline="30000" dirty="0"/>
          </a:p>
        </p:txBody>
      </p:sp>
      <p:sp>
        <p:nvSpPr>
          <p:cNvPr id="6" name="Elipse 5"/>
          <p:cNvSpPr/>
          <p:nvPr/>
        </p:nvSpPr>
        <p:spPr>
          <a:xfrm>
            <a:off x="323528" y="4810567"/>
            <a:ext cx="1728192" cy="172819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/>
          <p:cNvSpPr/>
          <p:nvPr/>
        </p:nvSpPr>
        <p:spPr>
          <a:xfrm>
            <a:off x="971600" y="5818679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  <a:endParaRPr lang="en-US" sz="2000" dirty="0"/>
          </a:p>
        </p:txBody>
      </p:sp>
      <p:sp>
        <p:nvSpPr>
          <p:cNvPr id="8" name="Elipse 7"/>
          <p:cNvSpPr/>
          <p:nvPr/>
        </p:nvSpPr>
        <p:spPr>
          <a:xfrm>
            <a:off x="683568" y="5314623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  <a:endParaRPr lang="en-US" sz="2000" dirty="0"/>
          </a:p>
        </p:txBody>
      </p:sp>
      <p:sp>
        <p:nvSpPr>
          <p:cNvPr id="9" name="Elipse 8"/>
          <p:cNvSpPr/>
          <p:nvPr/>
        </p:nvSpPr>
        <p:spPr>
          <a:xfrm>
            <a:off x="1331640" y="5314623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+</a:t>
            </a:r>
            <a:endParaRPr lang="en-US" sz="2000" dirty="0"/>
          </a:p>
        </p:txBody>
      </p:sp>
      <p:sp>
        <p:nvSpPr>
          <p:cNvPr id="10" name="Elipse 9"/>
          <p:cNvSpPr/>
          <p:nvPr/>
        </p:nvSpPr>
        <p:spPr>
          <a:xfrm>
            <a:off x="1547664" y="5746671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-</a:t>
            </a:r>
            <a:endParaRPr lang="en-US" sz="3200" dirty="0"/>
          </a:p>
        </p:txBody>
      </p:sp>
      <p:sp>
        <p:nvSpPr>
          <p:cNvPr id="11" name="Elipse 10"/>
          <p:cNvSpPr/>
          <p:nvPr/>
        </p:nvSpPr>
        <p:spPr>
          <a:xfrm>
            <a:off x="539552" y="5899071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-</a:t>
            </a:r>
            <a:endParaRPr lang="en-US" sz="3200" dirty="0"/>
          </a:p>
        </p:txBody>
      </p:sp>
      <p:sp>
        <p:nvSpPr>
          <p:cNvPr id="12" name="Elipse 11"/>
          <p:cNvSpPr/>
          <p:nvPr/>
        </p:nvSpPr>
        <p:spPr>
          <a:xfrm>
            <a:off x="1187624" y="6178719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-</a:t>
            </a:r>
            <a:endParaRPr lang="en-US" sz="3200" dirty="0"/>
          </a:p>
        </p:txBody>
      </p:sp>
      <p:sp>
        <p:nvSpPr>
          <p:cNvPr id="13" name="Elipse 12"/>
          <p:cNvSpPr/>
          <p:nvPr/>
        </p:nvSpPr>
        <p:spPr>
          <a:xfrm>
            <a:off x="1331640" y="4882575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-</a:t>
            </a:r>
            <a:endParaRPr lang="en-US" sz="3200" dirty="0"/>
          </a:p>
        </p:txBody>
      </p:sp>
      <p:sp>
        <p:nvSpPr>
          <p:cNvPr id="14" name="Elipse 13"/>
          <p:cNvSpPr/>
          <p:nvPr/>
        </p:nvSpPr>
        <p:spPr>
          <a:xfrm>
            <a:off x="755576" y="4954583"/>
            <a:ext cx="288032" cy="288032"/>
          </a:xfrm>
          <a:prstGeom prst="ellips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dirty="0" smtClean="0"/>
              <a:t>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95812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Configuração Eletrônica do </a:t>
            </a:r>
            <a:r>
              <a:rPr lang="pt-BR" baseline="-25000" dirty="0" smtClean="0"/>
              <a:t>35</a:t>
            </a:r>
            <a:r>
              <a:rPr lang="pt-BR" dirty="0" smtClean="0"/>
              <a:t>Br</a:t>
            </a:r>
            <a:r>
              <a:rPr lang="pt-BR" baseline="30000" dirty="0" smtClean="0"/>
              <a:t>-</a:t>
            </a:r>
            <a:endParaRPr lang="pt-BR" baseline="300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80"/>
          <p:cNvSpPr>
            <a:spLocks noChangeShapeType="1"/>
          </p:cNvSpPr>
          <p:nvPr/>
        </p:nvSpPr>
        <p:spPr bwMode="auto">
          <a:xfrm flipH="1">
            <a:off x="734005" y="3140969"/>
            <a:ext cx="1749763" cy="158417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Line 80"/>
          <p:cNvSpPr>
            <a:spLocks noChangeShapeType="1"/>
          </p:cNvSpPr>
          <p:nvPr/>
        </p:nvSpPr>
        <p:spPr bwMode="auto">
          <a:xfrm flipH="1">
            <a:off x="1445821" y="3501010"/>
            <a:ext cx="1325974" cy="122413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34179239"/>
              </p:ext>
            </p:extLst>
          </p:nvPr>
        </p:nvGraphicFramePr>
        <p:xfrm>
          <a:off x="4355976" y="2535411"/>
          <a:ext cx="1019175" cy="735013"/>
        </p:xfrm>
        <a:graphic>
          <a:graphicData uri="http://schemas.openxmlformats.org/presentationml/2006/ole">
            <p:oleObj spid="_x0000_s87145" name="Equation" r:id="rId5" imgW="215713" imgH="203024" progId="Equation.3">
              <p:embed/>
            </p:oleObj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45332442"/>
              </p:ext>
            </p:extLst>
          </p:nvPr>
        </p:nvGraphicFramePr>
        <p:xfrm>
          <a:off x="5220072" y="2521124"/>
          <a:ext cx="1139825" cy="735012"/>
        </p:xfrm>
        <a:graphic>
          <a:graphicData uri="http://schemas.openxmlformats.org/presentationml/2006/ole">
            <p:oleObj spid="_x0000_s87146" name="Equation" r:id="rId6" imgW="241195" imgH="203112" progId="Equation.3">
              <p:embed/>
            </p:oleObj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93590889"/>
              </p:ext>
            </p:extLst>
          </p:nvPr>
        </p:nvGraphicFramePr>
        <p:xfrm>
          <a:off x="4322861" y="3112318"/>
          <a:ext cx="2265363" cy="820738"/>
        </p:xfrm>
        <a:graphic>
          <a:graphicData uri="http://schemas.openxmlformats.org/presentationml/2006/ole">
            <p:oleObj spid="_x0000_s87147" name="Equation" r:id="rId7" imgW="482391" imgH="228501" progId="Equation.3">
              <p:embed/>
            </p:oleObj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5420764"/>
              </p:ext>
            </p:extLst>
          </p:nvPr>
        </p:nvGraphicFramePr>
        <p:xfrm>
          <a:off x="4310856" y="4480471"/>
          <a:ext cx="2565400" cy="820737"/>
        </p:xfrm>
        <a:graphic>
          <a:graphicData uri="http://schemas.openxmlformats.org/presentationml/2006/ole">
            <p:oleObj spid="_x0000_s87148" name="Equação" r:id="rId8" imgW="545863" imgH="228501" progId="Equation.3">
              <p:embed/>
            </p:oleObj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3439608"/>
              </p:ext>
            </p:extLst>
          </p:nvPr>
        </p:nvGraphicFramePr>
        <p:xfrm>
          <a:off x="4392613" y="3760788"/>
          <a:ext cx="2266950" cy="820737"/>
        </p:xfrm>
        <a:graphic>
          <a:graphicData uri="http://schemas.openxmlformats.org/presentationml/2006/ole">
            <p:oleObj spid="_x0000_s87149" name="Equação" r:id="rId9" imgW="482391" imgH="228501" progId="Equation.3">
              <p:embed/>
            </p:oleObj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8024877"/>
              </p:ext>
            </p:extLst>
          </p:nvPr>
        </p:nvGraphicFramePr>
        <p:xfrm>
          <a:off x="5557044" y="4474120"/>
          <a:ext cx="1319212" cy="827088"/>
        </p:xfrm>
        <a:graphic>
          <a:graphicData uri="http://schemas.openxmlformats.org/presentationml/2006/ole">
            <p:oleObj spid="_x0000_s87150" name="Equação" r:id="rId10" imgW="27940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1120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07504" y="836712"/>
            <a:ext cx="8857108" cy="1143000"/>
          </a:xfrm>
        </p:spPr>
        <p:txBody>
          <a:bodyPr/>
          <a:lstStyle/>
          <a:p>
            <a:pPr algn="l"/>
            <a:r>
              <a:rPr lang="pt-BR" dirty="0" smtClean="0"/>
              <a:t>Configuração Eletrônica do </a:t>
            </a:r>
            <a:r>
              <a:rPr lang="pt-BR" baseline="-25000" dirty="0" smtClean="0"/>
              <a:t>16</a:t>
            </a:r>
            <a:r>
              <a:rPr lang="pt-BR" dirty="0" smtClean="0"/>
              <a:t>S</a:t>
            </a:r>
            <a:r>
              <a:rPr lang="pt-BR" baseline="30000" dirty="0" smtClean="0"/>
              <a:t>2-</a:t>
            </a:r>
            <a:endParaRPr lang="pt-BR" baseline="3000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761905" cy="45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ine 80"/>
          <p:cNvSpPr>
            <a:spLocks noChangeShapeType="1"/>
          </p:cNvSpPr>
          <p:nvPr/>
        </p:nvSpPr>
        <p:spPr bwMode="auto">
          <a:xfrm flipH="1">
            <a:off x="1445820" y="3140969"/>
            <a:ext cx="965940" cy="93610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 flipH="1">
            <a:off x="695906" y="2852936"/>
            <a:ext cx="1499831" cy="131996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 flipH="1">
            <a:off x="736641" y="2642488"/>
            <a:ext cx="955040" cy="85852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H="1">
            <a:off x="711881" y="2281441"/>
            <a:ext cx="619760" cy="5714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66044835"/>
              </p:ext>
            </p:extLst>
          </p:nvPr>
        </p:nvGraphicFramePr>
        <p:xfrm>
          <a:off x="4355976" y="3183483"/>
          <a:ext cx="1019175" cy="735013"/>
        </p:xfrm>
        <a:graphic>
          <a:graphicData uri="http://schemas.openxmlformats.org/presentationml/2006/ole">
            <p:oleObj spid="_x0000_s89171" name="Equation" r:id="rId5" imgW="215713" imgH="203024" progId="Equation.3">
              <p:embed/>
            </p:oleObj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3954680"/>
              </p:ext>
            </p:extLst>
          </p:nvPr>
        </p:nvGraphicFramePr>
        <p:xfrm>
          <a:off x="5220072" y="3169196"/>
          <a:ext cx="1139825" cy="735012"/>
        </p:xfrm>
        <a:graphic>
          <a:graphicData uri="http://schemas.openxmlformats.org/presentationml/2006/ole">
            <p:oleObj spid="_x0000_s89172" name="Equation" r:id="rId6" imgW="241195" imgH="203112" progId="Equation.3">
              <p:embed/>
            </p:oleObj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2799764"/>
              </p:ext>
            </p:extLst>
          </p:nvPr>
        </p:nvGraphicFramePr>
        <p:xfrm>
          <a:off x="4322861" y="3760390"/>
          <a:ext cx="2265363" cy="820738"/>
        </p:xfrm>
        <a:graphic>
          <a:graphicData uri="http://schemas.openxmlformats.org/presentationml/2006/ole">
            <p:oleObj spid="_x0000_s89173" name="Equation" r:id="rId7" imgW="482391" imgH="228501" progId="Equation.3">
              <p:embed/>
            </p:oleObj>
          </a:graphicData>
        </a:graphic>
      </p:graphicFrame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7229221"/>
              </p:ext>
            </p:extLst>
          </p:nvPr>
        </p:nvGraphicFramePr>
        <p:xfrm>
          <a:off x="6516216" y="3760391"/>
          <a:ext cx="1252538" cy="820737"/>
        </p:xfrm>
        <a:graphic>
          <a:graphicData uri="http://schemas.openxmlformats.org/presentationml/2006/ole">
            <p:oleObj spid="_x0000_s89174" name="Equação" r:id="rId8" imgW="266584" imgH="228501" progId="Equation.3">
              <p:embed/>
            </p:oleObj>
          </a:graphicData>
        </a:graphic>
      </p:graphicFrame>
      <p:graphicFrame>
        <p:nvGraphicFramePr>
          <p:cNvPr id="20" name="Objeto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6629537"/>
              </p:ext>
            </p:extLst>
          </p:nvPr>
        </p:nvGraphicFramePr>
        <p:xfrm>
          <a:off x="6516216" y="3754040"/>
          <a:ext cx="1260475" cy="827088"/>
        </p:xfrm>
        <a:graphic>
          <a:graphicData uri="http://schemas.openxmlformats.org/presentationml/2006/ole">
            <p:oleObj spid="_x0000_s89175" name="Equação" r:id="rId9" imgW="266584" imgH="228501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8775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Química, </a:t>
            </a:r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</a:p>
          <a:p>
            <a:pPr eaLnBrk="1" hangingPunct="1"/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Modelo Atômico do Orbital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904" y="1844824"/>
            <a:ext cx="4629200" cy="4896544"/>
          </a:xfrm>
        </p:spPr>
        <p:txBody>
          <a:bodyPr/>
          <a:lstStyle/>
          <a:p>
            <a:pPr algn="just"/>
            <a:r>
              <a:rPr lang="pt-BR" sz="3000" i="1" dirty="0"/>
              <a:t>Princípio da Incerteza de Heisenberg</a:t>
            </a:r>
            <a:r>
              <a:rPr lang="pt-BR" sz="3000" dirty="0"/>
              <a:t>: é impossível determinar com precisão a posição e a velocidade de um elétron num mesmo </a:t>
            </a:r>
            <a:r>
              <a:rPr lang="pt-BR" sz="3000" dirty="0" smtClean="0"/>
              <a:t>instante;</a:t>
            </a:r>
            <a:endParaRPr lang="pt-BR" sz="3000" dirty="0"/>
          </a:p>
        </p:txBody>
      </p:sp>
      <p:grpSp>
        <p:nvGrpSpPr>
          <p:cNvPr id="8" name="Grupo 7"/>
          <p:cNvGrpSpPr/>
          <p:nvPr/>
        </p:nvGrpSpPr>
        <p:grpSpPr>
          <a:xfrm>
            <a:off x="107504" y="1988840"/>
            <a:ext cx="3816424" cy="4680520"/>
            <a:chOff x="459094" y="3488809"/>
            <a:chExt cx="2672746" cy="327789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3488809"/>
              <a:ext cx="2352675" cy="287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459094" y="6366595"/>
              <a:ext cx="26727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/>
                <a:t>Imagem: Autor Desconhecido/ Disponibilizada por Quiris/ Domínio público</a:t>
              </a:r>
              <a:endParaRPr lang="pt-BR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9139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7504" y="8458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Desafio  1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7504" y="1700808"/>
            <a:ext cx="87851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Considerando-se um elemento M genérico qualquer, que apresenta configuração eletrônica 1s</a:t>
            </a:r>
            <a:r>
              <a:rPr lang="pt-BR" sz="2200" baseline="30000" dirty="0"/>
              <a:t>2</a:t>
            </a:r>
            <a:r>
              <a:rPr lang="pt-BR" sz="2200" dirty="0"/>
              <a:t> 2s</a:t>
            </a:r>
            <a:r>
              <a:rPr lang="pt-BR" sz="2200" baseline="30000" dirty="0"/>
              <a:t>2</a:t>
            </a:r>
            <a:r>
              <a:rPr lang="pt-BR" sz="2200" dirty="0"/>
              <a:t> 2p</a:t>
            </a:r>
            <a:r>
              <a:rPr lang="pt-BR" sz="2200" baseline="30000" dirty="0"/>
              <a:t>6</a:t>
            </a:r>
            <a:r>
              <a:rPr lang="pt-BR" sz="2200" dirty="0"/>
              <a:t> 3s</a:t>
            </a:r>
            <a:r>
              <a:rPr lang="pt-BR" sz="2200" baseline="30000" dirty="0"/>
              <a:t>2</a:t>
            </a:r>
            <a:r>
              <a:rPr lang="pt-BR" sz="2200" dirty="0"/>
              <a:t> 3p</a:t>
            </a:r>
            <a:r>
              <a:rPr lang="pt-BR" sz="2200" baseline="30000" dirty="0"/>
              <a:t>6</a:t>
            </a:r>
            <a:r>
              <a:rPr lang="pt-BR" sz="2200" dirty="0"/>
              <a:t> 4s</a:t>
            </a:r>
            <a:r>
              <a:rPr lang="pt-BR" sz="2200" baseline="30000" dirty="0"/>
              <a:t>2</a:t>
            </a:r>
            <a:r>
              <a:rPr lang="pt-BR" sz="2200" dirty="0"/>
              <a:t> 3d</a:t>
            </a:r>
            <a:r>
              <a:rPr lang="pt-BR" sz="2200" baseline="30000" dirty="0"/>
              <a:t>5</a:t>
            </a:r>
            <a:r>
              <a:rPr lang="pt-BR" sz="2200" dirty="0"/>
              <a:t>, pode-se afirmar que:</a:t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I.   seu número atômico é 25;</a:t>
            </a:r>
            <a:br>
              <a:rPr lang="pt-BR" sz="2200" dirty="0"/>
            </a:br>
            <a:r>
              <a:rPr lang="pt-BR" sz="2200" dirty="0"/>
              <a:t>II.  possui 7 elétrons na última camada;</a:t>
            </a:r>
            <a:br>
              <a:rPr lang="pt-BR" sz="2200" dirty="0"/>
            </a:br>
            <a:r>
              <a:rPr lang="pt-BR" sz="2200" dirty="0"/>
              <a:t>III. apresenta 5 elétrons desemparelhados;</a:t>
            </a:r>
            <a:br>
              <a:rPr lang="pt-BR" sz="2200" dirty="0"/>
            </a:br>
            <a:r>
              <a:rPr lang="pt-BR" sz="2200" dirty="0"/>
              <a:t>IV. </a:t>
            </a:r>
            <a:r>
              <a:rPr lang="pt-BR" sz="2200" dirty="0" smtClean="0"/>
              <a:t>pertence </a:t>
            </a:r>
            <a:r>
              <a:rPr lang="pt-BR" sz="2200" dirty="0"/>
              <a:t>à</a:t>
            </a:r>
            <a:r>
              <a:rPr lang="pt-BR" sz="2200" dirty="0" smtClean="0"/>
              <a:t> </a:t>
            </a:r>
            <a:r>
              <a:rPr lang="pt-BR" sz="2200" dirty="0"/>
              <a:t>família 7A.</a:t>
            </a:r>
            <a:br>
              <a:rPr lang="pt-BR" sz="2200" dirty="0"/>
            </a:b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Estão corretas as afirmações</a:t>
            </a:r>
            <a:r>
              <a:rPr lang="pt-BR" sz="2200" dirty="0" smtClean="0"/>
              <a:t>:</a:t>
            </a:r>
            <a:r>
              <a:rPr lang="pt-BR" sz="2200" dirty="0"/>
              <a:t/>
            </a:r>
            <a:br>
              <a:rPr lang="pt-BR" sz="2200" dirty="0"/>
            </a:br>
            <a:r>
              <a:rPr lang="pt-BR" sz="2200" dirty="0"/>
              <a:t>a) I, II e III somente</a:t>
            </a:r>
            <a:br>
              <a:rPr lang="pt-BR" sz="2200" dirty="0"/>
            </a:br>
            <a:r>
              <a:rPr lang="pt-BR" sz="2200" dirty="0"/>
              <a:t>b) I e III somente</a:t>
            </a:r>
            <a:br>
              <a:rPr lang="pt-BR" sz="2200" dirty="0"/>
            </a:br>
            <a:r>
              <a:rPr lang="pt-BR" sz="2200" dirty="0"/>
              <a:t>c) II e IV somente</a:t>
            </a:r>
            <a:br>
              <a:rPr lang="pt-BR" sz="2200" dirty="0"/>
            </a:br>
            <a:r>
              <a:rPr lang="pt-BR" sz="2200" dirty="0"/>
              <a:t>d) I e IV somente</a:t>
            </a:r>
            <a:br>
              <a:rPr lang="pt-BR" sz="2200" dirty="0"/>
            </a:br>
            <a:r>
              <a:rPr lang="pt-BR" sz="2200" dirty="0"/>
              <a:t>e) II, III e IV somente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7504" y="5445224"/>
            <a:ext cx="2880320" cy="3240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117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7504" y="8458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Desafio – 2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7504" y="1844824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número de elétrons em cada subnível do átomo estrôncio (</a:t>
            </a:r>
            <a:r>
              <a:rPr lang="pt-BR" sz="2400" baseline="-25000" dirty="0"/>
              <a:t>38</a:t>
            </a:r>
            <a:r>
              <a:rPr lang="pt-BR" sz="2400" dirty="0"/>
              <a:t>Sr</a:t>
            </a:r>
            <a:r>
              <a:rPr lang="pt-BR" sz="2400" dirty="0" smtClean="0"/>
              <a:t>), </a:t>
            </a:r>
            <a:r>
              <a:rPr lang="pt-BR" sz="2400" dirty="0"/>
              <a:t>em ordem crescente de </a:t>
            </a:r>
            <a:r>
              <a:rPr lang="pt-BR" sz="2400" dirty="0" smtClean="0"/>
              <a:t>energia, </a:t>
            </a:r>
            <a:r>
              <a:rPr lang="pt-BR" sz="2400" dirty="0"/>
              <a:t>é: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a)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5s</a:t>
            </a:r>
            <a:r>
              <a:rPr lang="pt-BR" sz="2400" baseline="30000" dirty="0"/>
              <a:t>2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b)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5s</a:t>
            </a:r>
            <a:r>
              <a:rPr lang="pt-BR" sz="2400" baseline="30000" dirty="0"/>
              <a:t>2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c)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5s</a:t>
            </a:r>
            <a:r>
              <a:rPr lang="pt-BR" sz="2400" baseline="30000" dirty="0"/>
              <a:t>2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d)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5s</a:t>
            </a:r>
            <a:r>
              <a:rPr lang="pt-BR" sz="2400" baseline="30000" dirty="0"/>
              <a:t>2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e) 1s</a:t>
            </a:r>
            <a:r>
              <a:rPr lang="pt-BR" sz="2400" baseline="30000" dirty="0"/>
              <a:t>2</a:t>
            </a:r>
            <a:r>
              <a:rPr lang="pt-BR" sz="2400" dirty="0"/>
              <a:t> 2s</a:t>
            </a:r>
            <a:r>
              <a:rPr lang="pt-BR" sz="2400" baseline="30000" dirty="0"/>
              <a:t>2</a:t>
            </a:r>
            <a:r>
              <a:rPr lang="pt-BR" sz="2400" dirty="0"/>
              <a:t> 2p</a:t>
            </a:r>
            <a:r>
              <a:rPr lang="pt-BR" sz="2400" baseline="30000" dirty="0"/>
              <a:t>6</a:t>
            </a:r>
            <a:r>
              <a:rPr lang="pt-BR" sz="2400" dirty="0"/>
              <a:t> 3p</a:t>
            </a:r>
            <a:r>
              <a:rPr lang="pt-BR" sz="2400" baseline="30000" dirty="0"/>
              <a:t>6</a:t>
            </a:r>
            <a:r>
              <a:rPr lang="pt-BR" sz="2400" dirty="0"/>
              <a:t> 3s</a:t>
            </a:r>
            <a:r>
              <a:rPr lang="pt-BR" sz="2400" baseline="30000" dirty="0"/>
              <a:t>2</a:t>
            </a:r>
            <a:r>
              <a:rPr lang="pt-BR" sz="2400" dirty="0"/>
              <a:t> 4s</a:t>
            </a:r>
            <a:r>
              <a:rPr lang="pt-BR" sz="2400" baseline="30000" dirty="0"/>
              <a:t>2</a:t>
            </a:r>
            <a:r>
              <a:rPr lang="pt-BR" sz="2400" dirty="0"/>
              <a:t> 4p</a:t>
            </a:r>
            <a:r>
              <a:rPr lang="pt-BR" sz="2400" baseline="30000" dirty="0"/>
              <a:t>6</a:t>
            </a:r>
            <a:r>
              <a:rPr lang="pt-BR" sz="2400" dirty="0"/>
              <a:t> 3d</a:t>
            </a:r>
            <a:r>
              <a:rPr lang="pt-BR" sz="2400" baseline="30000" dirty="0"/>
              <a:t>10</a:t>
            </a:r>
            <a:r>
              <a:rPr lang="pt-BR" sz="2400" dirty="0"/>
              <a:t> </a:t>
            </a:r>
            <a:r>
              <a:rPr lang="pt-BR" sz="2400" dirty="0" smtClean="0"/>
              <a:t>5s</a:t>
            </a:r>
            <a:r>
              <a:rPr lang="pt-BR" sz="2400" baseline="30000" dirty="0" smtClean="0"/>
              <a:t>2</a:t>
            </a:r>
            <a:endParaRPr lang="pt-BR" sz="2400" baseline="30000" dirty="0"/>
          </a:p>
        </p:txBody>
      </p:sp>
      <p:sp>
        <p:nvSpPr>
          <p:cNvPr id="7" name="Retângulo 6"/>
          <p:cNvSpPr/>
          <p:nvPr/>
        </p:nvSpPr>
        <p:spPr>
          <a:xfrm>
            <a:off x="197170" y="2996952"/>
            <a:ext cx="5238926" cy="40795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46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07504" y="8458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Desafio – 3 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7504" y="1817523"/>
            <a:ext cx="86409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Sendo o </a:t>
            </a:r>
            <a:r>
              <a:rPr lang="pt-BR" sz="2400" dirty="0" err="1"/>
              <a:t>subnível</a:t>
            </a:r>
            <a:r>
              <a:rPr lang="pt-BR" sz="2400" dirty="0"/>
              <a:t> 4s</a:t>
            </a:r>
            <a:r>
              <a:rPr lang="pt-BR" sz="2400" baseline="30000" dirty="0"/>
              <a:t>1</a:t>
            </a:r>
            <a:r>
              <a:rPr lang="pt-BR" sz="2400" dirty="0"/>
              <a:t> (com um elétron) o mais energético de um átomo, podemos afirmar que:</a:t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I.   o número total de elétrons desse átomo é igual a 19;</a:t>
            </a:r>
            <a:br>
              <a:rPr lang="pt-BR" sz="2400" dirty="0"/>
            </a:br>
            <a:r>
              <a:rPr lang="pt-BR" sz="2400" dirty="0"/>
              <a:t>II.  esse apresenta quatro camadas eletrônicas;</a:t>
            </a:r>
            <a:br>
              <a:rPr lang="pt-BR" sz="2400" dirty="0"/>
            </a:br>
            <a:r>
              <a:rPr lang="pt-BR" sz="2400" dirty="0"/>
              <a:t>III. a sua configuração eletrônica é 1s</a:t>
            </a:r>
            <a:r>
              <a:rPr lang="pt-BR" sz="2400" baseline="30000" dirty="0"/>
              <a:t>2</a:t>
            </a:r>
            <a:r>
              <a:rPr lang="pt-BR" sz="2400" dirty="0"/>
              <a:t>  2s</a:t>
            </a:r>
            <a:r>
              <a:rPr lang="pt-BR" sz="2400" baseline="30000" dirty="0"/>
              <a:t>2</a:t>
            </a:r>
            <a:r>
              <a:rPr lang="pt-BR" sz="2400" dirty="0"/>
              <a:t>  2p</a:t>
            </a:r>
            <a:r>
              <a:rPr lang="pt-BR" sz="2400" baseline="30000" dirty="0"/>
              <a:t>6</a:t>
            </a:r>
            <a:r>
              <a:rPr lang="pt-BR" sz="2400" dirty="0"/>
              <a:t>  3s</a:t>
            </a:r>
            <a:r>
              <a:rPr lang="pt-BR" sz="2400" baseline="30000" dirty="0"/>
              <a:t>2</a:t>
            </a:r>
            <a:r>
              <a:rPr lang="pt-BR" sz="2400" dirty="0"/>
              <a:t>  3p</a:t>
            </a:r>
            <a:r>
              <a:rPr lang="pt-BR" sz="2400" baseline="30000" dirty="0"/>
              <a:t>6</a:t>
            </a:r>
            <a:r>
              <a:rPr lang="pt-BR" sz="2400" dirty="0"/>
              <a:t>  3d</a:t>
            </a:r>
            <a:r>
              <a:rPr lang="pt-BR" sz="2400" baseline="30000" dirty="0"/>
              <a:t>10</a:t>
            </a:r>
            <a:r>
              <a:rPr lang="pt-BR" sz="2400" dirty="0"/>
              <a:t>  </a:t>
            </a:r>
            <a:r>
              <a:rPr lang="pt-BR" sz="2400" dirty="0" smtClean="0"/>
              <a:t>4s</a:t>
            </a:r>
            <a:r>
              <a:rPr lang="pt-BR" sz="2400" baseline="30000" dirty="0" smtClean="0"/>
              <a:t>1</a:t>
            </a:r>
            <a:r>
              <a:rPr lang="pt-BR" sz="2400" dirty="0" smtClean="0"/>
              <a:t>.</a:t>
            </a:r>
          </a:p>
          <a:p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>a) Apenas a firmação I é correta.</a:t>
            </a:r>
            <a:br>
              <a:rPr lang="pt-BR" sz="2400" dirty="0"/>
            </a:br>
            <a:r>
              <a:rPr lang="pt-BR" sz="2400" dirty="0"/>
              <a:t>b) Apenas a firmação II é correta.</a:t>
            </a:r>
            <a:br>
              <a:rPr lang="pt-BR" sz="2400" dirty="0"/>
            </a:br>
            <a:r>
              <a:rPr lang="pt-BR" sz="2400" dirty="0"/>
              <a:t>c) Apenas a firmação III é correta.</a:t>
            </a:r>
            <a:br>
              <a:rPr lang="pt-BR" sz="2400" dirty="0"/>
            </a:br>
            <a:r>
              <a:rPr lang="pt-BR" sz="2400" dirty="0"/>
              <a:t>d) As afirmações I e II são corretas.</a:t>
            </a:r>
            <a:br>
              <a:rPr lang="pt-BR" sz="2400" dirty="0"/>
            </a:br>
            <a:r>
              <a:rPr lang="pt-BR" sz="2400" dirty="0"/>
              <a:t>e) As afirmações II e III são corretas.</a:t>
            </a:r>
            <a:br>
              <a:rPr lang="pt-BR" sz="2400" dirty="0"/>
            </a:br>
            <a:endParaRPr lang="pt-BR" sz="2400" baseline="30000" dirty="0"/>
          </a:p>
        </p:txBody>
      </p:sp>
      <p:sp>
        <p:nvSpPr>
          <p:cNvPr id="7" name="Retângulo 6"/>
          <p:cNvSpPr/>
          <p:nvPr/>
        </p:nvSpPr>
        <p:spPr>
          <a:xfrm>
            <a:off x="179512" y="5877272"/>
            <a:ext cx="5040188" cy="40795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558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91559" y="1340768"/>
          <a:ext cx="8712968" cy="4967945"/>
        </p:xfrm>
        <a:graphic>
          <a:graphicData uri="http://schemas.openxmlformats.org/drawingml/2006/table">
            <a:tbl>
              <a:tblPr/>
              <a:tblGrid>
                <a:gridCol w="567552"/>
                <a:gridCol w="3289697"/>
                <a:gridCol w="3763552"/>
                <a:gridCol w="1092167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Helix84/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http://commons.wikimedia.org/wiki/File:Schematicky_atom.png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Pediadeep/Public Domain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http://en.wikipedia.org/wiki/File:Paper_shavings_attracted_by_charged_cd.jpg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4A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desconhecido/Disponibilizada por QWerk/Domínio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http://en.wikipedia.org/wiki/File:J.J_Thomson.jpg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4B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William Crookes/Public Domain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http://en.wikipedia.org/wiki/File:Crookes_paddlewheel_tube.png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5A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Diego Grez/Creative Commons Attribution-Share Alike 3.0 Unported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http://commons.wikimedia.org/wiki/File:Modelo_At%C3%B3mico_Ernest_Rutherford.svg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5B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Sadi Carnot/GNU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http://pt.wikipedia.org/wiki/Ficheiro:Ernest_Rutherford2.jpg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711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6A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Bortzells Esselte, Nobel Foundation, courtesy AIP Emilio Segre Visual Archives, Weber and Fermi Film Collections/Disponibilizada por Carcharoth/United States Public Domain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http://pt.wikipedia.org/wiki/Ficheiro:Chadwick.jpg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6B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Fastfission/Disponibilizada por Magnus Manske/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http://en.wikipedia.org/wiki/File:Atom_diagram.png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Helix84/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http://commons.wikimedia.org/wiki/File:Schematicky_atom.png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8531626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91559" y="1340768"/>
          <a:ext cx="8712968" cy="3676755"/>
        </p:xfrm>
        <a:graphic>
          <a:graphicData uri="http://schemas.openxmlformats.org/drawingml/2006/table">
            <a:tbl>
              <a:tblPr/>
              <a:tblGrid>
                <a:gridCol w="567552"/>
                <a:gridCol w="3289697"/>
                <a:gridCol w="3763552"/>
                <a:gridCol w="1092167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10A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Unconcerned , Ddoherty/ Licença GNU de Documentação Livre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http://pt.wikipedia.org/wiki/Ficheiro:Atisane3.png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10B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Mstroeck/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http://commons.wikimedia.org/wiki/File:Caffeine_Molecule.png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Cepheus/Domínio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http://pt.wikipedia.org/wiki/Ficheiro:Periodic_table.svg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Bin im Garten/Creative Commons Attribution-Share Alike 3.0 Unported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http://commons.wikimedia.org/wiki/File:O2_8129.JPG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Cepheus/Domínio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http://pt.wikipedia.org/wiki/Ficheiro:Periodic_table.svg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Autor desconhecido/Disponibilizada por Light Warrior/Public domain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http://commons.wikimedia.org/wiki/File:Microchip_rfid_rice.jpg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Arnero/Creative Commons Attribution-Share Alike 3.0 Unported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http://commons.wikimedia.org/wiki/File:Carbon_nanotube_armchair_povray.png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00365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Química, </a:t>
            </a:r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Configuração Eletrônica em </a:t>
            </a:r>
            <a:r>
              <a:rPr lang="pt-BR" dirty="0" err="1">
                <a:solidFill>
                  <a:schemeClr val="bg1"/>
                </a:solidFill>
                <a:latin typeface="Calibri" pitchFamily="34" charset="0"/>
              </a:rPr>
              <a:t>subníveis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 de energia</a:t>
            </a:r>
          </a:p>
          <a:p>
            <a:pPr eaLnBrk="1" hangingPunct="1"/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Modelo Atômico do Orbital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904" y="1844824"/>
            <a:ext cx="4629200" cy="4896544"/>
          </a:xfrm>
        </p:spPr>
        <p:txBody>
          <a:bodyPr/>
          <a:lstStyle/>
          <a:p>
            <a:pPr algn="just"/>
            <a:r>
              <a:rPr lang="pt-BR" sz="3000" i="1" dirty="0" smtClean="0"/>
              <a:t>Princípio da dualidade da matéria de Louis de Broglie: o elétron apresenta característica DUAL, ou seja, comporta-se como matéria e energia sendo uma partícula-onda;</a:t>
            </a:r>
            <a:endParaRPr lang="pt-BR" sz="3000" dirty="0"/>
          </a:p>
        </p:txBody>
      </p:sp>
      <p:grpSp>
        <p:nvGrpSpPr>
          <p:cNvPr id="8" name="Grupo 7"/>
          <p:cNvGrpSpPr/>
          <p:nvPr/>
        </p:nvGrpSpPr>
        <p:grpSpPr>
          <a:xfrm>
            <a:off x="140212" y="1988840"/>
            <a:ext cx="3711708" cy="4442430"/>
            <a:chOff x="3344928" y="3717032"/>
            <a:chExt cx="2448272" cy="293026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717032"/>
              <a:ext cx="1905000" cy="2419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3344928" y="6093296"/>
              <a:ext cx="24482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Imagem: Autor Desconhecido/ Disponibilizada por </a:t>
              </a: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Materialscientist</a:t>
              </a: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/ Domínio público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537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Química, </a:t>
            </a:r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Configuração Eletrônica em </a:t>
            </a:r>
            <a:r>
              <a:rPr lang="pt-BR" dirty="0" err="1">
                <a:solidFill>
                  <a:schemeClr val="bg1"/>
                </a:solidFill>
                <a:latin typeface="Calibri" pitchFamily="34" charset="0"/>
              </a:rPr>
              <a:t>subníveis</a:t>
            </a:r>
            <a:r>
              <a:rPr lang="pt-BR" dirty="0">
                <a:solidFill>
                  <a:schemeClr val="bg1"/>
                </a:solidFill>
                <a:latin typeface="Calibri" pitchFamily="34" charset="0"/>
              </a:rPr>
              <a:t> de energia</a:t>
            </a:r>
          </a:p>
          <a:p>
            <a:pPr eaLnBrk="1" hangingPunct="1"/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16" y="8458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Modelo Atômico do Orbital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904" y="1844824"/>
            <a:ext cx="5479201" cy="4896544"/>
          </a:xfrm>
        </p:spPr>
        <p:txBody>
          <a:bodyPr/>
          <a:lstStyle/>
          <a:p>
            <a:r>
              <a:rPr lang="pt-BR" sz="2800" dirty="0" smtClean="0"/>
              <a:t>Erwin </a:t>
            </a:r>
            <a:r>
              <a:rPr lang="pt-BR" sz="2800" dirty="0" err="1" smtClean="0"/>
              <a:t>Schrödinger</a:t>
            </a:r>
            <a:r>
              <a:rPr lang="pt-BR" sz="2800" dirty="0" smtClean="0"/>
              <a:t>,  baseado </a:t>
            </a:r>
            <a:r>
              <a:rPr lang="pt-BR" sz="2800" dirty="0"/>
              <a:t>nestes dois </a:t>
            </a:r>
            <a:r>
              <a:rPr lang="pt-BR" sz="2800" dirty="0" smtClean="0"/>
              <a:t>princípios, </a:t>
            </a:r>
            <a:r>
              <a:rPr lang="pt-BR" sz="2800" dirty="0"/>
              <a:t>criou o conceito de </a:t>
            </a:r>
            <a:r>
              <a:rPr lang="pt-BR" sz="2800" dirty="0" smtClean="0"/>
              <a:t>Orbital;</a:t>
            </a:r>
            <a:endParaRPr lang="pt-BR" sz="2800" dirty="0"/>
          </a:p>
          <a:p>
            <a:r>
              <a:rPr lang="pt-BR" sz="2800" b="1" i="1" dirty="0"/>
              <a:t>Orbital é a região onde é mais provável encontrar um </a:t>
            </a:r>
            <a:r>
              <a:rPr lang="pt-BR" sz="2800" b="1" i="1" dirty="0" smtClean="0"/>
              <a:t>elétron.</a:t>
            </a:r>
            <a:endParaRPr lang="pt-BR" sz="2800" dirty="0"/>
          </a:p>
        </p:txBody>
      </p:sp>
      <p:grpSp>
        <p:nvGrpSpPr>
          <p:cNvPr id="8" name="Grupo 7"/>
          <p:cNvGrpSpPr/>
          <p:nvPr/>
        </p:nvGrpSpPr>
        <p:grpSpPr>
          <a:xfrm>
            <a:off x="179512" y="1988840"/>
            <a:ext cx="3240360" cy="4728672"/>
            <a:chOff x="3221756" y="3544436"/>
            <a:chExt cx="2023106" cy="2952328"/>
          </a:xfrm>
        </p:grpSpPr>
        <p:sp>
          <p:nvSpPr>
            <p:cNvPr id="9" name="CaixaDeTexto 8"/>
            <p:cNvSpPr txBox="1"/>
            <p:nvPr/>
          </p:nvSpPr>
          <p:spPr>
            <a:xfrm>
              <a:off x="3221756" y="5942766"/>
              <a:ext cx="202310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Imagem: Autor Desconhecido/ Disponibilizada por </a:t>
              </a: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Orgullomoore</a:t>
              </a: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 / Domínio público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544436"/>
              <a:ext cx="1879090" cy="24405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57596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16" y="8458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Modelo Atômico do Orbital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904" y="1772816"/>
            <a:ext cx="5040560" cy="4896544"/>
          </a:xfrm>
        </p:spPr>
        <p:txBody>
          <a:bodyPr/>
          <a:lstStyle/>
          <a:p>
            <a:r>
              <a:rPr lang="pt-BR" sz="3000" dirty="0" smtClean="0"/>
              <a:t>Paul Dirac </a:t>
            </a:r>
            <a:r>
              <a:rPr lang="pt-BR" sz="3000" dirty="0"/>
              <a:t>calculou </a:t>
            </a:r>
            <a:r>
              <a:rPr lang="pt-BR" sz="3000" dirty="0" smtClean="0"/>
              <a:t>essas </a:t>
            </a:r>
            <a:r>
              <a:rPr lang="pt-BR" sz="3000" dirty="0"/>
              <a:t>regiões de probabilidade e determinou os quatro números quânticos, que são: principal, secundário, magnético e de </a:t>
            </a:r>
            <a:r>
              <a:rPr lang="pt-BR" sz="3000" dirty="0" smtClean="0"/>
              <a:t>spin</a:t>
            </a:r>
            <a:r>
              <a:rPr lang="pt-BR" sz="3000" dirty="0"/>
              <a:t>;</a:t>
            </a:r>
            <a:endParaRPr lang="pt-BR" sz="3000" dirty="0" smtClean="0"/>
          </a:p>
          <a:p>
            <a:endParaRPr lang="pt-BR" sz="3000" dirty="0"/>
          </a:p>
        </p:txBody>
      </p:sp>
      <p:grpSp>
        <p:nvGrpSpPr>
          <p:cNvPr id="8" name="Grupo 7"/>
          <p:cNvGrpSpPr/>
          <p:nvPr/>
        </p:nvGrpSpPr>
        <p:grpSpPr>
          <a:xfrm>
            <a:off x="179512" y="1988840"/>
            <a:ext cx="3600400" cy="4576574"/>
            <a:chOff x="3075254" y="3183741"/>
            <a:chExt cx="2658757" cy="3379623"/>
          </a:xfrm>
        </p:grpSpPr>
        <p:sp>
          <p:nvSpPr>
            <p:cNvPr id="9" name="CaixaDeTexto 8"/>
            <p:cNvSpPr txBox="1"/>
            <p:nvPr/>
          </p:nvSpPr>
          <p:spPr>
            <a:xfrm>
              <a:off x="3075254" y="6267898"/>
              <a:ext cx="2658757" cy="29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 smtClean="0">
                  <a:latin typeface="Arial" pitchFamily="34" charset="0"/>
                  <a:cs typeface="Arial" pitchFamily="34" charset="0"/>
                </a:rPr>
                <a:t>Imagem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: Cambridge University, Cavendish Laboratory/ </a:t>
              </a:r>
              <a:r>
                <a:rPr lang="en-US" sz="1000" dirty="0" err="1" smtClean="0">
                  <a:latin typeface="Arial" pitchFamily="34" charset="0"/>
                  <a:cs typeface="Arial" pitchFamily="34" charset="0"/>
                </a:rPr>
                <a:t>Domínio</a:t>
              </a:r>
              <a:r>
                <a:rPr lang="en-US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dirty="0" err="1" smtClean="0">
                  <a:latin typeface="Arial" pitchFamily="34" charset="0"/>
                  <a:cs typeface="Arial" pitchFamily="34" charset="0"/>
                </a:rPr>
                <a:t>público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2" descr="File:Dirac 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183741"/>
              <a:ext cx="2486025" cy="3105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4040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16" y="836712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Princípio da Exclusão de </a:t>
            </a:r>
            <a:r>
              <a:rPr lang="pt-BR" dirty="0" err="1" smtClean="0"/>
              <a:t>Pauli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07904" y="1844824"/>
            <a:ext cx="4968552" cy="4896544"/>
          </a:xfrm>
        </p:spPr>
        <p:txBody>
          <a:bodyPr/>
          <a:lstStyle/>
          <a:p>
            <a:r>
              <a:rPr lang="pt-BR" sz="3000" dirty="0" err="1"/>
              <a:t>Pauli</a:t>
            </a:r>
            <a:r>
              <a:rPr lang="pt-BR" sz="3000" dirty="0"/>
              <a:t> deduziu que a </a:t>
            </a:r>
            <a:r>
              <a:rPr lang="pt-BR" sz="3000" dirty="0" smtClean="0"/>
              <a:t>natureza </a:t>
            </a:r>
            <a:r>
              <a:rPr lang="pt-BR" sz="3000" dirty="0"/>
              <a:t>não permite </a:t>
            </a:r>
            <a:r>
              <a:rPr lang="pt-BR" sz="3000" dirty="0" smtClean="0"/>
              <a:t>que, </a:t>
            </a:r>
            <a:r>
              <a:rPr lang="pt-BR" sz="3000" dirty="0"/>
              <a:t>num mesmo </a:t>
            </a:r>
            <a:r>
              <a:rPr lang="pt-BR" sz="3000" dirty="0" smtClean="0"/>
              <a:t>átomo, </a:t>
            </a:r>
            <a:r>
              <a:rPr lang="pt-BR" sz="3000" dirty="0"/>
              <a:t>existam dois </a:t>
            </a:r>
            <a:r>
              <a:rPr lang="pt-BR" sz="3000" dirty="0" smtClean="0"/>
              <a:t>elétrons </a:t>
            </a:r>
            <a:r>
              <a:rPr lang="pt-BR" sz="3000" dirty="0"/>
              <a:t>com a mesma energia, em estados em que coincidam os quatro números </a:t>
            </a:r>
            <a:r>
              <a:rPr lang="pt-BR" sz="3000" dirty="0" smtClean="0"/>
              <a:t>quânticos (cada elétron </a:t>
            </a:r>
            <a:r>
              <a:rPr lang="pt-BR" sz="3000" dirty="0"/>
              <a:t>é caracterizado por quatro números </a:t>
            </a:r>
            <a:r>
              <a:rPr lang="pt-BR" sz="3000" dirty="0" smtClean="0"/>
              <a:t>quânticos).</a:t>
            </a:r>
            <a:endParaRPr lang="pt-BR" sz="3000" dirty="0"/>
          </a:p>
        </p:txBody>
      </p:sp>
      <p:grpSp>
        <p:nvGrpSpPr>
          <p:cNvPr id="8" name="Grupo 7"/>
          <p:cNvGrpSpPr/>
          <p:nvPr/>
        </p:nvGrpSpPr>
        <p:grpSpPr>
          <a:xfrm>
            <a:off x="179512" y="1988841"/>
            <a:ext cx="2890415" cy="4144525"/>
            <a:chOff x="1562562" y="4270724"/>
            <a:chExt cx="1744216" cy="250100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270724"/>
              <a:ext cx="1600200" cy="22642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CaixaDeTexto 9"/>
            <p:cNvSpPr txBox="1"/>
            <p:nvPr/>
          </p:nvSpPr>
          <p:spPr>
            <a:xfrm>
              <a:off x="1562562" y="6530284"/>
              <a:ext cx="1744216" cy="241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Imagem: Nobel </a:t>
              </a: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foundation</a:t>
              </a: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 / Disponibilizada por </a:t>
              </a: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Pieter</a:t>
              </a: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000" dirty="0" err="1" smtClean="0">
                  <a:latin typeface="Arial" pitchFamily="34" charset="0"/>
                  <a:cs typeface="Arial" pitchFamily="34" charset="0"/>
                </a:rPr>
                <a:t>Kuiper</a:t>
              </a:r>
              <a:r>
                <a:rPr lang="pt-BR" sz="1000" dirty="0" smtClean="0">
                  <a:latin typeface="Arial" pitchFamily="34" charset="0"/>
                  <a:cs typeface="Arial" pitchFamily="34" charset="0"/>
                </a:rPr>
                <a:t> / Domínio público</a:t>
              </a:r>
              <a:endParaRPr lang="pt-BR" sz="1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082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845840"/>
            <a:ext cx="8229600" cy="1143000"/>
          </a:xfrm>
        </p:spPr>
        <p:txBody>
          <a:bodyPr/>
          <a:lstStyle/>
          <a:p>
            <a:pPr algn="l"/>
            <a:r>
              <a:rPr lang="pt-BR" dirty="0" smtClean="0"/>
              <a:t>Número Quântico Principal (n)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911" y="1772816"/>
            <a:ext cx="8575545" cy="4896544"/>
          </a:xfrm>
        </p:spPr>
        <p:txBody>
          <a:bodyPr/>
          <a:lstStyle/>
          <a:p>
            <a:pPr algn="just"/>
            <a:r>
              <a:rPr lang="pt-BR" sz="3000" dirty="0"/>
              <a:t>I</a:t>
            </a:r>
            <a:r>
              <a:rPr lang="pt-BR" sz="3000" dirty="0" smtClean="0"/>
              <a:t>ndica </a:t>
            </a:r>
            <a:r>
              <a:rPr lang="pt-BR" sz="3000" dirty="0"/>
              <a:t>o nível de energia do elétron no átomo. Entre os átomos conhecidos em seus estados fundamentais, </a:t>
            </a:r>
            <a:r>
              <a:rPr lang="pt-BR" sz="3000" b="1" dirty="0"/>
              <a:t>n</a:t>
            </a:r>
            <a:r>
              <a:rPr lang="pt-BR" sz="3000" dirty="0"/>
              <a:t> varia de 1 a 7. O número máximo de elétrons em cada nível é dado por </a:t>
            </a:r>
            <a:r>
              <a:rPr lang="pt-BR" sz="3000" dirty="0" smtClean="0"/>
              <a:t>2n</a:t>
            </a:r>
            <a:r>
              <a:rPr lang="pt-BR" sz="3000" baseline="30000" dirty="0" smtClean="0"/>
              <a:t>2</a:t>
            </a:r>
            <a:r>
              <a:rPr lang="pt-BR" sz="3000" baseline="-25000" dirty="0" smtClean="0"/>
              <a:t>.</a:t>
            </a:r>
          </a:p>
          <a:p>
            <a:endParaRPr lang="pt-BR" sz="3000" baseline="-25000" dirty="0"/>
          </a:p>
          <a:p>
            <a:endParaRPr lang="pt-BR" sz="3000" dirty="0"/>
          </a:p>
        </p:txBody>
      </p:sp>
      <p:sp>
        <p:nvSpPr>
          <p:cNvPr id="8" name="Retângulo 7"/>
          <p:cNvSpPr/>
          <p:nvPr/>
        </p:nvSpPr>
        <p:spPr>
          <a:xfrm>
            <a:off x="251520" y="3861048"/>
            <a:ext cx="8424936" cy="360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 smtClean="0"/>
              <a:t>     Níveis de Energia                           Camada                     Número Máximo de Elétrons</a:t>
            </a:r>
            <a:endParaRPr lang="en-US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79512" y="42930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1°                                   K                                                  2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3528" y="458112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2°                                   L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092280" y="45811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020272" y="48598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18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020272" y="51479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32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020272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32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020272" y="579597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18</a:t>
            </a:r>
            <a:endParaRPr lang="en-US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23528" y="485986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3°                                   M</a:t>
            </a:r>
            <a:endParaRPr lang="en-US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23528" y="514790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4°                                   N</a:t>
            </a:r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23528" y="54359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5°                                   O</a:t>
            </a:r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23528" y="57959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6°                                   P</a:t>
            </a:r>
            <a:endParaRPr lang="en-US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092280" y="60932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8</a:t>
            </a:r>
            <a:endParaRPr lang="en-US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3528" y="609329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7°                                  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38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Química, 1º Ano do </a:t>
            </a:r>
            <a:r>
              <a:rPr lang="pt-BR" b="1" dirty="0">
                <a:solidFill>
                  <a:schemeClr val="bg1"/>
                </a:solidFill>
                <a:latin typeface="Calibri" pitchFamily="34" charset="0"/>
              </a:rPr>
              <a:t>Ensino Médio</a:t>
            </a:r>
          </a:p>
          <a:p>
            <a:pPr eaLnBrk="1" hangingPunct="1"/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Configuração Eletrônica em subníveis de energia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917848"/>
            <a:ext cx="9361040" cy="1143000"/>
          </a:xfrm>
        </p:spPr>
        <p:txBody>
          <a:bodyPr/>
          <a:lstStyle/>
          <a:p>
            <a:pPr algn="l"/>
            <a:r>
              <a:rPr lang="pt-BR" sz="3600" dirty="0" smtClean="0"/>
              <a:t>Número Quântico Secundário ou Azimutal (l)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521" y="1700808"/>
            <a:ext cx="8711951" cy="4824536"/>
          </a:xfrm>
        </p:spPr>
        <p:txBody>
          <a:bodyPr/>
          <a:lstStyle/>
          <a:p>
            <a:pPr algn="just"/>
            <a:r>
              <a:rPr lang="pt-BR" sz="3000" b="1" dirty="0"/>
              <a:t> </a:t>
            </a:r>
            <a:r>
              <a:rPr lang="pt-BR" sz="3000" dirty="0"/>
              <a:t>I</a:t>
            </a:r>
            <a:r>
              <a:rPr lang="pt-BR" sz="3000" dirty="0" smtClean="0"/>
              <a:t>ndica </a:t>
            </a:r>
            <a:r>
              <a:rPr lang="pt-BR" sz="3000" dirty="0"/>
              <a:t>a energia do elétron no subnível.  Entre os átomos conhecidos em seus estados fundamentais, </a:t>
            </a:r>
            <a:r>
              <a:rPr lang="pt-BR" sz="3000" b="1" dirty="0"/>
              <a:t>l</a:t>
            </a:r>
            <a:r>
              <a:rPr lang="pt-BR" sz="3000" dirty="0"/>
              <a:t> varia de 0 a 3 e esses subníveis são representados pelas letras </a:t>
            </a:r>
            <a:r>
              <a:rPr lang="pt-BR" sz="3000" b="1" dirty="0"/>
              <a:t>s, p, d, f,</a:t>
            </a:r>
            <a:r>
              <a:rPr lang="pt-BR" sz="3000" dirty="0"/>
              <a:t> respectivamente. O número máximo de elétrons em cada subnível é dado por 2 (2 </a:t>
            </a:r>
            <a:r>
              <a:rPr lang="pt-BR" sz="3000" dirty="0" smtClean="0"/>
              <a:t>l </a:t>
            </a:r>
            <a:r>
              <a:rPr lang="pt-BR" sz="3000" dirty="0"/>
              <a:t>+ 1</a:t>
            </a:r>
            <a:r>
              <a:rPr lang="pt-BR" sz="3000" dirty="0" smtClean="0"/>
              <a:t>).</a:t>
            </a:r>
            <a:endParaRPr lang="pt-BR" sz="30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8183359"/>
              </p:ext>
            </p:extLst>
          </p:nvPr>
        </p:nvGraphicFramePr>
        <p:xfrm>
          <a:off x="251520" y="4653136"/>
          <a:ext cx="6984776" cy="2012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144"/>
                <a:gridCol w="2304256"/>
                <a:gridCol w="3384376"/>
              </a:tblGrid>
              <a:tr h="529208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Subnível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n° quântico (</a:t>
                      </a: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ℓ)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solidFill>
                            <a:srgbClr val="0070C0"/>
                          </a:solidFill>
                        </a:rPr>
                        <a:t>Máximo de</a:t>
                      </a:r>
                      <a:r>
                        <a:rPr lang="pt-BR" sz="1800" b="1" baseline="0" dirty="0" smtClean="0">
                          <a:solidFill>
                            <a:srgbClr val="0070C0"/>
                          </a:solidFill>
                        </a:rPr>
                        <a:t> elétrons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        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         p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pt-BR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        f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7404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1902</Words>
  <Application>Microsoft Office PowerPoint</Application>
  <PresentationFormat>Apresentação na tela (4:3)</PresentationFormat>
  <Paragraphs>424</Paragraphs>
  <Slides>34</Slides>
  <Notes>31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34</vt:i4>
      </vt:variant>
    </vt:vector>
  </HeadingPairs>
  <TitlesOfParts>
    <vt:vector size="39" baseType="lpstr">
      <vt:lpstr>Tema do Office</vt:lpstr>
      <vt:lpstr>Personalizar design</vt:lpstr>
      <vt:lpstr>1_Tema do Office</vt:lpstr>
      <vt:lpstr>Equation</vt:lpstr>
      <vt:lpstr>Equação</vt:lpstr>
      <vt:lpstr>Slide 1</vt:lpstr>
      <vt:lpstr>Modelo Atômico de Bohr</vt:lpstr>
      <vt:lpstr>Modelo Atômico do Orbital</vt:lpstr>
      <vt:lpstr>Modelo Atômico do Orbital</vt:lpstr>
      <vt:lpstr>Modelo Atômico do Orbital</vt:lpstr>
      <vt:lpstr>Modelo Atômico do Orbital</vt:lpstr>
      <vt:lpstr>Princípio da Exclusão de Pauli</vt:lpstr>
      <vt:lpstr>Número Quântico Principal (n)</vt:lpstr>
      <vt:lpstr>Número Quântico Secundário ou Azimutal (l)</vt:lpstr>
      <vt:lpstr>Número Quântico Magnético (m)</vt:lpstr>
      <vt:lpstr>Número Quântico Spin (s)</vt:lpstr>
      <vt:lpstr>Regra de Hund</vt:lpstr>
      <vt:lpstr>Distribuição Eletrônica</vt:lpstr>
      <vt:lpstr>Distribuição Eletrônica</vt:lpstr>
      <vt:lpstr>Distribuição Eletrônica</vt:lpstr>
      <vt:lpstr>Distribuição Eletrônica</vt:lpstr>
      <vt:lpstr>Diagrama de Pauling</vt:lpstr>
      <vt:lpstr>Diagrama de Pauling</vt:lpstr>
      <vt:lpstr>Configuração Eletrônica de um Átomo Neutro</vt:lpstr>
      <vt:lpstr>Configuração Eletrônica do 20Ca </vt:lpstr>
      <vt:lpstr>Configuração Eletrônica do 92U </vt:lpstr>
      <vt:lpstr>Configuração Eletrônica do 28Ni </vt:lpstr>
      <vt:lpstr>Configuração Eletrônica do 54Xe </vt:lpstr>
      <vt:lpstr>Configuração Eletrônica de Cátions</vt:lpstr>
      <vt:lpstr>Configuração Eletrônica do 25Mn2+</vt:lpstr>
      <vt:lpstr>Configuração Eletrônica do 48Cd2+</vt:lpstr>
      <vt:lpstr>Configuração Eletrônica de um Ânion</vt:lpstr>
      <vt:lpstr>Configuração Eletrônica do 35Br-</vt:lpstr>
      <vt:lpstr>Configuração Eletrônica do 16S2-</vt:lpstr>
      <vt:lpstr>Desafio  1 </vt:lpstr>
      <vt:lpstr>Desafio – 2 </vt:lpstr>
      <vt:lpstr>Desafio – 3 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"Manoel Santana" &lt;mafesane@hotmail.com&gt;</dc:creator>
  <cp:lastModifiedBy>Ana Cristina</cp:lastModifiedBy>
  <cp:revision>63</cp:revision>
  <dcterms:created xsi:type="dcterms:W3CDTF">2011-07-13T12:53:46Z</dcterms:created>
  <dcterms:modified xsi:type="dcterms:W3CDTF">2012-11-12T01:56:02Z</dcterms:modified>
</cp:coreProperties>
</file>