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46"/>
  </p:notesMasterIdLst>
  <p:sldIdLst>
    <p:sldId id="877" r:id="rId4"/>
    <p:sldId id="866" r:id="rId5"/>
    <p:sldId id="840" r:id="rId6"/>
    <p:sldId id="841" r:id="rId7"/>
    <p:sldId id="842" r:id="rId8"/>
    <p:sldId id="843" r:id="rId9"/>
    <p:sldId id="844" r:id="rId10"/>
    <p:sldId id="845" r:id="rId11"/>
    <p:sldId id="794" r:id="rId12"/>
    <p:sldId id="835" r:id="rId13"/>
    <p:sldId id="796" r:id="rId14"/>
    <p:sldId id="797" r:id="rId15"/>
    <p:sldId id="798" r:id="rId16"/>
    <p:sldId id="799" r:id="rId17"/>
    <p:sldId id="864" r:id="rId18"/>
    <p:sldId id="846" r:id="rId19"/>
    <p:sldId id="800" r:id="rId20"/>
    <p:sldId id="853" r:id="rId21"/>
    <p:sldId id="854" r:id="rId22"/>
    <p:sldId id="802" r:id="rId23"/>
    <p:sldId id="809" r:id="rId24"/>
    <p:sldId id="847" r:id="rId25"/>
    <p:sldId id="871" r:id="rId26"/>
    <p:sldId id="813" r:id="rId27"/>
    <p:sldId id="815" r:id="rId28"/>
    <p:sldId id="848" r:id="rId29"/>
    <p:sldId id="849" r:id="rId30"/>
    <p:sldId id="850" r:id="rId31"/>
    <p:sldId id="851" r:id="rId32"/>
    <p:sldId id="852" r:id="rId33"/>
    <p:sldId id="861" r:id="rId34"/>
    <p:sldId id="872" r:id="rId35"/>
    <p:sldId id="869" r:id="rId36"/>
    <p:sldId id="859" r:id="rId37"/>
    <p:sldId id="863" r:id="rId38"/>
    <p:sldId id="865" r:id="rId39"/>
    <p:sldId id="870" r:id="rId40"/>
    <p:sldId id="855" r:id="rId41"/>
    <p:sldId id="873" r:id="rId42"/>
    <p:sldId id="874" r:id="rId43"/>
    <p:sldId id="875" r:id="rId44"/>
    <p:sldId id="876" r:id="rId4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8000"/>
    <a:srgbClr val="0000FF"/>
    <a:srgbClr val="800080"/>
    <a:srgbClr val="00FFFF"/>
    <a:srgbClr val="66FF33"/>
    <a:srgbClr val="000099"/>
    <a:srgbClr val="1027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98678" autoAdjust="0"/>
  </p:normalViewPr>
  <p:slideViewPr>
    <p:cSldViewPr>
      <p:cViewPr>
        <p:scale>
          <a:sx n="80" d="100"/>
          <a:sy n="80" d="100"/>
        </p:scale>
        <p:origin x="-1762" y="-240"/>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247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706E93-F6CC-420D-AF6A-5072BC83AC4A}" type="datetimeFigureOut">
              <a:rPr lang="pt-BR"/>
              <a:pPr>
                <a:defRPr/>
              </a:pPr>
              <a:t>10/11/2012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44592EF-62E1-4EB7-831F-1BFA35F5C2CD}" type="slidenum">
              <a:rPr lang="pt-BR"/>
              <a:pPr>
                <a:defRPr/>
              </a:pPr>
              <a:t>‹nº›</a:t>
            </a:fld>
            <a:endParaRPr lang="pt-BR"/>
          </a:p>
        </p:txBody>
      </p:sp>
      <p:sp>
        <p:nvSpPr>
          <p:cNvPr id="8" name="CaixaDeTexto 3"/>
          <p:cNvSpPr txBox="1">
            <a:spLocks noChangeArrowheads="1"/>
          </p:cNvSpPr>
          <p:nvPr/>
        </p:nvSpPr>
        <p:spPr bwMode="auto">
          <a:xfrm>
            <a:off x="1124744" y="649683"/>
            <a:ext cx="29523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200" b="1" dirty="0" smtClean="0">
                <a:solidFill>
                  <a:schemeClr val="bg1"/>
                </a:solidFill>
                <a:latin typeface="Calibri" pitchFamily="34" charset="0"/>
              </a:rPr>
              <a:t>FÍSICA, 1º ANO</a:t>
            </a:r>
            <a:endParaRPr lang="pt-BR" sz="1200" b="1" dirty="0">
              <a:solidFill>
                <a:schemeClr val="bg1"/>
              </a:solidFill>
              <a:latin typeface="Calibri" pitchFamily="34" charset="0"/>
            </a:endParaRPr>
          </a:p>
          <a:p>
            <a:pPr eaLnBrk="1" hangingPunct="1"/>
            <a:r>
              <a:rPr lang="pt-BR" sz="1200" dirty="0" smtClean="0">
                <a:solidFill>
                  <a:schemeClr val="bg1"/>
                </a:solidFill>
                <a:latin typeface="Calibri" pitchFamily="34" charset="0"/>
              </a:rPr>
              <a:t>Lei da Inércia e Ação e Reação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3047520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044592EF-62E1-4EB7-831F-1BFA35F5C2CD}" type="slidenum">
              <a:rPr lang="pt-BR" smtClean="0"/>
              <a:pPr>
                <a:defRPr/>
              </a:pPr>
              <a:t>14</a:t>
            </a:fld>
            <a:endParaRPr lang="pt-BR"/>
          </a:p>
        </p:txBody>
      </p:sp>
    </p:spTree>
    <p:extLst>
      <p:ext uri="{BB962C8B-B14F-4D97-AF65-F5344CB8AC3E}">
        <p14:creationId xmlns:p14="http://schemas.microsoft.com/office/powerpoint/2010/main" val="300690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044592EF-62E1-4EB7-831F-1BFA35F5C2CD}" type="slidenum">
              <a:rPr lang="pt-BR" smtClean="0"/>
              <a:pPr>
                <a:defRPr/>
              </a:pPr>
              <a:t>21</a:t>
            </a:fld>
            <a:endParaRPr lang="pt-BR"/>
          </a:p>
        </p:txBody>
      </p:sp>
    </p:spTree>
    <p:extLst>
      <p:ext uri="{BB962C8B-B14F-4D97-AF65-F5344CB8AC3E}">
        <p14:creationId xmlns:p14="http://schemas.microsoft.com/office/powerpoint/2010/main" val="159248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044592EF-62E1-4EB7-831F-1BFA35F5C2CD}" type="slidenum">
              <a:rPr lang="pt-BR" smtClean="0"/>
              <a:pPr>
                <a:defRPr/>
              </a:pPr>
              <a:t>25</a:t>
            </a:fld>
            <a:endParaRPr lang="pt-BR"/>
          </a:p>
        </p:txBody>
      </p:sp>
    </p:spTree>
    <p:extLst>
      <p:ext uri="{BB962C8B-B14F-4D97-AF65-F5344CB8AC3E}">
        <p14:creationId xmlns:p14="http://schemas.microsoft.com/office/powerpoint/2010/main" val="387399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044592EF-62E1-4EB7-831F-1BFA35F5C2CD}" type="slidenum">
              <a:rPr lang="pt-BR" smtClean="0"/>
              <a:pPr>
                <a:defRPr/>
              </a:pPr>
              <a:t>34</a:t>
            </a:fld>
            <a:endParaRPr lang="pt-BR"/>
          </a:p>
        </p:txBody>
      </p:sp>
    </p:spTree>
    <p:extLst>
      <p:ext uri="{BB962C8B-B14F-4D97-AF65-F5344CB8AC3E}">
        <p14:creationId xmlns:p14="http://schemas.microsoft.com/office/powerpoint/2010/main" val="191745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4B908AB9-DDA2-4287-8B21-0279AFDF5411}"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D3EDE4B-B460-4608-A8BA-DE130D1CF5D0}" type="slidenum">
              <a:rPr lang="pt-BR"/>
              <a:pPr>
                <a:defRPr/>
              </a:pPr>
              <a:t>‹nº›</a:t>
            </a:fld>
            <a:endParaRPr lang="pt-BR"/>
          </a:p>
        </p:txBody>
      </p:sp>
      <p:sp>
        <p:nvSpPr>
          <p:cNvPr id="8"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r>
              <a:rPr lang="pt-BR" b="1" baseline="0" dirty="0" smtClean="0">
                <a:solidFill>
                  <a:schemeClr val="bg1"/>
                </a:solidFill>
                <a:latin typeface="Calibri" pitchFamily="34" charset="0"/>
              </a:rPr>
              <a:t> do Ensino Médio</a:t>
            </a:r>
            <a:endParaRPr lang="pt-BR" b="1" dirty="0" smtClean="0">
              <a:solidFill>
                <a:schemeClr val="bg1"/>
              </a:solidFill>
              <a:latin typeface="Calibri" pitchFamily="34" charset="0"/>
            </a:endParaRP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24759187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582DD72-39BC-48BC-9F1A-860111205FA6}"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C5C3C39-A500-4FAB-BFAA-F22ED05C8686}" type="slidenum">
              <a:rPr lang="pt-BR"/>
              <a:pPr>
                <a:defRPr/>
              </a:pPr>
              <a:t>‹nº›</a:t>
            </a:fld>
            <a:endParaRPr lang="pt-BR"/>
          </a:p>
        </p:txBody>
      </p:sp>
      <p:sp>
        <p:nvSpPr>
          <p:cNvPr id="9"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16861492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F0EE9B4-2C67-4C5B-AB05-2461FD375575}"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6115372-746D-457F-9672-95D71B86E281}" type="slidenum">
              <a:rPr lang="pt-BR"/>
              <a:pPr>
                <a:defRPr/>
              </a:pPr>
              <a:t>‹nº›</a:t>
            </a:fld>
            <a:endParaRPr lang="pt-BR"/>
          </a:p>
        </p:txBody>
      </p:sp>
      <p:sp>
        <p:nvSpPr>
          <p:cNvPr id="9"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18999853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B0F4AF83-52CF-421D-9AA1-72E83E8887B7}"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BB9B026-41B2-4F31-A00B-D91371A1FF68}" type="slidenum">
              <a:rPr lang="pt-BR"/>
              <a:pPr>
                <a:defRPr/>
              </a:pPr>
              <a:t>‹nº›</a:t>
            </a:fld>
            <a:endParaRPr lang="pt-BR"/>
          </a:p>
        </p:txBody>
      </p:sp>
    </p:spTree>
    <p:extLst>
      <p:ext uri="{BB962C8B-B14F-4D97-AF65-F5344CB8AC3E}">
        <p14:creationId xmlns:p14="http://schemas.microsoft.com/office/powerpoint/2010/main" val="41732392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4767A8A-00CE-4906-B7A2-514D643390A8}"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9E56918-1C1B-4926-B685-6A0142F2EF5F}" type="slidenum">
              <a:rPr lang="pt-BR"/>
              <a:pPr>
                <a:defRPr/>
              </a:pPr>
              <a:t>‹nº›</a:t>
            </a:fld>
            <a:endParaRPr lang="pt-BR"/>
          </a:p>
        </p:txBody>
      </p:sp>
    </p:spTree>
    <p:extLst>
      <p:ext uri="{BB962C8B-B14F-4D97-AF65-F5344CB8AC3E}">
        <p14:creationId xmlns:p14="http://schemas.microsoft.com/office/powerpoint/2010/main" val="32299621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ECF794D9-80B5-45E0-8612-C543891EFF49}"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71B1F68-3B15-452C-86E0-B81523CDE660}" type="slidenum">
              <a:rPr lang="pt-BR"/>
              <a:pPr>
                <a:defRPr/>
              </a:pPr>
              <a:t>‹nº›</a:t>
            </a:fld>
            <a:endParaRPr lang="pt-BR"/>
          </a:p>
        </p:txBody>
      </p:sp>
    </p:spTree>
    <p:extLst>
      <p:ext uri="{BB962C8B-B14F-4D97-AF65-F5344CB8AC3E}">
        <p14:creationId xmlns:p14="http://schemas.microsoft.com/office/powerpoint/2010/main" val="30844879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6CD5661-2452-48A1-A04E-BB7B992348EC}" type="datetimeFigureOut">
              <a:rPr lang="pt-BR"/>
              <a:pPr>
                <a:defRPr/>
              </a:pPr>
              <a:t>10/11/2012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FC2401D-C781-4157-AF5B-F57505D7A15D}" type="slidenum">
              <a:rPr lang="pt-BR"/>
              <a:pPr>
                <a:defRPr/>
              </a:pPr>
              <a:t>‹nº›</a:t>
            </a:fld>
            <a:endParaRPr lang="pt-BR"/>
          </a:p>
        </p:txBody>
      </p:sp>
    </p:spTree>
    <p:extLst>
      <p:ext uri="{BB962C8B-B14F-4D97-AF65-F5344CB8AC3E}">
        <p14:creationId xmlns:p14="http://schemas.microsoft.com/office/powerpoint/2010/main" val="37966935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167AEFCB-D0E4-4111-8136-23D035F25DFE}" type="datetimeFigureOut">
              <a:rPr lang="pt-BR"/>
              <a:pPr>
                <a:defRPr/>
              </a:pPr>
              <a:t>10/11/2012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B22272A-165B-47CC-9FAA-2267EA2EF053}" type="slidenum">
              <a:rPr lang="pt-BR"/>
              <a:pPr>
                <a:defRPr/>
              </a:pPr>
              <a:t>‹nº›</a:t>
            </a:fld>
            <a:endParaRPr lang="pt-BR"/>
          </a:p>
        </p:txBody>
      </p:sp>
    </p:spTree>
    <p:extLst>
      <p:ext uri="{BB962C8B-B14F-4D97-AF65-F5344CB8AC3E}">
        <p14:creationId xmlns:p14="http://schemas.microsoft.com/office/powerpoint/2010/main" val="467288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A3661D25-09F6-468C-B583-DCC9F07D2A7B}" type="datetimeFigureOut">
              <a:rPr lang="pt-BR"/>
              <a:pPr>
                <a:defRPr/>
              </a:pPr>
              <a:t>10/11/2012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1DD81374-E692-462C-98C4-A9B3DD1B83E6}" type="slidenum">
              <a:rPr lang="pt-BR"/>
              <a:pPr>
                <a:defRPr/>
              </a:pPr>
              <a:t>‹nº›</a:t>
            </a:fld>
            <a:endParaRPr lang="pt-BR"/>
          </a:p>
        </p:txBody>
      </p:sp>
    </p:spTree>
    <p:extLst>
      <p:ext uri="{BB962C8B-B14F-4D97-AF65-F5344CB8AC3E}">
        <p14:creationId xmlns:p14="http://schemas.microsoft.com/office/powerpoint/2010/main" val="22032979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FE05251C-7CCE-4E55-9D89-C4BF26350FF4}" type="datetimeFigureOut">
              <a:rPr lang="pt-BR"/>
              <a:pPr>
                <a:defRPr/>
              </a:pPr>
              <a:t>10/11/2012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452003F7-CBED-4BD0-B236-7A90C584C19B}" type="slidenum">
              <a:rPr lang="pt-BR"/>
              <a:pPr>
                <a:defRPr/>
              </a:pPr>
              <a:t>‹nº›</a:t>
            </a:fld>
            <a:endParaRPr lang="pt-BR"/>
          </a:p>
        </p:txBody>
      </p:sp>
    </p:spTree>
    <p:extLst>
      <p:ext uri="{BB962C8B-B14F-4D97-AF65-F5344CB8AC3E}">
        <p14:creationId xmlns:p14="http://schemas.microsoft.com/office/powerpoint/2010/main" val="21852698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5153BA29-487D-4D3F-A5C7-367C7D77BAE2}" type="datetimeFigureOut">
              <a:rPr lang="pt-BR"/>
              <a:pPr>
                <a:defRPr/>
              </a:pPr>
              <a:t>10/11/2012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8385BF8-CFFE-4F3C-ABA9-DB81686E227E}" type="slidenum">
              <a:rPr lang="pt-BR"/>
              <a:pPr>
                <a:defRPr/>
              </a:pPr>
              <a:t>‹nº›</a:t>
            </a:fld>
            <a:endParaRPr lang="pt-BR"/>
          </a:p>
        </p:txBody>
      </p:sp>
    </p:spTree>
    <p:extLst>
      <p:ext uri="{BB962C8B-B14F-4D97-AF65-F5344CB8AC3E}">
        <p14:creationId xmlns:p14="http://schemas.microsoft.com/office/powerpoint/2010/main" val="4564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201E0B4-F366-484E-87AA-D9E995C6B018}"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1D84D0E-47AA-47C6-AED9-2CBB1207DEB1}" type="slidenum">
              <a:rPr lang="pt-BR"/>
              <a:pPr>
                <a:defRPr/>
              </a:pPr>
              <a:t>‹nº›</a:t>
            </a:fld>
            <a:endParaRPr lang="pt-BR"/>
          </a:p>
        </p:txBody>
      </p:sp>
      <p:sp>
        <p:nvSpPr>
          <p:cNvPr id="9"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 do Ensino Médio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40319558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63FBBE5B-972F-476D-A76F-33B77ABC4D98}" type="datetimeFigureOut">
              <a:rPr lang="pt-BR"/>
              <a:pPr>
                <a:defRPr/>
              </a:pPr>
              <a:t>10/11/2012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207A9B4-03FF-4248-839E-E8E74E3E4CA9}" type="slidenum">
              <a:rPr lang="pt-BR"/>
              <a:pPr>
                <a:defRPr/>
              </a:pPr>
              <a:t>‹nº›</a:t>
            </a:fld>
            <a:endParaRPr lang="pt-BR"/>
          </a:p>
        </p:txBody>
      </p:sp>
    </p:spTree>
    <p:extLst>
      <p:ext uri="{BB962C8B-B14F-4D97-AF65-F5344CB8AC3E}">
        <p14:creationId xmlns:p14="http://schemas.microsoft.com/office/powerpoint/2010/main" val="2711601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60A49B6-5742-4E70-9CAA-1DAEB9F64E7D}"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954FD0C-F5D8-4FB1-9DC9-35A36D64A4EA}" type="slidenum">
              <a:rPr lang="pt-BR"/>
              <a:pPr>
                <a:defRPr/>
              </a:pPr>
              <a:t>‹nº›</a:t>
            </a:fld>
            <a:endParaRPr lang="pt-BR"/>
          </a:p>
        </p:txBody>
      </p:sp>
    </p:spTree>
    <p:extLst>
      <p:ext uri="{BB962C8B-B14F-4D97-AF65-F5344CB8AC3E}">
        <p14:creationId xmlns:p14="http://schemas.microsoft.com/office/powerpoint/2010/main" val="225545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18FC185-7F1F-47D1-B94E-C0245E977664}"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324F287-780B-489C-92DF-F6312B10C310}" type="slidenum">
              <a:rPr lang="pt-BR"/>
              <a:pPr>
                <a:defRPr/>
              </a:pPr>
              <a:t>‹nº›</a:t>
            </a:fld>
            <a:endParaRPr lang="pt-BR"/>
          </a:p>
        </p:txBody>
      </p:sp>
    </p:spTree>
    <p:extLst>
      <p:ext uri="{BB962C8B-B14F-4D97-AF65-F5344CB8AC3E}">
        <p14:creationId xmlns:p14="http://schemas.microsoft.com/office/powerpoint/2010/main" val="245536904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77308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28746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22191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85923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91705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52758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1533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B0BCF2CB-FF07-4D48-B607-A44B15BCA524}" type="datetimeFigureOut">
              <a:rPr lang="pt-BR"/>
              <a:pPr>
                <a:defRPr/>
              </a:pPr>
              <a:t>10/11/2012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0902D9E-DBBF-4CD1-9DD6-F5B8F7D283C1}" type="slidenum">
              <a:rPr lang="pt-BR"/>
              <a:pPr>
                <a:defRPr/>
              </a:pPr>
              <a:t>‹nº›</a:t>
            </a:fld>
            <a:endParaRPr lang="pt-BR"/>
          </a:p>
        </p:txBody>
      </p:sp>
      <p:sp>
        <p:nvSpPr>
          <p:cNvPr id="9"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29435983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8180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01168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22793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10/11/2012</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1281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18886465-F41B-4AC6-9DAB-F8FC559B76C7}" type="datetimeFigureOut">
              <a:rPr lang="pt-BR"/>
              <a:pPr>
                <a:defRPr/>
              </a:pPr>
              <a:t>10/11/2012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77F9123-8630-48A5-912B-8F2A9448E53D}" type="slidenum">
              <a:rPr lang="pt-BR"/>
              <a:pPr>
                <a:defRPr/>
              </a:pPr>
              <a:t>‹nº›</a:t>
            </a:fld>
            <a:endParaRPr lang="pt-BR"/>
          </a:p>
        </p:txBody>
      </p:sp>
      <p:sp>
        <p:nvSpPr>
          <p:cNvPr id="9"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12211032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8E1D5540-F78A-4F98-AD39-E2C1618C1054}" type="datetimeFigureOut">
              <a:rPr lang="pt-BR"/>
              <a:pPr>
                <a:defRPr/>
              </a:pPr>
              <a:t>10/11/2012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B98D1353-0CA7-422F-B149-FE4A073ECA25}" type="slidenum">
              <a:rPr lang="pt-BR"/>
              <a:pPr>
                <a:defRPr/>
              </a:pPr>
              <a:t>‹nº›</a:t>
            </a:fld>
            <a:endParaRPr lang="pt-BR"/>
          </a:p>
        </p:txBody>
      </p:sp>
      <p:sp>
        <p:nvSpPr>
          <p:cNvPr id="12"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6177768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12137EC4-B367-41B9-B9CD-7A6C9AC7C8F2}" type="datetimeFigureOut">
              <a:rPr lang="pt-BR"/>
              <a:pPr>
                <a:defRPr/>
              </a:pPr>
              <a:t>10/11/2012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4CEA7E89-E49E-45B2-B746-E4B2C9FD6772}" type="slidenum">
              <a:rPr lang="pt-BR"/>
              <a:pPr>
                <a:defRPr/>
              </a:pPr>
              <a:t>‹nº›</a:t>
            </a:fld>
            <a:endParaRPr lang="pt-BR"/>
          </a:p>
        </p:txBody>
      </p:sp>
      <p:sp>
        <p:nvSpPr>
          <p:cNvPr id="8"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31890000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FD475137-900B-48AD-9A26-4807E8C4453A}" type="datetimeFigureOut">
              <a:rPr lang="pt-BR"/>
              <a:pPr>
                <a:defRPr/>
              </a:pPr>
              <a:t>10/11/2012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9AAD3B12-97C0-48A5-8994-BBB93AFA4E21}" type="slidenum">
              <a:rPr lang="pt-BR"/>
              <a:pPr>
                <a:defRPr/>
              </a:pPr>
              <a:t>‹nº›</a:t>
            </a:fld>
            <a:endParaRPr lang="pt-BR"/>
          </a:p>
        </p:txBody>
      </p:sp>
    </p:spTree>
    <p:extLst>
      <p:ext uri="{BB962C8B-B14F-4D97-AF65-F5344CB8AC3E}">
        <p14:creationId xmlns:p14="http://schemas.microsoft.com/office/powerpoint/2010/main" val="6100740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11B8E5AC-DCC6-4FF3-9B09-0FA230654185}" type="datetimeFigureOut">
              <a:rPr lang="pt-BR"/>
              <a:pPr>
                <a:defRPr/>
              </a:pPr>
              <a:t>10/11/2012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9D5967A-B0B9-43BB-8D92-8F167B25BA68}" type="slidenum">
              <a:rPr lang="pt-BR"/>
              <a:pPr>
                <a:defRPr/>
              </a:pPr>
              <a:t>‹nº›</a:t>
            </a:fld>
            <a:endParaRPr lang="pt-BR"/>
          </a:p>
        </p:txBody>
      </p:sp>
      <p:sp>
        <p:nvSpPr>
          <p:cNvPr id="10"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33241072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CF51153D-4ABE-480C-A8F8-CDAB95B957F3}" type="datetimeFigureOut">
              <a:rPr lang="pt-BR"/>
              <a:pPr>
                <a:defRPr/>
              </a:pPr>
              <a:t>10/11/2012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92E0408-66E8-4575-857C-640208575917}" type="slidenum">
              <a:rPr lang="pt-BR"/>
              <a:pPr>
                <a:defRPr/>
              </a:pPr>
              <a:t>‹nº›</a:t>
            </a:fld>
            <a:endParaRPr lang="pt-BR"/>
          </a:p>
        </p:txBody>
      </p:sp>
      <p:sp>
        <p:nvSpPr>
          <p:cNvPr id="10" name="CaixaDeTexto 3"/>
          <p:cNvSpPr txBox="1">
            <a:spLocks noChangeArrowheads="1"/>
          </p:cNvSpPr>
          <p:nvPr userDrawn="1"/>
        </p:nvSpPr>
        <p:spPr bwMode="auto">
          <a:xfrm>
            <a:off x="179388" y="115888"/>
            <a:ext cx="55447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QUÍMICA, 1º ANO</a:t>
            </a:r>
          </a:p>
          <a:p>
            <a:pPr eaLnBrk="1" hangingPunct="1"/>
            <a:r>
              <a:rPr lang="pt-BR" sz="1200" dirty="0" smtClean="0">
                <a:solidFill>
                  <a:schemeClr val="bg1"/>
                </a:solidFill>
                <a:latin typeface="Calibri" pitchFamily="34" charset="0"/>
              </a:rPr>
              <a:t>Estudo do átomo e suas partículas - átomo, íons, moléculas. Principais características do átomo: número atômico e número de massa. Definição de elemento químico</a:t>
            </a:r>
            <a:endParaRPr lang="pt-BR" sz="1200" dirty="0">
              <a:solidFill>
                <a:schemeClr val="bg1"/>
              </a:solidFill>
              <a:latin typeface="Calibri" pitchFamily="34" charset="0"/>
            </a:endParaRPr>
          </a:p>
        </p:txBody>
      </p:sp>
    </p:spTree>
    <p:extLst>
      <p:ext uri="{BB962C8B-B14F-4D97-AF65-F5344CB8AC3E}">
        <p14:creationId xmlns:p14="http://schemas.microsoft.com/office/powerpoint/2010/main" val="21886087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C7C1EB-D964-40CF-B15E-D7889F8FFC1A}" type="datetimeFigureOut">
              <a:rPr lang="pt-BR"/>
              <a:pPr>
                <a:defRPr/>
              </a:pPr>
              <a:t>10/11/2012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800FBA-4FA2-4172-BA41-900218BC435E}" type="slidenum">
              <a:rPr lang="pt-BR"/>
              <a:pPr>
                <a:defRPr/>
              </a:pPr>
              <a:t>‹nº›</a:t>
            </a:fld>
            <a:endParaRPr lang="pt-BR"/>
          </a:p>
        </p:txBody>
      </p:sp>
      <p:pic>
        <p:nvPicPr>
          <p:cNvPr id="1031" name="Imagem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CA3CC86-80B9-44D7-A514-2CBFCD15E127}" type="datetimeFigureOut">
              <a:rPr lang="pt-BR"/>
              <a:pPr>
                <a:defRPr/>
              </a:pPr>
              <a:t>10/11/2012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DB1C08-EFB6-4754-B011-0B4909EAE95C}"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5E15B5-F8A7-449A-B614-F351C7B7FCAD}" type="datetimeFigureOut">
              <a:rPr lang="pt-BR" smtClean="0">
                <a:solidFill>
                  <a:prstClr val="black">
                    <a:tint val="75000"/>
                  </a:prstClr>
                </a:solidFill>
                <a:latin typeface="Calibri"/>
                <a:cs typeface="+mn-cs"/>
              </a:rPr>
              <a:pPr fontAlgn="auto">
                <a:spcBef>
                  <a:spcPts val="0"/>
                </a:spcBef>
                <a:spcAft>
                  <a:spcPts val="0"/>
                </a:spcAft>
              </a:pPr>
              <a:t>10/11/2012</a:t>
            </a:fld>
            <a:endParaRPr lang="pt-BR">
              <a:solidFill>
                <a:prstClr val="black">
                  <a:tint val="75000"/>
                </a:prstClr>
              </a:solidFill>
              <a:latin typeface="Calibri"/>
              <a:cs typeface="+mn-cs"/>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BR">
              <a:solidFill>
                <a:prstClr val="black">
                  <a:tint val="75000"/>
                </a:prstClr>
              </a:solidFill>
              <a:latin typeface="Calibri"/>
              <a:cs typeface="+mn-cs"/>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F071C44-DE8F-4696-B19F-6B59B02EA09C}" type="slidenum">
              <a:rPr lang="pt-BR" smtClean="0">
                <a:solidFill>
                  <a:prstClr val="black">
                    <a:tint val="75000"/>
                  </a:prstClr>
                </a:solidFill>
                <a:latin typeface="Calibri"/>
                <a:cs typeface="+mn-cs"/>
              </a:rPr>
              <a:pPr fontAlgn="auto">
                <a:spcBef>
                  <a:spcPts val="0"/>
                </a:spcBef>
                <a:spcAft>
                  <a:spcPts val="0"/>
                </a:spcAft>
              </a:pPr>
              <a:t>‹nº›</a:t>
            </a:fld>
            <a:endParaRPr lang="pt-BR">
              <a:solidFill>
                <a:prstClr val="black">
                  <a:tint val="75000"/>
                </a:prstClr>
              </a:solidFill>
              <a:latin typeface="Calibri"/>
              <a:cs typeface="+mn-cs"/>
            </a:endParaRPr>
          </a:p>
        </p:txBody>
      </p:sp>
      <p:pic>
        <p:nvPicPr>
          <p:cNvPr id="7" name="Imagem 7"/>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3168137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hyperlink" Target="http://www.theodoregray.com/PeriodicTable/Posters/Poster2.2000.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tomdaquimica.zip.net/images/demo.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www.coladaweb.com/exercicios-resolvidos/exercicios-resolvidos-de-quimica/estrutura-do-atomo" TargetMode="External"/><Relationship Id="rId3" Type="http://schemas.openxmlformats.org/officeDocument/2006/relationships/hyperlink" Target="http://www.youtube.com/watch?v=gAKGCtOi_4o" TargetMode="External"/><Relationship Id="rId7" Type="http://schemas.openxmlformats.org/officeDocument/2006/relationships/hyperlink" Target="http://www.quimica.net/emiliano/crosswords/estrutura-atomica/index.html" TargetMode="External"/><Relationship Id="rId2" Type="http://schemas.openxmlformats.org/officeDocument/2006/relationships/hyperlink" Target="http://www.youtube.com/watch?v=HmsI7z6HM_U" TargetMode="External"/><Relationship Id="rId1" Type="http://schemas.openxmlformats.org/officeDocument/2006/relationships/slideLayout" Target="../slideLayouts/slideLayout7.xml"/><Relationship Id="rId6" Type="http://schemas.openxmlformats.org/officeDocument/2006/relationships/hyperlink" Target="http://ciencia.hsw.uol.com.br/raios-x2.htm" TargetMode="External"/><Relationship Id="rId5" Type="http://schemas.openxmlformats.org/officeDocument/2006/relationships/hyperlink" Target="http://atomoemeio.blogspot.com.br/2009/02/simulador-modelos-atomicos-para-o-atomo.html" TargetMode="External"/><Relationship Id="rId4" Type="http://schemas.openxmlformats.org/officeDocument/2006/relationships/hyperlink" Target="http://nautilus.fis.uc.pt/personal/antoniojm/applets_pagina/quantica.htm" TargetMode="External"/><Relationship Id="rId9" Type="http://schemas.openxmlformats.org/officeDocument/2006/relationships/hyperlink" Target="http://www.agracadaquimica.com.br/quimica/arealegal/outros/242.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sofisica.com.br/conteudos" TargetMode="External"/><Relationship Id="rId3" Type="http://schemas.openxmlformats.org/officeDocument/2006/relationships/hyperlink" Target="http://quimicasemsegredos.com/" TargetMode="External"/><Relationship Id="rId7" Type="http://schemas.openxmlformats.org/officeDocument/2006/relationships/hyperlink" Target="http://www.fisica.ufs.br/" TargetMode="External"/><Relationship Id="rId2" Type="http://schemas.openxmlformats.org/officeDocument/2006/relationships/hyperlink" Target="http://educar.sc.usp.br/" TargetMode="External"/><Relationship Id="rId1" Type="http://schemas.openxmlformats.org/officeDocument/2006/relationships/slideLayout" Target="../slideLayouts/slideLayout7.xml"/><Relationship Id="rId6" Type="http://schemas.openxmlformats.org/officeDocument/2006/relationships/hyperlink" Target="http://www.coladaweb.com/fisica" TargetMode="External"/><Relationship Id="rId5" Type="http://schemas.openxmlformats.org/officeDocument/2006/relationships/hyperlink" Target="http://www.ciencia-cultura.com/Pagina_Fis" TargetMode="External"/><Relationship Id="rId4" Type="http://schemas.openxmlformats.org/officeDocument/2006/relationships/hyperlink" Target="http://pt.wikipedia.org/" TargetMode="External"/><Relationship Id="rId9" Type="http://schemas.openxmlformats.org/officeDocument/2006/relationships/hyperlink" Target="http://www.soq.com.b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6"/>
          <p:cNvSpPr txBox="1">
            <a:spLocks noChangeArrowheads="1"/>
          </p:cNvSpPr>
          <p:nvPr/>
        </p:nvSpPr>
        <p:spPr bwMode="auto">
          <a:xfrm>
            <a:off x="0" y="4149080"/>
            <a:ext cx="9143999" cy="2616101"/>
          </a:xfrm>
          <a:prstGeom prst="rect">
            <a:avLst/>
          </a:prstGeom>
          <a:noFill/>
          <a:ln w="9525">
            <a:noFill/>
            <a:miter lim="800000"/>
            <a:headEnd/>
            <a:tailEnd/>
          </a:ln>
        </p:spPr>
        <p:txBody>
          <a:bodyPr wrap="square">
            <a:spAutoFit/>
          </a:bodyPr>
          <a:lstStyle/>
          <a:p>
            <a:pPr algn="ctr" fontAlgn="auto">
              <a:spcBef>
                <a:spcPts val="0"/>
              </a:spcBef>
              <a:spcAft>
                <a:spcPts val="0"/>
              </a:spcAft>
            </a:pPr>
            <a:r>
              <a:rPr lang="pt-BR" sz="3600" b="1" dirty="0">
                <a:solidFill>
                  <a:srgbClr val="102766"/>
                </a:solidFill>
                <a:latin typeface="Calibri" pitchFamily="34" charset="0"/>
                <a:cs typeface="+mn-cs"/>
              </a:rPr>
              <a:t> Ciências da Natureza e suas </a:t>
            </a:r>
            <a:endParaRPr lang="pt-BR" sz="3600" b="1" dirty="0" smtClean="0">
              <a:solidFill>
                <a:srgbClr val="102766"/>
              </a:solidFill>
              <a:latin typeface="Calibri" pitchFamily="34" charset="0"/>
              <a:cs typeface="+mn-cs"/>
            </a:endParaRPr>
          </a:p>
          <a:p>
            <a:pPr algn="ctr" fontAlgn="auto">
              <a:spcBef>
                <a:spcPts val="0"/>
              </a:spcBef>
              <a:spcAft>
                <a:spcPts val="0"/>
              </a:spcAft>
            </a:pPr>
            <a:r>
              <a:rPr lang="pt-BR" sz="3600" b="1" dirty="0" smtClean="0">
                <a:solidFill>
                  <a:srgbClr val="102766"/>
                </a:solidFill>
                <a:latin typeface="Calibri" pitchFamily="34" charset="0"/>
                <a:cs typeface="+mn-cs"/>
              </a:rPr>
              <a:t>Tecnologias </a:t>
            </a:r>
            <a:r>
              <a:rPr lang="pt-BR" sz="3600" b="1" dirty="0">
                <a:solidFill>
                  <a:srgbClr val="102766"/>
                </a:solidFill>
                <a:latin typeface="Calibri" pitchFamily="34" charset="0"/>
                <a:cs typeface="+mn-cs"/>
              </a:rPr>
              <a:t>- </a:t>
            </a:r>
            <a:r>
              <a:rPr lang="pt-BR" sz="3600" b="1" dirty="0" smtClean="0">
                <a:solidFill>
                  <a:srgbClr val="102766"/>
                </a:solidFill>
                <a:latin typeface="Calibri" pitchFamily="34" charset="0"/>
                <a:cs typeface="+mn-cs"/>
              </a:rPr>
              <a:t>Química</a:t>
            </a:r>
            <a:endParaRPr lang="pt-BR" sz="3600" b="1" dirty="0">
              <a:solidFill>
                <a:srgbClr val="102766"/>
              </a:solidFill>
              <a:latin typeface="Calibri" pitchFamily="34" charset="0"/>
              <a:cs typeface="+mn-cs"/>
            </a:endParaRPr>
          </a:p>
          <a:p>
            <a:pPr algn="ctr" fontAlgn="auto">
              <a:spcBef>
                <a:spcPts val="0"/>
              </a:spcBef>
              <a:spcAft>
                <a:spcPts val="0"/>
              </a:spcAft>
            </a:pPr>
            <a:r>
              <a:rPr lang="pt-BR" sz="2000" dirty="0" smtClean="0">
                <a:solidFill>
                  <a:srgbClr val="102766"/>
                </a:solidFill>
                <a:latin typeface="Calibri" pitchFamily="34" charset="0"/>
                <a:cs typeface="+mn-cs"/>
              </a:rPr>
              <a:t>Ensino Médio,  1º Ano</a:t>
            </a:r>
          </a:p>
          <a:p>
            <a:pPr algn="ctr" fontAlgn="auto">
              <a:spcBef>
                <a:spcPts val="0"/>
              </a:spcBef>
              <a:spcAft>
                <a:spcPts val="0"/>
              </a:spcAft>
            </a:pPr>
            <a:r>
              <a:rPr lang="pt-BR" sz="2400" b="1" dirty="0">
                <a:solidFill>
                  <a:srgbClr val="102766"/>
                </a:solidFill>
                <a:latin typeface="Calibri" pitchFamily="34" charset="0"/>
                <a:cs typeface="+mn-cs"/>
              </a:rPr>
              <a:t>Estudo do átomo e suas partículas- átomo, íons e moléculas. </a:t>
            </a:r>
            <a:endParaRPr lang="pt-BR" sz="2400" b="1" dirty="0" smtClean="0">
              <a:solidFill>
                <a:srgbClr val="102766"/>
              </a:solidFill>
              <a:latin typeface="Calibri" pitchFamily="34" charset="0"/>
              <a:cs typeface="+mn-cs"/>
            </a:endParaRPr>
          </a:p>
          <a:p>
            <a:pPr algn="ctr" fontAlgn="auto">
              <a:spcBef>
                <a:spcPts val="0"/>
              </a:spcBef>
              <a:spcAft>
                <a:spcPts val="0"/>
              </a:spcAft>
            </a:pPr>
            <a:r>
              <a:rPr lang="pt-BR" sz="2400" b="1" dirty="0" smtClean="0">
                <a:solidFill>
                  <a:srgbClr val="102766"/>
                </a:solidFill>
                <a:latin typeface="Calibri" pitchFamily="34" charset="0"/>
                <a:cs typeface="+mn-cs"/>
              </a:rPr>
              <a:t>Principais </a:t>
            </a:r>
            <a:r>
              <a:rPr lang="pt-BR" sz="2400" b="1" dirty="0">
                <a:solidFill>
                  <a:srgbClr val="102766"/>
                </a:solidFill>
                <a:latin typeface="Calibri" pitchFamily="34" charset="0"/>
                <a:cs typeface="+mn-cs"/>
              </a:rPr>
              <a:t>características do átomo: </a:t>
            </a:r>
            <a:r>
              <a:rPr lang="pt-BR" sz="2400" b="1" dirty="0" smtClean="0">
                <a:solidFill>
                  <a:srgbClr val="102766"/>
                </a:solidFill>
                <a:latin typeface="Calibri" pitchFamily="34" charset="0"/>
                <a:cs typeface="+mn-cs"/>
              </a:rPr>
              <a:t>número </a:t>
            </a:r>
            <a:r>
              <a:rPr lang="pt-BR" sz="2400" b="1" dirty="0">
                <a:solidFill>
                  <a:srgbClr val="102766"/>
                </a:solidFill>
                <a:latin typeface="Calibri" pitchFamily="34" charset="0"/>
                <a:cs typeface="+mn-cs"/>
              </a:rPr>
              <a:t>atômico e número de massa. </a:t>
            </a:r>
            <a:r>
              <a:rPr lang="pt-BR" sz="2400" b="1" dirty="0" smtClean="0">
                <a:solidFill>
                  <a:srgbClr val="102766"/>
                </a:solidFill>
                <a:latin typeface="Calibri" pitchFamily="34" charset="0"/>
                <a:cs typeface="+mn-cs"/>
              </a:rPr>
              <a:t>Definição </a:t>
            </a:r>
            <a:r>
              <a:rPr lang="pt-BR" sz="2400" b="1" dirty="0">
                <a:solidFill>
                  <a:srgbClr val="102766"/>
                </a:solidFill>
                <a:latin typeface="Calibri" pitchFamily="34" charset="0"/>
                <a:cs typeface="+mn-cs"/>
              </a:rPr>
              <a:t>de elemento químico.</a:t>
            </a:r>
          </a:p>
        </p:txBody>
      </p:sp>
    </p:spTree>
    <p:extLst>
      <p:ext uri="{BB962C8B-B14F-4D97-AF65-F5344CB8AC3E}">
        <p14:creationId xmlns:p14="http://schemas.microsoft.com/office/powerpoint/2010/main" val="178779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107504" y="3923765"/>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r" eaLnBrk="1" hangingPunct="1">
              <a:defRPr sz="2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pPr algn="l"/>
            <a:r>
              <a:rPr lang="pt-BR" sz="1800" dirty="0" smtClean="0">
                <a:solidFill>
                  <a:schemeClr val="accent5">
                    <a:lumMod val="50000"/>
                  </a:schemeClr>
                </a:solidFill>
              </a:rPr>
              <a:t>Ernest Rutherford </a:t>
            </a:r>
            <a:r>
              <a:rPr lang="en-US" sz="1100" dirty="0" smtClean="0">
                <a:solidFill>
                  <a:schemeClr val="accent5">
                    <a:lumMod val="50000"/>
                  </a:schemeClr>
                </a:solidFill>
              </a:rPr>
              <a:t>(1871 - 1937)</a:t>
            </a:r>
            <a:endParaRPr lang="pt-BR" sz="1100" dirty="0">
              <a:solidFill>
                <a:schemeClr val="accent5">
                  <a:lumMod val="50000"/>
                </a:schemeClr>
              </a:solidFill>
            </a:endParaRPr>
          </a:p>
        </p:txBody>
      </p:sp>
      <p:sp>
        <p:nvSpPr>
          <p:cNvPr id="2" name="Retângulo 1"/>
          <p:cNvSpPr/>
          <p:nvPr/>
        </p:nvSpPr>
        <p:spPr>
          <a:xfrm>
            <a:off x="107504" y="1909281"/>
            <a:ext cx="5112568" cy="646331"/>
          </a:xfrm>
          <a:prstGeom prst="rect">
            <a:avLst/>
          </a:prstGeom>
          <a:noFill/>
          <a:ln w="9525">
            <a:noFill/>
            <a:miter lim="800000"/>
            <a:headEnd/>
            <a:tailEnd/>
          </a:ln>
          <a:effectLst/>
        </p:spPr>
        <p:txBody>
          <a:bodyPr wrap="square">
            <a:spAutoFit/>
          </a:bodyPr>
          <a:lstStyle/>
          <a:p>
            <a:pPr algn="just"/>
            <a:r>
              <a:rPr lang="pt-BR" b="1" dirty="0">
                <a:solidFill>
                  <a:srgbClr val="008000"/>
                </a:solidFill>
                <a:effectLst>
                  <a:outerShdw blurRad="38100" dist="38100" dir="2700000" algn="tl">
                    <a:srgbClr val="000000"/>
                  </a:outerShdw>
                </a:effectLst>
              </a:rPr>
              <a:t>A maioria das partículas alfa </a:t>
            </a:r>
            <a:r>
              <a:rPr lang="pt-BR" b="1" dirty="0" smtClean="0">
                <a:solidFill>
                  <a:srgbClr val="008000"/>
                </a:solidFill>
                <a:effectLst>
                  <a:outerShdw blurRad="38100" dist="38100" dir="2700000" algn="tl">
                    <a:srgbClr val="000000"/>
                  </a:outerShdw>
                </a:effectLst>
              </a:rPr>
              <a:t>atravessaram </a:t>
            </a:r>
            <a:r>
              <a:rPr lang="pt-BR" b="1" dirty="0">
                <a:solidFill>
                  <a:srgbClr val="008000"/>
                </a:solidFill>
                <a:effectLst>
                  <a:outerShdw blurRad="38100" dist="38100" dir="2700000" algn="tl">
                    <a:srgbClr val="000000"/>
                  </a:outerShdw>
                </a:effectLst>
              </a:rPr>
              <a:t>a </a:t>
            </a:r>
            <a:r>
              <a:rPr lang="pt-BR" b="1" dirty="0" smtClean="0">
                <a:solidFill>
                  <a:srgbClr val="008000"/>
                </a:solidFill>
                <a:effectLst>
                  <a:outerShdw blurRad="38100" dist="38100" dir="2700000" algn="tl">
                    <a:srgbClr val="000000"/>
                  </a:outerShdw>
                </a:effectLst>
              </a:rPr>
              <a:t>lâmina </a:t>
            </a:r>
            <a:r>
              <a:rPr lang="pt-BR" b="1" dirty="0">
                <a:solidFill>
                  <a:srgbClr val="008000"/>
                </a:solidFill>
                <a:effectLst>
                  <a:outerShdw blurRad="38100" dist="38100" dir="2700000" algn="tl">
                    <a:srgbClr val="000000"/>
                  </a:outerShdw>
                </a:effectLst>
              </a:rPr>
              <a:t>de ouro sem sofrer desvios.</a:t>
            </a:r>
          </a:p>
        </p:txBody>
      </p:sp>
      <p:sp>
        <p:nvSpPr>
          <p:cNvPr id="3" name="Retângulo 2"/>
          <p:cNvSpPr/>
          <p:nvPr/>
        </p:nvSpPr>
        <p:spPr>
          <a:xfrm>
            <a:off x="107504" y="2669368"/>
            <a:ext cx="5112568" cy="535531"/>
          </a:xfrm>
          <a:prstGeom prst="rect">
            <a:avLst/>
          </a:prstGeom>
        </p:spPr>
        <p:txBody>
          <a:bodyPr wrap="square">
            <a:spAutoFit/>
          </a:bodyPr>
          <a:lstStyle/>
          <a:p>
            <a:pPr algn="just">
              <a:lnSpc>
                <a:spcPct val="80000"/>
              </a:lnSpc>
            </a:pPr>
            <a:r>
              <a:rPr lang="pt-BR" b="1" dirty="0" smtClean="0">
                <a:solidFill>
                  <a:srgbClr val="FF9900"/>
                </a:solidFill>
                <a:latin typeface="Comic Sans MS" pitchFamily="66" charset="0"/>
              </a:rPr>
              <a:t>Algumas </a:t>
            </a:r>
            <a:r>
              <a:rPr lang="pt-BR" b="1" dirty="0">
                <a:solidFill>
                  <a:srgbClr val="FF9900"/>
                </a:solidFill>
                <a:latin typeface="Comic Sans MS" pitchFamily="66" charset="0"/>
              </a:rPr>
              <a:t>partículas alfa </a:t>
            </a:r>
            <a:r>
              <a:rPr lang="pt-BR" b="1" dirty="0" smtClean="0">
                <a:solidFill>
                  <a:srgbClr val="FF9900"/>
                </a:solidFill>
                <a:latin typeface="Comic Sans MS" pitchFamily="66" charset="0"/>
              </a:rPr>
              <a:t>sofreram </a:t>
            </a:r>
            <a:r>
              <a:rPr lang="pt-BR" b="1" dirty="0">
                <a:solidFill>
                  <a:srgbClr val="FF9900"/>
                </a:solidFill>
                <a:latin typeface="Comic Sans MS" pitchFamily="66" charset="0"/>
              </a:rPr>
              <a:t>desvios </a:t>
            </a:r>
            <a:r>
              <a:rPr lang="pt-BR" b="1" dirty="0" smtClean="0">
                <a:solidFill>
                  <a:srgbClr val="FF9900"/>
                </a:solidFill>
                <a:latin typeface="Comic Sans MS" pitchFamily="66" charset="0"/>
              </a:rPr>
              <a:t>de até 90º ao </a:t>
            </a:r>
            <a:r>
              <a:rPr lang="pt-BR" b="1" dirty="0">
                <a:solidFill>
                  <a:srgbClr val="FF9900"/>
                </a:solidFill>
                <a:latin typeface="Comic Sans MS" pitchFamily="66" charset="0"/>
              </a:rPr>
              <a:t>atravessar a </a:t>
            </a:r>
            <a:r>
              <a:rPr lang="pt-BR" b="1" dirty="0" smtClean="0">
                <a:solidFill>
                  <a:srgbClr val="FF9900"/>
                </a:solidFill>
                <a:latin typeface="Comic Sans MS" pitchFamily="66" charset="0"/>
              </a:rPr>
              <a:t>lâmina </a:t>
            </a:r>
            <a:r>
              <a:rPr lang="pt-BR" b="1" dirty="0">
                <a:solidFill>
                  <a:srgbClr val="FF9900"/>
                </a:solidFill>
                <a:latin typeface="Comic Sans MS" pitchFamily="66" charset="0"/>
              </a:rPr>
              <a:t>de ouro.</a:t>
            </a:r>
          </a:p>
        </p:txBody>
      </p:sp>
      <p:sp>
        <p:nvSpPr>
          <p:cNvPr id="4" name="Retângulo 3"/>
          <p:cNvSpPr/>
          <p:nvPr/>
        </p:nvSpPr>
        <p:spPr>
          <a:xfrm>
            <a:off x="138680" y="3284984"/>
            <a:ext cx="5765468" cy="437043"/>
          </a:xfrm>
          <a:prstGeom prst="rect">
            <a:avLst/>
          </a:prstGeom>
        </p:spPr>
        <p:txBody>
          <a:bodyPr wrap="square">
            <a:spAutoFit/>
          </a:bodyPr>
          <a:lstStyle/>
          <a:p>
            <a:pPr>
              <a:lnSpc>
                <a:spcPct val="80000"/>
              </a:lnSpc>
            </a:pPr>
            <a:r>
              <a:rPr lang="pt-BR" sz="2000" b="1" dirty="0" smtClean="0">
                <a:solidFill>
                  <a:srgbClr val="C00000"/>
                </a:solidFill>
                <a:latin typeface="Comic Sans MS" pitchFamily="66" charset="0"/>
              </a:rPr>
              <a:t>Algumas </a:t>
            </a:r>
            <a:r>
              <a:rPr lang="pt-BR" sz="2000" b="1" dirty="0">
                <a:solidFill>
                  <a:srgbClr val="C00000"/>
                </a:solidFill>
                <a:latin typeface="Comic Sans MS" pitchFamily="66" charset="0"/>
              </a:rPr>
              <a:t>partículas alfa </a:t>
            </a:r>
            <a:r>
              <a:rPr lang="pt-BR" sz="2200" b="1" dirty="0" smtClean="0">
                <a:solidFill>
                  <a:srgbClr val="C00000"/>
                </a:solidFill>
                <a:latin typeface="Comic Sans MS" pitchFamily="66" charset="0"/>
              </a:rPr>
              <a:t>RETORNARAM</a:t>
            </a:r>
            <a:r>
              <a:rPr lang="pt-BR" sz="2800" b="1" dirty="0" smtClean="0">
                <a:solidFill>
                  <a:srgbClr val="C00000"/>
                </a:solidFill>
                <a:latin typeface="Comic Sans MS" pitchFamily="66" charset="0"/>
              </a:rPr>
              <a:t>.</a:t>
            </a:r>
            <a:endParaRPr lang="pt-BR" sz="3600" b="1" dirty="0">
              <a:solidFill>
                <a:srgbClr val="C00000"/>
              </a:solidFill>
              <a:latin typeface="Comic Sans MS" pitchFamily="66" charset="0"/>
            </a:endParaRPr>
          </a:p>
        </p:txBody>
      </p:sp>
      <p:sp>
        <p:nvSpPr>
          <p:cNvPr id="19" name="Title 1"/>
          <p:cNvSpPr txBox="1">
            <a:spLocks/>
          </p:cNvSpPr>
          <p:nvPr/>
        </p:nvSpPr>
        <p:spPr bwMode="auto">
          <a:xfrm>
            <a:off x="107504" y="1093680"/>
            <a:ext cx="9036496" cy="6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sz="4800" b="1" dirty="0" smtClean="0">
                <a:solidFill>
                  <a:srgbClr val="C00000"/>
                </a:solidFill>
                <a:effectLst>
                  <a:outerShdw blurRad="38100" dist="38100" dir="2700000" algn="tl">
                    <a:srgbClr val="000000">
                      <a:alpha val="43137"/>
                    </a:srgbClr>
                  </a:outerShdw>
                </a:effectLst>
              </a:rPr>
              <a:t>O que Rutherford observou</a:t>
            </a:r>
            <a:endParaRPr lang="pt-BR" sz="8800" dirty="0">
              <a:solidFill>
                <a:srgbClr val="C00000"/>
              </a:solidFill>
            </a:endParaRPr>
          </a:p>
        </p:txBody>
      </p:sp>
      <p:sp>
        <p:nvSpPr>
          <p:cNvPr id="21" name="Retângulo 20"/>
          <p:cNvSpPr/>
          <p:nvPr/>
        </p:nvSpPr>
        <p:spPr>
          <a:xfrm>
            <a:off x="2915816" y="6160309"/>
            <a:ext cx="5832648" cy="437043"/>
          </a:xfrm>
          <a:prstGeom prst="rect">
            <a:avLst/>
          </a:prstGeom>
        </p:spPr>
        <p:txBody>
          <a:bodyPr wrap="square">
            <a:spAutoFit/>
          </a:bodyPr>
          <a:lstStyle/>
          <a:p>
            <a:pPr>
              <a:lnSpc>
                <a:spcPct val="80000"/>
              </a:lnSpc>
            </a:pPr>
            <a:r>
              <a:rPr lang="pt-BR" sz="2800" b="1" dirty="0" smtClean="0">
                <a:solidFill>
                  <a:schemeClr val="accent5">
                    <a:lumMod val="50000"/>
                  </a:schemeClr>
                </a:solidFill>
                <a:latin typeface="Comic Sans MS" pitchFamily="66" charset="0"/>
              </a:rPr>
              <a:t>Então, como explicar esse fato?</a:t>
            </a:r>
            <a:endParaRPr lang="pt-BR" sz="2800" b="1" dirty="0">
              <a:solidFill>
                <a:schemeClr val="accent5">
                  <a:lumMod val="50000"/>
                </a:schemeClr>
              </a:solidFill>
              <a:latin typeface="Comic Sans MS" pitchFamily="66" charset="0"/>
            </a:endParaRPr>
          </a:p>
        </p:txBody>
      </p:sp>
      <p:grpSp>
        <p:nvGrpSpPr>
          <p:cNvPr id="15" name="Group 15"/>
          <p:cNvGrpSpPr/>
          <p:nvPr/>
        </p:nvGrpSpPr>
        <p:grpSpPr>
          <a:xfrm>
            <a:off x="274129" y="4296334"/>
            <a:ext cx="2209639" cy="2301018"/>
            <a:chOff x="6444208" y="1628800"/>
            <a:chExt cx="2756034" cy="2870009"/>
          </a:xfrm>
        </p:grpSpPr>
        <p:pic>
          <p:nvPicPr>
            <p:cNvPr id="16" name="Picture 2" descr="File:Ernest Rutherford 1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628800"/>
              <a:ext cx="2248469" cy="27866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2"/>
            <p:cNvSpPr/>
            <p:nvPr/>
          </p:nvSpPr>
          <p:spPr>
            <a:xfrm rot="16200000">
              <a:off x="7529909" y="2828477"/>
              <a:ext cx="2786667" cy="553998"/>
            </a:xfrm>
            <a:prstGeom prst="rect">
              <a:avLst/>
            </a:prstGeom>
          </p:spPr>
          <p:txBody>
            <a:bodyPr wrap="square">
              <a:spAutoFit/>
            </a:bodyPr>
            <a:lstStyle/>
            <a:p>
              <a:r>
                <a:rPr lang="en-US" sz="1000" dirty="0" err="1"/>
                <a:t>Imagem</a:t>
              </a:r>
              <a:r>
                <a:rPr lang="en-US" sz="1000" dirty="0"/>
                <a:t>: Ernest Rutherford / Bain News Service, publisher / United States Public Domain</a:t>
              </a:r>
              <a:endParaRPr lang="pt-BR" sz="1000" dirty="0"/>
            </a:p>
          </p:txBody>
        </p:sp>
      </p:grpSp>
      <p:pic>
        <p:nvPicPr>
          <p:cNvPr id="23"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0154" t="26633" r="30080" b="19542"/>
          <a:stretch/>
        </p:blipFill>
        <p:spPr>
          <a:xfrm>
            <a:off x="5292080" y="1916832"/>
            <a:ext cx="3393562" cy="3445018"/>
          </a:xfrm>
          <a:prstGeom prst="rect">
            <a:avLst/>
          </a:prstGeom>
        </p:spPr>
      </p:pic>
      <p:sp>
        <p:nvSpPr>
          <p:cNvPr id="24" name="TextBox 23"/>
          <p:cNvSpPr txBox="1"/>
          <p:nvPr/>
        </p:nvSpPr>
        <p:spPr>
          <a:xfrm rot="16200000">
            <a:off x="8085293" y="4638038"/>
            <a:ext cx="1224136" cy="246221"/>
          </a:xfrm>
          <a:prstGeom prst="rect">
            <a:avLst/>
          </a:prstGeom>
          <a:noFill/>
        </p:spPr>
        <p:txBody>
          <a:bodyPr wrap="square" rtlCol="0">
            <a:spAutoFit/>
          </a:bodyPr>
          <a:lstStyle/>
          <a:p>
            <a:r>
              <a:rPr lang="pt-BR" sz="1000" dirty="0" smtClean="0"/>
              <a:t>Imagem: SEE-PE</a:t>
            </a:r>
            <a:endParaRPr lang="pt-BR" sz="1000" dirty="0"/>
          </a:p>
        </p:txBody>
      </p:sp>
    </p:spTree>
    <p:extLst>
      <p:ext uri="{BB962C8B-B14F-4D97-AF65-F5344CB8AC3E}">
        <p14:creationId xmlns:p14="http://schemas.microsoft.com/office/powerpoint/2010/main" val="3062174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set>
                                      <p:cBhvr>
                                        <p:cTn id="24" dur="23" fill="hold">
                                          <p:stCondLst>
                                            <p:cond delay="0"/>
                                          </p:stCondLst>
                                        </p:cTn>
                                        <p:tgtEl>
                                          <p:spTgt spid="2"/>
                                        </p:tgtEl>
                                        <p:attrNameLst>
                                          <p:attrName>style.rotation</p:attrName>
                                        </p:attrNameLst>
                                      </p:cBhvr>
                                      <p:to>
                                        <p:strVal val="-45.0"/>
                                      </p:to>
                                    </p:set>
                                    <p:anim calcmode="lin" valueType="num">
                                      <p:cBhvr>
                                        <p:cTn id="25" dur="23" fill="hold">
                                          <p:stCondLst>
                                            <p:cond delay="23"/>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80">
                                          <p:stCondLst>
                                            <p:cond delay="0"/>
                                          </p:stCondLst>
                                        </p:cTn>
                                        <p:tgtEl>
                                          <p:spTgt spid="4"/>
                                        </p:tgtEl>
                                      </p:cBhvr>
                                    </p:animEffect>
                                    <p:anim calcmode="lin" valueType="num">
                                      <p:cBhvr>
                                        <p:cTn id="4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6" dur="26">
                                          <p:stCondLst>
                                            <p:cond delay="650"/>
                                          </p:stCondLst>
                                        </p:cTn>
                                        <p:tgtEl>
                                          <p:spTgt spid="4"/>
                                        </p:tgtEl>
                                      </p:cBhvr>
                                      <p:to x="100000" y="60000"/>
                                    </p:animScale>
                                    <p:animScale>
                                      <p:cBhvr>
                                        <p:cTn id="47" dur="166" decel="50000">
                                          <p:stCondLst>
                                            <p:cond delay="676"/>
                                          </p:stCondLst>
                                        </p:cTn>
                                        <p:tgtEl>
                                          <p:spTgt spid="4"/>
                                        </p:tgtEl>
                                      </p:cBhvr>
                                      <p:to x="100000" y="100000"/>
                                    </p:animScale>
                                    <p:animScale>
                                      <p:cBhvr>
                                        <p:cTn id="48" dur="26">
                                          <p:stCondLst>
                                            <p:cond delay="1312"/>
                                          </p:stCondLst>
                                        </p:cTn>
                                        <p:tgtEl>
                                          <p:spTgt spid="4"/>
                                        </p:tgtEl>
                                      </p:cBhvr>
                                      <p:to x="100000" y="80000"/>
                                    </p:animScale>
                                    <p:animScale>
                                      <p:cBhvr>
                                        <p:cTn id="49" dur="166" decel="50000">
                                          <p:stCondLst>
                                            <p:cond delay="1338"/>
                                          </p:stCondLst>
                                        </p:cTn>
                                        <p:tgtEl>
                                          <p:spTgt spid="4"/>
                                        </p:tgtEl>
                                      </p:cBhvr>
                                      <p:to x="100000" y="100000"/>
                                    </p:animScale>
                                    <p:animScale>
                                      <p:cBhvr>
                                        <p:cTn id="50" dur="26">
                                          <p:stCondLst>
                                            <p:cond delay="1642"/>
                                          </p:stCondLst>
                                        </p:cTn>
                                        <p:tgtEl>
                                          <p:spTgt spid="4"/>
                                        </p:tgtEl>
                                      </p:cBhvr>
                                      <p:to x="100000" y="90000"/>
                                    </p:animScale>
                                    <p:animScale>
                                      <p:cBhvr>
                                        <p:cTn id="51" dur="166" decel="50000">
                                          <p:stCondLst>
                                            <p:cond delay="1668"/>
                                          </p:stCondLst>
                                        </p:cTn>
                                        <p:tgtEl>
                                          <p:spTgt spid="4"/>
                                        </p:tgtEl>
                                      </p:cBhvr>
                                      <p:to x="100000" y="100000"/>
                                    </p:animScale>
                                    <p:animScale>
                                      <p:cBhvr>
                                        <p:cTn id="52" dur="26">
                                          <p:stCondLst>
                                            <p:cond delay="1808"/>
                                          </p:stCondLst>
                                        </p:cTn>
                                        <p:tgtEl>
                                          <p:spTgt spid="4"/>
                                        </p:tgtEl>
                                      </p:cBhvr>
                                      <p:to x="100000" y="95000"/>
                                    </p:animScale>
                                    <p:animScale>
                                      <p:cBhvr>
                                        <p:cTn id="53" dur="166" decel="50000">
                                          <p:stCondLst>
                                            <p:cond delay="1834"/>
                                          </p:stCondLst>
                                        </p:cTn>
                                        <p:tgtEl>
                                          <p:spTgt spid="4"/>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107504" y="1124744"/>
            <a:ext cx="8962284"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pt-BR"/>
            </a:defPPr>
            <a:lvl1pPr algn="just" eaLnBrk="1" hangingPunct="1">
              <a:defRPr sz="4400" b="1">
                <a:solidFill>
                  <a:srgbClr val="FF0000"/>
                </a:solidFill>
                <a:effectLst>
                  <a:outerShdw blurRad="38100" dist="38100" dir="2700000" algn="tl">
                    <a:srgbClr val="000000">
                      <a:alpha val="43137"/>
                    </a:srgbClr>
                  </a:outerShdw>
                </a:effectLst>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sz="2400" dirty="0" smtClean="0">
                <a:solidFill>
                  <a:srgbClr val="C00000"/>
                </a:solidFill>
              </a:rPr>
              <a:t>Proposta de Rutherford para explicar as observações do laboratório</a:t>
            </a:r>
            <a:endParaRPr lang="pt-BR" sz="2400" dirty="0">
              <a:solidFill>
                <a:srgbClr val="C00000"/>
              </a:solidFill>
            </a:endParaRPr>
          </a:p>
        </p:txBody>
      </p:sp>
      <p:sp>
        <p:nvSpPr>
          <p:cNvPr id="13319" name="Text Box 7"/>
          <p:cNvSpPr txBox="1">
            <a:spLocks noChangeArrowheads="1"/>
          </p:cNvSpPr>
          <p:nvPr/>
        </p:nvSpPr>
        <p:spPr bwMode="auto">
          <a:xfrm>
            <a:off x="107505" y="1733264"/>
            <a:ext cx="640871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lnSpc>
                <a:spcPct val="80000"/>
              </a:lnSpc>
            </a:pPr>
            <a:r>
              <a:rPr lang="pt-BR" b="1" dirty="0" smtClean="0">
                <a:solidFill>
                  <a:srgbClr val="008000"/>
                </a:solidFill>
                <a:latin typeface="Comic Sans MS" pitchFamily="66" charset="0"/>
              </a:rPr>
              <a:t>Para </a:t>
            </a:r>
            <a:r>
              <a:rPr lang="pt-BR" b="1" dirty="0">
                <a:solidFill>
                  <a:srgbClr val="008000"/>
                </a:solidFill>
                <a:latin typeface="Comic Sans MS" pitchFamily="66" charset="0"/>
              </a:rPr>
              <a:t>que </a:t>
            </a:r>
            <a:r>
              <a:rPr lang="pt-BR" b="1" dirty="0" smtClean="0">
                <a:solidFill>
                  <a:srgbClr val="008000"/>
                </a:solidFill>
                <a:latin typeface="Comic Sans MS" pitchFamily="66" charset="0"/>
              </a:rPr>
              <a:t>uma </a:t>
            </a:r>
            <a:r>
              <a:rPr lang="pt-BR" b="1" dirty="0">
                <a:solidFill>
                  <a:srgbClr val="008000"/>
                </a:solidFill>
                <a:latin typeface="Comic Sans MS" pitchFamily="66" charset="0"/>
              </a:rPr>
              <a:t>partícula alfa pudesse inverter </a:t>
            </a:r>
            <a:r>
              <a:rPr lang="pt-BR" b="1" dirty="0" smtClean="0">
                <a:solidFill>
                  <a:srgbClr val="008000"/>
                </a:solidFill>
                <a:latin typeface="Comic Sans MS" pitchFamily="66" charset="0"/>
              </a:rPr>
              <a:t>sua trajetória</a:t>
            </a:r>
            <a:r>
              <a:rPr lang="pt-BR" b="1" dirty="0">
                <a:solidFill>
                  <a:srgbClr val="008000"/>
                </a:solidFill>
                <a:latin typeface="Comic Sans MS" pitchFamily="66" charset="0"/>
              </a:rPr>
              <a:t>, deveria encontrar uma </a:t>
            </a:r>
            <a:r>
              <a:rPr lang="pt-BR" b="1" dirty="0" smtClean="0">
                <a:solidFill>
                  <a:srgbClr val="008000"/>
                </a:solidFill>
                <a:latin typeface="Comic Sans MS" pitchFamily="66" charset="0"/>
              </a:rPr>
              <a:t>carga positiva bastante </a:t>
            </a:r>
            <a:r>
              <a:rPr lang="pt-BR" b="1" dirty="0">
                <a:solidFill>
                  <a:srgbClr val="008000"/>
                </a:solidFill>
                <a:latin typeface="Comic Sans MS" pitchFamily="66" charset="0"/>
              </a:rPr>
              <a:t>concentrada na </a:t>
            </a:r>
            <a:r>
              <a:rPr lang="pt-BR" b="1" dirty="0" smtClean="0">
                <a:solidFill>
                  <a:srgbClr val="008000"/>
                </a:solidFill>
                <a:latin typeface="Comic Sans MS" pitchFamily="66" charset="0"/>
              </a:rPr>
              <a:t>região central (</a:t>
            </a:r>
            <a:r>
              <a:rPr lang="pt-BR" b="1" dirty="0" smtClean="0">
                <a:solidFill>
                  <a:schemeClr val="accent5">
                    <a:lumMod val="50000"/>
                  </a:schemeClr>
                </a:solidFill>
                <a:latin typeface="Comic Sans MS" pitchFamily="66" charset="0"/>
              </a:rPr>
              <a:t>o NÚCLEO</a:t>
            </a:r>
            <a:r>
              <a:rPr lang="pt-BR" b="1" dirty="0" smtClean="0">
                <a:solidFill>
                  <a:srgbClr val="008000"/>
                </a:solidFill>
                <a:latin typeface="Comic Sans MS" pitchFamily="66" charset="0"/>
              </a:rPr>
              <a:t>), com massa </a:t>
            </a:r>
            <a:r>
              <a:rPr lang="pt-BR" b="1" dirty="0">
                <a:solidFill>
                  <a:srgbClr val="008000"/>
                </a:solidFill>
                <a:latin typeface="Comic Sans MS" pitchFamily="66" charset="0"/>
              </a:rPr>
              <a:t>bastante </a:t>
            </a:r>
            <a:r>
              <a:rPr lang="pt-BR" b="1" dirty="0" smtClean="0">
                <a:solidFill>
                  <a:srgbClr val="008000"/>
                </a:solidFill>
                <a:latin typeface="Comic Sans MS" pitchFamily="66" charset="0"/>
              </a:rPr>
              <a:t>pronunciada.</a:t>
            </a:r>
            <a:endParaRPr lang="pt-BR" b="1" dirty="0">
              <a:solidFill>
                <a:srgbClr val="008000"/>
              </a:solidFill>
              <a:latin typeface="Comic Sans MS" pitchFamily="66" charset="0"/>
            </a:endParaRPr>
          </a:p>
        </p:txBody>
      </p:sp>
      <p:sp>
        <p:nvSpPr>
          <p:cNvPr id="2" name="Retângulo 1"/>
          <p:cNvSpPr/>
          <p:nvPr/>
        </p:nvSpPr>
        <p:spPr>
          <a:xfrm>
            <a:off x="107503" y="2873746"/>
            <a:ext cx="6408714" cy="759632"/>
          </a:xfrm>
          <a:prstGeom prst="rect">
            <a:avLst/>
          </a:prstGeom>
        </p:spPr>
        <p:txBody>
          <a:bodyPr wrap="square">
            <a:spAutoFit/>
          </a:bodyPr>
          <a:lstStyle/>
          <a:p>
            <a:pPr algn="just" eaLnBrk="1" hangingPunct="1">
              <a:lnSpc>
                <a:spcPct val="80000"/>
              </a:lnSpc>
            </a:pPr>
            <a:r>
              <a:rPr lang="pt-BR" b="1" dirty="0" smtClean="0">
                <a:solidFill>
                  <a:srgbClr val="FF9900"/>
                </a:solidFill>
                <a:latin typeface="Comic Sans MS" pitchFamily="66" charset="0"/>
              </a:rPr>
              <a:t>Rutherford </a:t>
            </a:r>
            <a:r>
              <a:rPr lang="pt-BR" b="1" dirty="0">
                <a:solidFill>
                  <a:srgbClr val="FF9900"/>
                </a:solidFill>
                <a:latin typeface="Comic Sans MS" pitchFamily="66" charset="0"/>
              </a:rPr>
              <a:t>propôs que </a:t>
            </a:r>
            <a:r>
              <a:rPr lang="pt-BR" b="1" dirty="0" smtClean="0">
                <a:solidFill>
                  <a:srgbClr val="FF9900"/>
                </a:solidFill>
                <a:latin typeface="Comic Sans MS" pitchFamily="66" charset="0"/>
              </a:rPr>
              <a:t>o </a:t>
            </a:r>
            <a:r>
              <a:rPr lang="pt-BR" b="1" dirty="0" smtClean="0">
                <a:solidFill>
                  <a:schemeClr val="accent5">
                    <a:lumMod val="50000"/>
                  </a:schemeClr>
                </a:solidFill>
                <a:latin typeface="Comic Sans MS" pitchFamily="66" charset="0"/>
              </a:rPr>
              <a:t>NÚCLEO</a:t>
            </a:r>
            <a:r>
              <a:rPr lang="pt-BR" b="1" dirty="0" smtClean="0">
                <a:solidFill>
                  <a:srgbClr val="FFC000"/>
                </a:solidFill>
                <a:latin typeface="Comic Sans MS" pitchFamily="66" charset="0"/>
              </a:rPr>
              <a:t> </a:t>
            </a:r>
            <a:r>
              <a:rPr lang="pt-BR" b="1" dirty="0">
                <a:solidFill>
                  <a:srgbClr val="FF9900"/>
                </a:solidFill>
                <a:latin typeface="Comic Sans MS" pitchFamily="66" charset="0"/>
              </a:rPr>
              <a:t>conteria toda a massa do átomo, assim como a totalidade da carga </a:t>
            </a:r>
            <a:r>
              <a:rPr lang="pt-BR" b="1" dirty="0" smtClean="0">
                <a:solidFill>
                  <a:srgbClr val="FF9900"/>
                </a:solidFill>
                <a:latin typeface="Comic Sans MS" pitchFamily="66" charset="0"/>
              </a:rPr>
              <a:t>positiva (</a:t>
            </a:r>
            <a:r>
              <a:rPr lang="pt-BR" b="1" dirty="0" smtClean="0">
                <a:solidFill>
                  <a:schemeClr val="accent5">
                    <a:lumMod val="50000"/>
                  </a:schemeClr>
                </a:solidFill>
                <a:latin typeface="Comic Sans MS" pitchFamily="66" charset="0"/>
              </a:rPr>
              <a:t>chamadas de PRÓTONS</a:t>
            </a:r>
            <a:r>
              <a:rPr lang="pt-BR" b="1" dirty="0" smtClean="0">
                <a:solidFill>
                  <a:srgbClr val="FF9900"/>
                </a:solidFill>
                <a:latin typeface="Comic Sans MS" pitchFamily="66" charset="0"/>
              </a:rPr>
              <a:t>).</a:t>
            </a:r>
            <a:endParaRPr lang="pt-BR" b="1" dirty="0">
              <a:solidFill>
                <a:srgbClr val="FF9900"/>
              </a:solidFill>
              <a:latin typeface="Comic Sans MS" pitchFamily="66" charset="0"/>
            </a:endParaRPr>
          </a:p>
        </p:txBody>
      </p:sp>
      <p:sp>
        <p:nvSpPr>
          <p:cNvPr id="4" name="Retângulo 3"/>
          <p:cNvSpPr/>
          <p:nvPr/>
        </p:nvSpPr>
        <p:spPr>
          <a:xfrm>
            <a:off x="140190" y="3861048"/>
            <a:ext cx="5727954" cy="759632"/>
          </a:xfrm>
          <a:prstGeom prst="rect">
            <a:avLst/>
          </a:prstGeom>
        </p:spPr>
        <p:txBody>
          <a:bodyPr wrap="square">
            <a:spAutoFit/>
          </a:bodyPr>
          <a:lstStyle/>
          <a:p>
            <a:pPr algn="just" eaLnBrk="1" hangingPunct="1">
              <a:lnSpc>
                <a:spcPct val="80000"/>
              </a:lnSpc>
            </a:pPr>
            <a:r>
              <a:rPr lang="pt-BR" b="1" dirty="0">
                <a:solidFill>
                  <a:srgbClr val="C00000"/>
                </a:solidFill>
                <a:latin typeface="Comic Sans MS" pitchFamily="66" charset="0"/>
              </a:rPr>
              <a:t>Os elétrons estariam girando circularmente ao redor desse núcleo, numa região chamada de ELETROSFERA.</a:t>
            </a:r>
          </a:p>
        </p:txBody>
      </p:sp>
      <p:sp>
        <p:nvSpPr>
          <p:cNvPr id="24" name="Retângulo 23"/>
          <p:cNvSpPr/>
          <p:nvPr/>
        </p:nvSpPr>
        <p:spPr>
          <a:xfrm>
            <a:off x="171191" y="4637240"/>
            <a:ext cx="1750800" cy="369332"/>
          </a:xfrm>
          <a:prstGeom prst="rect">
            <a:avLst/>
          </a:prstGeom>
        </p:spPr>
        <p:txBody>
          <a:bodyPr wrap="none">
            <a:spAutoFit/>
          </a:bodyPr>
          <a:lstStyle/>
          <a:p>
            <a:r>
              <a:rPr lang="pt-BR" b="1" dirty="0" smtClean="0">
                <a:solidFill>
                  <a:schemeClr val="accent5">
                    <a:lumMod val="50000"/>
                  </a:schemeClr>
                </a:solidFill>
                <a:latin typeface="Comic Sans MS" pitchFamily="66" charset="0"/>
              </a:rPr>
              <a:t>Sistema Solar</a:t>
            </a:r>
            <a:endParaRPr lang="pt-BR" dirty="0">
              <a:solidFill>
                <a:schemeClr val="accent5">
                  <a:lumMod val="50000"/>
                </a:schemeClr>
              </a:solidFill>
            </a:endParaRPr>
          </a:p>
        </p:txBody>
      </p:sp>
      <p:sp>
        <p:nvSpPr>
          <p:cNvPr id="26" name="Text Box 12"/>
          <p:cNvSpPr txBox="1">
            <a:spLocks noChangeArrowheads="1"/>
          </p:cNvSpPr>
          <p:nvPr/>
        </p:nvSpPr>
        <p:spPr bwMode="auto">
          <a:xfrm>
            <a:off x="3673424" y="4797152"/>
            <a:ext cx="5291064"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eaLnBrk="1" hangingPunct="1"/>
            <a:r>
              <a:rPr lang="pt-BR" sz="2400" b="1" dirty="0" smtClean="0">
                <a:solidFill>
                  <a:schemeClr val="accent5">
                    <a:lumMod val="50000"/>
                  </a:schemeClr>
                </a:solidFill>
                <a:effectLst>
                  <a:outerShdw blurRad="38100" dist="38100" dir="2700000" algn="tl">
                    <a:srgbClr val="000000">
                      <a:alpha val="43137"/>
                    </a:srgbClr>
                  </a:outerShdw>
                </a:effectLst>
              </a:rPr>
              <a:t>Surge assim, o ÁTOMO NUCLEAR!</a:t>
            </a:r>
            <a:endParaRPr lang="pt-BR" sz="2400" b="1" dirty="0">
              <a:solidFill>
                <a:schemeClr val="accent5">
                  <a:lumMod val="50000"/>
                </a:schemeClr>
              </a:solidFill>
              <a:effectLst>
                <a:outerShdw blurRad="38100" dist="38100" dir="2700000" algn="tl">
                  <a:srgbClr val="000000">
                    <a:alpha val="43137"/>
                  </a:srgbClr>
                </a:outerShdw>
              </a:effectLst>
            </a:endParaRPr>
          </a:p>
        </p:txBody>
      </p:sp>
      <p:sp>
        <p:nvSpPr>
          <p:cNvPr id="6" name="Retângulo 5"/>
          <p:cNvSpPr/>
          <p:nvPr/>
        </p:nvSpPr>
        <p:spPr>
          <a:xfrm>
            <a:off x="6662509" y="1691517"/>
            <a:ext cx="2157963" cy="369332"/>
          </a:xfrm>
          <a:prstGeom prst="rect">
            <a:avLst/>
          </a:prstGeom>
        </p:spPr>
        <p:txBody>
          <a:bodyPr wrap="none">
            <a:spAutoFit/>
          </a:bodyPr>
          <a:lstStyle/>
          <a:p>
            <a:r>
              <a:rPr lang="pt-BR" b="1" dirty="0" smtClean="0">
                <a:solidFill>
                  <a:schemeClr val="accent5">
                    <a:lumMod val="50000"/>
                  </a:schemeClr>
                </a:solidFill>
                <a:latin typeface="Comic Sans MS" pitchFamily="66" charset="0"/>
              </a:rPr>
              <a:t>Modelo Planetário</a:t>
            </a:r>
            <a:endParaRPr lang="pt-BR" dirty="0">
              <a:solidFill>
                <a:schemeClr val="accent5">
                  <a:lumMod val="50000"/>
                </a:schemeClr>
              </a:solidFill>
            </a:endParaRPr>
          </a:p>
        </p:txBody>
      </p:sp>
      <p:grpSp>
        <p:nvGrpSpPr>
          <p:cNvPr id="17" name="Group 8"/>
          <p:cNvGrpSpPr/>
          <p:nvPr/>
        </p:nvGrpSpPr>
        <p:grpSpPr>
          <a:xfrm>
            <a:off x="6732240" y="1808747"/>
            <a:ext cx="2122824" cy="2176503"/>
            <a:chOff x="353160" y="1260802"/>
            <a:chExt cx="2282613" cy="2340333"/>
          </a:xfrm>
        </p:grpSpPr>
        <p:pic>
          <p:nvPicPr>
            <p:cNvPr id="18" name="Picture 2" descr="File:Atome de Rutherfo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160" y="1511665"/>
              <a:ext cx="1842576" cy="178141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p:nvPr/>
          </p:nvSpPr>
          <p:spPr>
            <a:xfrm rot="16200000">
              <a:off x="1188607" y="2153970"/>
              <a:ext cx="2340333" cy="553998"/>
            </a:xfrm>
            <a:prstGeom prst="rect">
              <a:avLst/>
            </a:prstGeom>
          </p:spPr>
          <p:txBody>
            <a:bodyPr wrap="square">
              <a:spAutoFit/>
            </a:bodyPr>
            <a:lstStyle/>
            <a:p>
              <a:r>
                <a:rPr lang="pt-BR" sz="1000" dirty="0"/>
                <a:t>Imagem: Modelo Planetário Jean Jacques Milan / Creative Commons Attribution-Share Alike 3.0 Unported</a:t>
              </a:r>
            </a:p>
          </p:txBody>
        </p:sp>
      </p:grpSp>
      <p:grpSp>
        <p:nvGrpSpPr>
          <p:cNvPr id="23" name="Group 11"/>
          <p:cNvGrpSpPr/>
          <p:nvPr/>
        </p:nvGrpSpPr>
        <p:grpSpPr>
          <a:xfrm>
            <a:off x="179512" y="4941168"/>
            <a:ext cx="2469313" cy="2076155"/>
            <a:chOff x="4032544" y="3260308"/>
            <a:chExt cx="2763220" cy="2323267"/>
          </a:xfrm>
        </p:grpSpPr>
        <p:pic>
          <p:nvPicPr>
            <p:cNvPr id="25" name="Picture 4" descr="File:Solar sy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121" y="3260308"/>
              <a:ext cx="2682643" cy="168335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10"/>
            <p:cNvSpPr/>
            <p:nvPr/>
          </p:nvSpPr>
          <p:spPr>
            <a:xfrm>
              <a:off x="4032544" y="4871881"/>
              <a:ext cx="2682642" cy="711694"/>
            </a:xfrm>
            <a:prstGeom prst="rect">
              <a:avLst/>
            </a:prstGeom>
          </p:spPr>
          <p:txBody>
            <a:bodyPr wrap="square">
              <a:spAutoFit/>
            </a:bodyPr>
            <a:lstStyle/>
            <a:p>
              <a:r>
                <a:rPr lang="pt-BR" sz="1000" dirty="0"/>
                <a:t>Imagem: Harman Smith and Laura Generosa </a:t>
              </a:r>
              <a:r>
                <a:rPr lang="pt-BR" sz="1000" dirty="0" smtClean="0"/>
                <a:t>  / </a:t>
              </a:r>
              <a:r>
                <a:rPr lang="pt-BR" sz="1000" dirty="0"/>
                <a:t>Nasa / Domínio Público</a:t>
              </a:r>
            </a:p>
          </p:txBody>
        </p:sp>
      </p:grpSp>
    </p:spTree>
    <p:extLst>
      <p:ext uri="{BB962C8B-B14F-4D97-AF65-F5344CB8AC3E}">
        <p14:creationId xmlns:p14="http://schemas.microsoft.com/office/powerpoint/2010/main" val="42771236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1000" fill="hold"/>
                                        <p:tgtEl>
                                          <p:spTgt spid="13318"/>
                                        </p:tgtEl>
                                        <p:attrNameLst>
                                          <p:attrName>ppt_x</p:attrName>
                                        </p:attrNameLst>
                                      </p:cBhvr>
                                      <p:tavLst>
                                        <p:tav tm="0">
                                          <p:val>
                                            <p:strVal val="#ppt_x-.2"/>
                                          </p:val>
                                        </p:tav>
                                        <p:tav tm="100000">
                                          <p:val>
                                            <p:strVal val="#ppt_x"/>
                                          </p:val>
                                        </p:tav>
                                      </p:tavLst>
                                    </p:anim>
                                    <p:anim calcmode="lin" valueType="num">
                                      <p:cBhvr>
                                        <p:cTn id="8" dur="1000" fill="hold"/>
                                        <p:tgtEl>
                                          <p:spTgt spid="133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8"/>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iterate type="wd">
                                    <p:tmPct val="10000"/>
                                  </p:iterate>
                                  <p:childTnLst>
                                    <p:set>
                                      <p:cBhvr>
                                        <p:cTn id="12" dur="1" fill="hold">
                                          <p:stCondLst>
                                            <p:cond delay="0"/>
                                          </p:stCondLst>
                                        </p:cTn>
                                        <p:tgtEl>
                                          <p:spTgt spid="13319"/>
                                        </p:tgtEl>
                                        <p:attrNameLst>
                                          <p:attrName>style.visibility</p:attrName>
                                        </p:attrNameLst>
                                      </p:cBhvr>
                                      <p:to>
                                        <p:strVal val="visible"/>
                                      </p:to>
                                    </p:set>
                                    <p:anim calcmode="lin" valueType="num">
                                      <p:cBhvr>
                                        <p:cTn id="13" dur="1000" fill="hold"/>
                                        <p:tgtEl>
                                          <p:spTgt spid="13319"/>
                                        </p:tgtEl>
                                        <p:attrNameLst>
                                          <p:attrName>ppt_x</p:attrName>
                                        </p:attrNameLst>
                                      </p:cBhvr>
                                      <p:tavLst>
                                        <p:tav tm="0">
                                          <p:val>
                                            <p:strVal val="#ppt_x-.2"/>
                                          </p:val>
                                        </p:tav>
                                        <p:tav tm="100000">
                                          <p:val>
                                            <p:strVal val="#ppt_x"/>
                                          </p:val>
                                        </p:tav>
                                      </p:tavLst>
                                    </p:anim>
                                    <p:anim calcmode="lin" valueType="num">
                                      <p:cBhvr>
                                        <p:cTn id="14"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3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par>
                          <p:cTn id="28" fill="hold">
                            <p:stCondLst>
                              <p:cond delay="500"/>
                            </p:stCondLst>
                            <p:childTnLst>
                              <p:par>
                                <p:cTn id="29" presetID="7"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0" fill="hold"/>
                                        <p:tgtEl>
                                          <p:spTgt spid="26"/>
                                        </p:tgtEl>
                                        <p:attrNameLst>
                                          <p:attrName>ppt_x</p:attrName>
                                        </p:attrNameLst>
                                      </p:cBhvr>
                                      <p:tavLst>
                                        <p:tav tm="0">
                                          <p:val>
                                            <p:strVal val="#ppt_x"/>
                                          </p:val>
                                        </p:tav>
                                        <p:tav tm="100000">
                                          <p:val>
                                            <p:strVal val="#ppt_x"/>
                                          </p:val>
                                        </p:tav>
                                      </p:tavLst>
                                    </p:anim>
                                    <p:anim calcmode="lin" valueType="num">
                                      <p:cBhvr additive="base">
                                        <p:cTn id="32" dur="5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2" grpId="0"/>
      <p:bldP spid="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107504" y="1044025"/>
            <a:ext cx="8928992" cy="584775"/>
          </a:xfrm>
          <a:prstGeom prst="rect">
            <a:avLst/>
          </a:prstGeom>
          <a:noFill/>
          <a:ln w="9525">
            <a:noFill/>
            <a:miter lim="800000"/>
            <a:headEnd/>
            <a:tailEnd/>
          </a:ln>
          <a:effectLst/>
        </p:spPr>
        <p:txBody>
          <a:bodyPr wrap="square">
            <a:spAutoFit/>
          </a:bodyPr>
          <a:lstStyle/>
          <a:p>
            <a:pPr algn="just">
              <a:defRPr/>
            </a:pPr>
            <a:r>
              <a:rPr lang="pt-BR" sz="3200" b="1" dirty="0" smtClean="0">
                <a:solidFill>
                  <a:srgbClr val="C00000"/>
                </a:solidFill>
                <a:effectLst>
                  <a:outerShdw blurRad="38100" dist="38100" dir="2700000" algn="tl">
                    <a:srgbClr val="000000">
                      <a:alpha val="43137"/>
                    </a:srgbClr>
                  </a:outerShdw>
                </a:effectLst>
                <a:latin typeface="+mj-lt"/>
                <a:ea typeface="+mj-ea"/>
                <a:cs typeface="+mj-cs"/>
              </a:rPr>
              <a:t>O problema do Modelo </a:t>
            </a:r>
            <a:r>
              <a:rPr lang="pt-BR" sz="3200" b="1" dirty="0">
                <a:solidFill>
                  <a:srgbClr val="C00000"/>
                </a:solidFill>
                <a:effectLst>
                  <a:outerShdw blurRad="38100" dist="38100" dir="2700000" algn="tl">
                    <a:srgbClr val="000000">
                      <a:alpha val="43137"/>
                    </a:srgbClr>
                  </a:outerShdw>
                </a:effectLst>
                <a:latin typeface="+mj-lt"/>
                <a:ea typeface="+mj-ea"/>
                <a:cs typeface="+mj-cs"/>
              </a:rPr>
              <a:t>A</a:t>
            </a:r>
            <a:r>
              <a:rPr lang="pt-BR" sz="3200" b="1" dirty="0" smtClean="0">
                <a:solidFill>
                  <a:srgbClr val="C00000"/>
                </a:solidFill>
                <a:effectLst>
                  <a:outerShdw blurRad="38100" dist="38100" dir="2700000" algn="tl">
                    <a:srgbClr val="000000">
                      <a:alpha val="43137"/>
                    </a:srgbClr>
                  </a:outerShdw>
                </a:effectLst>
                <a:latin typeface="+mj-lt"/>
                <a:ea typeface="+mj-ea"/>
                <a:cs typeface="+mj-cs"/>
              </a:rPr>
              <a:t>tômico de </a:t>
            </a:r>
            <a:r>
              <a:rPr lang="pt-BR" sz="3200" b="1" dirty="0">
                <a:solidFill>
                  <a:srgbClr val="C00000"/>
                </a:solidFill>
                <a:effectLst>
                  <a:outerShdw blurRad="38100" dist="38100" dir="2700000" algn="tl">
                    <a:srgbClr val="000000">
                      <a:alpha val="43137"/>
                    </a:srgbClr>
                  </a:outerShdw>
                </a:effectLst>
                <a:latin typeface="+mj-lt"/>
                <a:ea typeface="+mj-ea"/>
                <a:cs typeface="+mj-cs"/>
              </a:rPr>
              <a:t>R</a:t>
            </a:r>
            <a:r>
              <a:rPr lang="pt-BR" sz="3200" b="1" dirty="0" smtClean="0">
                <a:solidFill>
                  <a:srgbClr val="C00000"/>
                </a:solidFill>
                <a:effectLst>
                  <a:outerShdw blurRad="38100" dist="38100" dir="2700000" algn="tl">
                    <a:srgbClr val="000000">
                      <a:alpha val="43137"/>
                    </a:srgbClr>
                  </a:outerShdw>
                </a:effectLst>
                <a:latin typeface="+mj-lt"/>
                <a:ea typeface="+mj-ea"/>
                <a:cs typeface="+mj-cs"/>
              </a:rPr>
              <a:t>utherford</a:t>
            </a:r>
            <a:endParaRPr lang="pt-BR" sz="3200" b="1" dirty="0">
              <a:solidFill>
                <a:srgbClr val="C00000"/>
              </a:solidFill>
              <a:effectLst>
                <a:outerShdw blurRad="38100" dist="38100" dir="2700000" algn="tl">
                  <a:srgbClr val="000000">
                    <a:alpha val="43137"/>
                  </a:srgbClr>
                </a:outerShdw>
              </a:effectLst>
              <a:latin typeface="+mj-lt"/>
              <a:ea typeface="+mj-ea"/>
              <a:cs typeface="+mj-cs"/>
            </a:endParaRPr>
          </a:p>
        </p:txBody>
      </p:sp>
      <p:sp>
        <p:nvSpPr>
          <p:cNvPr id="14349" name="Text Box 13"/>
          <p:cNvSpPr txBox="1">
            <a:spLocks noChangeArrowheads="1"/>
          </p:cNvSpPr>
          <p:nvPr/>
        </p:nvSpPr>
        <p:spPr bwMode="auto">
          <a:xfrm>
            <a:off x="129601" y="1817222"/>
            <a:ext cx="4874447" cy="2554545"/>
          </a:xfrm>
          <a:prstGeom prst="rect">
            <a:avLst/>
          </a:prstGeom>
          <a:noFill/>
          <a:ln w="9525">
            <a:noFill/>
            <a:miter lim="800000"/>
            <a:headEnd/>
            <a:tailEnd/>
          </a:ln>
          <a:effectLst/>
        </p:spPr>
        <p:txBody>
          <a:bodyPr wrap="square">
            <a:spAutoFit/>
          </a:bodyPr>
          <a:lstStyle/>
          <a:p>
            <a:pPr algn="just">
              <a:defRPr/>
            </a:pPr>
            <a:r>
              <a:rPr lang="pt-BR" sz="2000" b="1" dirty="0">
                <a:solidFill>
                  <a:srgbClr val="008000"/>
                </a:solidFill>
                <a:latin typeface="Comic Sans MS" pitchFamily="66" charset="0"/>
              </a:rPr>
              <a:t>Para os físicos, toda carga elétrica em </a:t>
            </a:r>
            <a:r>
              <a:rPr lang="pt-BR" sz="2000" b="1" dirty="0" smtClean="0">
                <a:solidFill>
                  <a:srgbClr val="008000"/>
                </a:solidFill>
                <a:latin typeface="Comic Sans MS" pitchFamily="66" charset="0"/>
              </a:rPr>
              <a:t>movimento, como </a:t>
            </a:r>
            <a:r>
              <a:rPr lang="pt-BR" sz="2000" b="1" dirty="0">
                <a:solidFill>
                  <a:srgbClr val="008000"/>
                </a:solidFill>
                <a:latin typeface="Comic Sans MS" pitchFamily="66" charset="0"/>
              </a:rPr>
              <a:t>os elétrons, perde energia na forma de luz, </a:t>
            </a:r>
            <a:r>
              <a:rPr lang="pt-BR" sz="2000" b="1" dirty="0" smtClean="0">
                <a:solidFill>
                  <a:srgbClr val="008000"/>
                </a:solidFill>
                <a:latin typeface="Comic Sans MS" pitchFamily="66" charset="0"/>
              </a:rPr>
              <a:t>diminuindo </a:t>
            </a:r>
            <a:r>
              <a:rPr lang="pt-BR" sz="2000" b="1" dirty="0">
                <a:solidFill>
                  <a:srgbClr val="008000"/>
                </a:solidFill>
                <a:latin typeface="Comic Sans MS" pitchFamily="66" charset="0"/>
              </a:rPr>
              <a:t>sua energia cinética e a </a:t>
            </a:r>
            <a:r>
              <a:rPr lang="pt-BR" sz="2000" b="1" dirty="0" smtClean="0">
                <a:solidFill>
                  <a:srgbClr val="008000"/>
                </a:solidFill>
                <a:latin typeface="Comic Sans MS" pitchFamily="66" charset="0"/>
              </a:rPr>
              <a:t>consequente atração </a:t>
            </a:r>
            <a:r>
              <a:rPr lang="pt-BR" sz="2000" b="1" dirty="0">
                <a:solidFill>
                  <a:srgbClr val="008000"/>
                </a:solidFill>
                <a:latin typeface="Comic Sans MS" pitchFamily="66" charset="0"/>
              </a:rPr>
              <a:t>entre prótons e elétrons faria </a:t>
            </a:r>
            <a:r>
              <a:rPr lang="pt-BR" sz="2000" b="1" dirty="0" smtClean="0">
                <a:solidFill>
                  <a:srgbClr val="008000"/>
                </a:solidFill>
                <a:latin typeface="Comic Sans MS" pitchFamily="66" charset="0"/>
              </a:rPr>
              <a:t>haver uma </a:t>
            </a:r>
            <a:r>
              <a:rPr lang="pt-BR" sz="2000" b="1" dirty="0">
                <a:solidFill>
                  <a:srgbClr val="008000"/>
                </a:solidFill>
                <a:latin typeface="Comic Sans MS" pitchFamily="66" charset="0"/>
              </a:rPr>
              <a:t>colisão entre eles, destruindo o átomo.  </a:t>
            </a:r>
            <a:r>
              <a:rPr lang="pt-BR" sz="2000" b="1" dirty="0">
                <a:solidFill>
                  <a:srgbClr val="C00000"/>
                </a:solidFill>
                <a:latin typeface="Comic Sans MS" pitchFamily="66" charset="0"/>
              </a:rPr>
              <a:t>ALGO QUE NÃO OCORRE</a:t>
            </a:r>
            <a:r>
              <a:rPr lang="pt-BR" sz="2000" b="1" dirty="0" smtClean="0">
                <a:solidFill>
                  <a:srgbClr val="008000"/>
                </a:solidFill>
                <a:latin typeface="Comic Sans MS" pitchFamily="66" charset="0"/>
              </a:rPr>
              <a:t>.</a:t>
            </a:r>
            <a:endParaRPr lang="pt-BR" sz="2000" b="1" dirty="0">
              <a:solidFill>
                <a:srgbClr val="008000"/>
              </a:solidFill>
              <a:latin typeface="Comic Sans MS" pitchFamily="66" charset="0"/>
            </a:endParaRPr>
          </a:p>
        </p:txBody>
      </p:sp>
      <p:sp>
        <p:nvSpPr>
          <p:cNvPr id="4" name="Retângulo 3"/>
          <p:cNvSpPr/>
          <p:nvPr/>
        </p:nvSpPr>
        <p:spPr>
          <a:xfrm>
            <a:off x="134799" y="4553833"/>
            <a:ext cx="4869249" cy="1323439"/>
          </a:xfrm>
          <a:prstGeom prst="rect">
            <a:avLst/>
          </a:prstGeom>
        </p:spPr>
        <p:txBody>
          <a:bodyPr wrap="square">
            <a:spAutoFit/>
          </a:bodyPr>
          <a:lstStyle/>
          <a:p>
            <a:pPr algn="just">
              <a:defRPr/>
            </a:pPr>
            <a:r>
              <a:rPr lang="pt-BR" sz="2000" b="1" dirty="0">
                <a:solidFill>
                  <a:srgbClr val="FF9900"/>
                </a:solidFill>
                <a:latin typeface="Comic Sans MS" pitchFamily="66" charset="0"/>
              </a:rPr>
              <a:t>Portanto, o Modelo Atômico de Rutherford, mesmo explicando o que foi observado no </a:t>
            </a:r>
            <a:r>
              <a:rPr lang="pt-BR" sz="2000" b="1" dirty="0" smtClean="0">
                <a:solidFill>
                  <a:srgbClr val="FF9900"/>
                </a:solidFill>
                <a:latin typeface="Comic Sans MS" pitchFamily="66" charset="0"/>
              </a:rPr>
              <a:t>laboratório, </a:t>
            </a:r>
            <a:r>
              <a:rPr lang="pt-BR" sz="2000" b="1" dirty="0">
                <a:solidFill>
                  <a:srgbClr val="FF9900"/>
                </a:solidFill>
                <a:latin typeface="Comic Sans MS" pitchFamily="66" charset="0"/>
              </a:rPr>
              <a:t>apresenta uma </a:t>
            </a:r>
            <a:r>
              <a:rPr lang="pt-BR" sz="2000" b="1" dirty="0" smtClean="0">
                <a:solidFill>
                  <a:schemeClr val="accent5">
                    <a:lumMod val="50000"/>
                  </a:schemeClr>
                </a:solidFill>
                <a:latin typeface="Comic Sans MS" pitchFamily="66" charset="0"/>
              </a:rPr>
              <a:t>INCORREÇÃO</a:t>
            </a:r>
            <a:r>
              <a:rPr lang="pt-BR" sz="2000" b="1" dirty="0">
                <a:solidFill>
                  <a:srgbClr val="FFC000"/>
                </a:solidFill>
                <a:latin typeface="Comic Sans MS" pitchFamily="66" charset="0"/>
              </a:rPr>
              <a:t>.</a:t>
            </a:r>
            <a:r>
              <a:rPr lang="pt-BR" sz="2000" b="1" dirty="0" smtClean="0">
                <a:solidFill>
                  <a:srgbClr val="FFC000"/>
                </a:solidFill>
                <a:latin typeface="Comic Sans MS" pitchFamily="66" charset="0"/>
              </a:rPr>
              <a:t> </a:t>
            </a:r>
            <a:endParaRPr lang="pt-BR" sz="2000" b="1" dirty="0">
              <a:solidFill>
                <a:srgbClr val="FFC000"/>
              </a:solidFill>
              <a:latin typeface="Comic Sans MS" pitchFamily="66" charset="0"/>
            </a:endParaRPr>
          </a:p>
        </p:txBody>
      </p:sp>
      <p:sp>
        <p:nvSpPr>
          <p:cNvPr id="39" name="Elipse 38"/>
          <p:cNvSpPr/>
          <p:nvPr/>
        </p:nvSpPr>
        <p:spPr>
          <a:xfrm>
            <a:off x="6732241" y="3388444"/>
            <a:ext cx="864096" cy="8640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pt-BR" sz="6000" dirty="0" smtClean="0"/>
              <a:t>+</a:t>
            </a:r>
            <a:endParaRPr lang="pt-BR" dirty="0"/>
          </a:p>
        </p:txBody>
      </p:sp>
      <p:sp>
        <p:nvSpPr>
          <p:cNvPr id="40" name="Forma livre 39"/>
          <p:cNvSpPr/>
          <p:nvPr/>
        </p:nvSpPr>
        <p:spPr>
          <a:xfrm>
            <a:off x="5148064" y="1996289"/>
            <a:ext cx="3720413" cy="3994856"/>
          </a:xfrm>
          <a:custGeom>
            <a:avLst/>
            <a:gdLst>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794782 w 3779520"/>
              <a:gd name="connsiteY14" fmla="*/ 3277772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134794 w 3779520"/>
              <a:gd name="connsiteY18" fmla="*/ 1125415 h 4065563"/>
              <a:gd name="connsiteX19" fmla="*/ 2006991 w 3779520"/>
              <a:gd name="connsiteY19" fmla="*/ 787791 h 4065563"/>
              <a:gd name="connsiteX20" fmla="*/ 2766647 w 3779520"/>
              <a:gd name="connsiteY20" fmla="*/ 1195754 h 4065563"/>
              <a:gd name="connsiteX21" fmla="*/ 2977662 w 3779520"/>
              <a:gd name="connsiteY21" fmla="*/ 1941341 h 4065563"/>
              <a:gd name="connsiteX22" fmla="*/ 2555631 w 3779520"/>
              <a:gd name="connsiteY22" fmla="*/ 2560320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627392 w 3779520"/>
              <a:gd name="connsiteY14" fmla="*/ 3335070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134794 w 3779520"/>
              <a:gd name="connsiteY18" fmla="*/ 1125415 h 4065563"/>
              <a:gd name="connsiteX19" fmla="*/ 2006991 w 3779520"/>
              <a:gd name="connsiteY19" fmla="*/ 787791 h 4065563"/>
              <a:gd name="connsiteX20" fmla="*/ 2766647 w 3779520"/>
              <a:gd name="connsiteY20" fmla="*/ 1195754 h 4065563"/>
              <a:gd name="connsiteX21" fmla="*/ 2977662 w 3779520"/>
              <a:gd name="connsiteY21" fmla="*/ 1941341 h 4065563"/>
              <a:gd name="connsiteX22" fmla="*/ 2555631 w 3779520"/>
              <a:gd name="connsiteY22" fmla="*/ 2560320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627392 w 3779520"/>
              <a:gd name="connsiteY14" fmla="*/ 3335070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080120 w 3779520"/>
              <a:gd name="connsiteY18" fmla="*/ 1174830 h 4065563"/>
              <a:gd name="connsiteX19" fmla="*/ 2006991 w 3779520"/>
              <a:gd name="connsiteY19" fmla="*/ 787791 h 4065563"/>
              <a:gd name="connsiteX20" fmla="*/ 2766647 w 3779520"/>
              <a:gd name="connsiteY20" fmla="*/ 1195754 h 4065563"/>
              <a:gd name="connsiteX21" fmla="*/ 2977662 w 3779520"/>
              <a:gd name="connsiteY21" fmla="*/ 1941341 h 4065563"/>
              <a:gd name="connsiteX22" fmla="*/ 2555631 w 3779520"/>
              <a:gd name="connsiteY22" fmla="*/ 2560320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627392 w 3779520"/>
              <a:gd name="connsiteY14" fmla="*/ 3335070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080120 w 3779520"/>
              <a:gd name="connsiteY18" fmla="*/ 1174830 h 4065563"/>
              <a:gd name="connsiteX19" fmla="*/ 2006991 w 3779520"/>
              <a:gd name="connsiteY19" fmla="*/ 787791 h 4065563"/>
              <a:gd name="connsiteX20" fmla="*/ 2766647 w 3779520"/>
              <a:gd name="connsiteY20" fmla="*/ 1195754 h 4065563"/>
              <a:gd name="connsiteX21" fmla="*/ 2977662 w 3779520"/>
              <a:gd name="connsiteY21" fmla="*/ 1941341 h 4065563"/>
              <a:gd name="connsiteX22" fmla="*/ 2555631 w 3779520"/>
              <a:gd name="connsiteY22" fmla="*/ 2560320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627392 w 3779520"/>
              <a:gd name="connsiteY14" fmla="*/ 3335070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080120 w 3779520"/>
              <a:gd name="connsiteY18" fmla="*/ 1174830 h 4065563"/>
              <a:gd name="connsiteX19" fmla="*/ 2006991 w 3779520"/>
              <a:gd name="connsiteY19" fmla="*/ 787791 h 4065563"/>
              <a:gd name="connsiteX20" fmla="*/ 2766647 w 3779520"/>
              <a:gd name="connsiteY20" fmla="*/ 1195754 h 4065563"/>
              <a:gd name="connsiteX21" fmla="*/ 2977662 w 3779520"/>
              <a:gd name="connsiteY21" fmla="*/ 1941341 h 4065563"/>
              <a:gd name="connsiteX22" fmla="*/ 2555631 w 3779520"/>
              <a:gd name="connsiteY22" fmla="*/ 2560320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627392 w 3779520"/>
              <a:gd name="connsiteY14" fmla="*/ 3335070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080120 w 3779520"/>
              <a:gd name="connsiteY18" fmla="*/ 1174830 h 4065563"/>
              <a:gd name="connsiteX19" fmla="*/ 2006991 w 3779520"/>
              <a:gd name="connsiteY19" fmla="*/ 787791 h 4065563"/>
              <a:gd name="connsiteX20" fmla="*/ 2766647 w 3779520"/>
              <a:gd name="connsiteY20" fmla="*/ 1195754 h 4065563"/>
              <a:gd name="connsiteX21" fmla="*/ 2977662 w 3779520"/>
              <a:gd name="connsiteY21" fmla="*/ 1941341 h 4065563"/>
              <a:gd name="connsiteX22" fmla="*/ 2555631 w 3779520"/>
              <a:gd name="connsiteY22" fmla="*/ 2560320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627392 w 3779520"/>
              <a:gd name="connsiteY14" fmla="*/ 3335070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080120 w 3779520"/>
              <a:gd name="connsiteY18" fmla="*/ 1174830 h 4065563"/>
              <a:gd name="connsiteX19" fmla="*/ 2006991 w 3779520"/>
              <a:gd name="connsiteY19" fmla="*/ 787791 h 4065563"/>
              <a:gd name="connsiteX20" fmla="*/ 2766647 w 3779520"/>
              <a:gd name="connsiteY20" fmla="*/ 1195754 h 4065563"/>
              <a:gd name="connsiteX21" fmla="*/ 2977662 w 3779520"/>
              <a:gd name="connsiteY21" fmla="*/ 1941341 h 4065563"/>
              <a:gd name="connsiteX22" fmla="*/ 2448272 w 3779520"/>
              <a:gd name="connsiteY22" fmla="*/ 2542982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627392 w 3779520"/>
              <a:gd name="connsiteY14" fmla="*/ 3335070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080120 w 3779520"/>
              <a:gd name="connsiteY18" fmla="*/ 1174830 h 4065563"/>
              <a:gd name="connsiteX19" fmla="*/ 2006991 w 3779520"/>
              <a:gd name="connsiteY19" fmla="*/ 787791 h 4065563"/>
              <a:gd name="connsiteX20" fmla="*/ 2766647 w 3779520"/>
              <a:gd name="connsiteY20" fmla="*/ 1195754 h 4065563"/>
              <a:gd name="connsiteX21" fmla="*/ 2952328 w 3779520"/>
              <a:gd name="connsiteY21" fmla="*/ 1966918 h 4065563"/>
              <a:gd name="connsiteX22" fmla="*/ 2448272 w 3779520"/>
              <a:gd name="connsiteY22" fmla="*/ 2542982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65563 h 4065563"/>
              <a:gd name="connsiteX1" fmla="*/ 1134794 w 3779520"/>
              <a:gd name="connsiteY1" fmla="*/ 3854548 h 4065563"/>
              <a:gd name="connsiteX2" fmla="*/ 473613 w 3779520"/>
              <a:gd name="connsiteY2" fmla="*/ 3319975 h 4065563"/>
              <a:gd name="connsiteX3" fmla="*/ 107853 w 3779520"/>
              <a:gd name="connsiteY3" fmla="*/ 2644726 h 4065563"/>
              <a:gd name="connsiteX4" fmla="*/ 9379 w 3779520"/>
              <a:gd name="connsiteY4" fmla="*/ 1814732 h 4065563"/>
              <a:gd name="connsiteX5" fmla="*/ 164124 w 3779520"/>
              <a:gd name="connsiteY5" fmla="*/ 1195754 h 4065563"/>
              <a:gd name="connsiteX6" fmla="*/ 487680 w 3779520"/>
              <a:gd name="connsiteY6" fmla="*/ 689317 h 4065563"/>
              <a:gd name="connsiteX7" fmla="*/ 965982 w 3779520"/>
              <a:gd name="connsiteY7" fmla="*/ 295421 h 4065563"/>
              <a:gd name="connsiteX8" fmla="*/ 1655299 w 3779520"/>
              <a:gd name="connsiteY8" fmla="*/ 28135 h 4065563"/>
              <a:gd name="connsiteX9" fmla="*/ 2513428 w 3779520"/>
              <a:gd name="connsiteY9" fmla="*/ 126609 h 4065563"/>
              <a:gd name="connsiteX10" fmla="*/ 3329354 w 3779520"/>
              <a:gd name="connsiteY10" fmla="*/ 633046 h 4065563"/>
              <a:gd name="connsiteX11" fmla="*/ 3737317 w 3779520"/>
              <a:gd name="connsiteY11" fmla="*/ 1561514 h 4065563"/>
              <a:gd name="connsiteX12" fmla="*/ 3582573 w 3779520"/>
              <a:gd name="connsiteY12" fmla="*/ 2504049 h 4065563"/>
              <a:gd name="connsiteX13" fmla="*/ 3216813 w 3779520"/>
              <a:gd name="connsiteY13" fmla="*/ 2996418 h 4065563"/>
              <a:gd name="connsiteX14" fmla="*/ 2627392 w 3779520"/>
              <a:gd name="connsiteY14" fmla="*/ 3335070 h 4065563"/>
              <a:gd name="connsiteX15" fmla="*/ 1922585 w 3779520"/>
              <a:gd name="connsiteY15" fmla="*/ 3404381 h 4065563"/>
              <a:gd name="connsiteX16" fmla="*/ 1036320 w 3779520"/>
              <a:gd name="connsiteY16" fmla="*/ 2869809 h 4065563"/>
              <a:gd name="connsiteX17" fmla="*/ 754967 w 3779520"/>
              <a:gd name="connsiteY17" fmla="*/ 1983544 h 4065563"/>
              <a:gd name="connsiteX18" fmla="*/ 1080120 w 3779520"/>
              <a:gd name="connsiteY18" fmla="*/ 1174830 h 4065563"/>
              <a:gd name="connsiteX19" fmla="*/ 2006991 w 3779520"/>
              <a:gd name="connsiteY19" fmla="*/ 787791 h 4065563"/>
              <a:gd name="connsiteX20" fmla="*/ 2766647 w 3779520"/>
              <a:gd name="connsiteY20" fmla="*/ 1195754 h 4065563"/>
              <a:gd name="connsiteX21" fmla="*/ 2952328 w 3779520"/>
              <a:gd name="connsiteY21" fmla="*/ 1966918 h 4065563"/>
              <a:gd name="connsiteX22" fmla="*/ 2448272 w 3779520"/>
              <a:gd name="connsiteY22" fmla="*/ 2542982 h 4065563"/>
              <a:gd name="connsiteX23" fmla="*/ 1725637 w 3779520"/>
              <a:gd name="connsiteY23" fmla="*/ 2518117 h 4065563"/>
              <a:gd name="connsiteX24" fmla="*/ 1472419 w 3779520"/>
              <a:gd name="connsiteY24" fmla="*/ 2011680 h 4065563"/>
              <a:gd name="connsiteX25" fmla="*/ 1725637 w 3779520"/>
              <a:gd name="connsiteY25" fmla="*/ 1561514 h 4065563"/>
              <a:gd name="connsiteX26" fmla="*/ 2119533 w 3779520"/>
              <a:gd name="connsiteY26" fmla="*/ 1533378 h 4065563"/>
              <a:gd name="connsiteX0" fmla="*/ 2021059 w 3779520"/>
              <a:gd name="connsiteY0" fmla="*/ 4028677 h 4028677"/>
              <a:gd name="connsiteX1" fmla="*/ 1134794 w 3779520"/>
              <a:gd name="connsiteY1" fmla="*/ 3817662 h 4028677"/>
              <a:gd name="connsiteX2" fmla="*/ 473613 w 3779520"/>
              <a:gd name="connsiteY2" fmla="*/ 3283089 h 4028677"/>
              <a:gd name="connsiteX3" fmla="*/ 107853 w 3779520"/>
              <a:gd name="connsiteY3" fmla="*/ 2607840 h 4028677"/>
              <a:gd name="connsiteX4" fmla="*/ 9379 w 3779520"/>
              <a:gd name="connsiteY4" fmla="*/ 1777846 h 4028677"/>
              <a:gd name="connsiteX5" fmla="*/ 164124 w 3779520"/>
              <a:gd name="connsiteY5" fmla="*/ 1158868 h 4028677"/>
              <a:gd name="connsiteX6" fmla="*/ 487680 w 3779520"/>
              <a:gd name="connsiteY6" fmla="*/ 652431 h 4028677"/>
              <a:gd name="connsiteX7" fmla="*/ 965982 w 3779520"/>
              <a:gd name="connsiteY7" fmla="*/ 258535 h 4028677"/>
              <a:gd name="connsiteX8" fmla="*/ 1656184 w 3779520"/>
              <a:gd name="connsiteY8" fmla="*/ 57824 h 4028677"/>
              <a:gd name="connsiteX9" fmla="*/ 2513428 w 3779520"/>
              <a:gd name="connsiteY9" fmla="*/ 89723 h 4028677"/>
              <a:gd name="connsiteX10" fmla="*/ 3329354 w 3779520"/>
              <a:gd name="connsiteY10" fmla="*/ 596160 h 4028677"/>
              <a:gd name="connsiteX11" fmla="*/ 3737317 w 3779520"/>
              <a:gd name="connsiteY11" fmla="*/ 1524628 h 4028677"/>
              <a:gd name="connsiteX12" fmla="*/ 3582573 w 3779520"/>
              <a:gd name="connsiteY12" fmla="*/ 2467163 h 4028677"/>
              <a:gd name="connsiteX13" fmla="*/ 3216813 w 3779520"/>
              <a:gd name="connsiteY13" fmla="*/ 2959532 h 4028677"/>
              <a:gd name="connsiteX14" fmla="*/ 2627392 w 3779520"/>
              <a:gd name="connsiteY14" fmla="*/ 3298184 h 4028677"/>
              <a:gd name="connsiteX15" fmla="*/ 1922585 w 3779520"/>
              <a:gd name="connsiteY15" fmla="*/ 3367495 h 4028677"/>
              <a:gd name="connsiteX16" fmla="*/ 1036320 w 3779520"/>
              <a:gd name="connsiteY16" fmla="*/ 2832923 h 4028677"/>
              <a:gd name="connsiteX17" fmla="*/ 754967 w 3779520"/>
              <a:gd name="connsiteY17" fmla="*/ 1946658 h 4028677"/>
              <a:gd name="connsiteX18" fmla="*/ 1080120 w 3779520"/>
              <a:gd name="connsiteY18" fmla="*/ 1137944 h 4028677"/>
              <a:gd name="connsiteX19" fmla="*/ 2006991 w 3779520"/>
              <a:gd name="connsiteY19" fmla="*/ 750905 h 4028677"/>
              <a:gd name="connsiteX20" fmla="*/ 2766647 w 3779520"/>
              <a:gd name="connsiteY20" fmla="*/ 1158868 h 4028677"/>
              <a:gd name="connsiteX21" fmla="*/ 2952328 w 3779520"/>
              <a:gd name="connsiteY21" fmla="*/ 1930032 h 4028677"/>
              <a:gd name="connsiteX22" fmla="*/ 2448272 w 3779520"/>
              <a:gd name="connsiteY22" fmla="*/ 2506096 h 4028677"/>
              <a:gd name="connsiteX23" fmla="*/ 1725637 w 3779520"/>
              <a:gd name="connsiteY23" fmla="*/ 2481231 h 4028677"/>
              <a:gd name="connsiteX24" fmla="*/ 1472419 w 3779520"/>
              <a:gd name="connsiteY24" fmla="*/ 1974794 h 4028677"/>
              <a:gd name="connsiteX25" fmla="*/ 1725637 w 3779520"/>
              <a:gd name="connsiteY25" fmla="*/ 1524628 h 4028677"/>
              <a:gd name="connsiteX26" fmla="*/ 2119533 w 3779520"/>
              <a:gd name="connsiteY26" fmla="*/ 1496492 h 4028677"/>
              <a:gd name="connsiteX0" fmla="*/ 2021059 w 3779520"/>
              <a:gd name="connsiteY0" fmla="*/ 3992303 h 3992303"/>
              <a:gd name="connsiteX1" fmla="*/ 1134794 w 3779520"/>
              <a:gd name="connsiteY1" fmla="*/ 3781288 h 3992303"/>
              <a:gd name="connsiteX2" fmla="*/ 473613 w 3779520"/>
              <a:gd name="connsiteY2" fmla="*/ 3246715 h 3992303"/>
              <a:gd name="connsiteX3" fmla="*/ 107853 w 3779520"/>
              <a:gd name="connsiteY3" fmla="*/ 2571466 h 3992303"/>
              <a:gd name="connsiteX4" fmla="*/ 9379 w 3779520"/>
              <a:gd name="connsiteY4" fmla="*/ 1741472 h 3992303"/>
              <a:gd name="connsiteX5" fmla="*/ 164124 w 3779520"/>
              <a:gd name="connsiteY5" fmla="*/ 1122494 h 3992303"/>
              <a:gd name="connsiteX6" fmla="*/ 487680 w 3779520"/>
              <a:gd name="connsiteY6" fmla="*/ 616057 h 3992303"/>
              <a:gd name="connsiteX7" fmla="*/ 965982 w 3779520"/>
              <a:gd name="connsiteY7" fmla="*/ 222161 h 3992303"/>
              <a:gd name="connsiteX8" fmla="*/ 1656184 w 3779520"/>
              <a:gd name="connsiteY8" fmla="*/ 21450 h 3992303"/>
              <a:gd name="connsiteX9" fmla="*/ 2520280 w 3779520"/>
              <a:gd name="connsiteY9" fmla="*/ 93458 h 3992303"/>
              <a:gd name="connsiteX10" fmla="*/ 3329354 w 3779520"/>
              <a:gd name="connsiteY10" fmla="*/ 559786 h 3992303"/>
              <a:gd name="connsiteX11" fmla="*/ 3737317 w 3779520"/>
              <a:gd name="connsiteY11" fmla="*/ 1488254 h 3992303"/>
              <a:gd name="connsiteX12" fmla="*/ 3582573 w 3779520"/>
              <a:gd name="connsiteY12" fmla="*/ 2430789 h 3992303"/>
              <a:gd name="connsiteX13" fmla="*/ 3216813 w 3779520"/>
              <a:gd name="connsiteY13" fmla="*/ 2923158 h 3992303"/>
              <a:gd name="connsiteX14" fmla="*/ 2627392 w 3779520"/>
              <a:gd name="connsiteY14" fmla="*/ 3261810 h 3992303"/>
              <a:gd name="connsiteX15" fmla="*/ 1922585 w 3779520"/>
              <a:gd name="connsiteY15" fmla="*/ 3331121 h 3992303"/>
              <a:gd name="connsiteX16" fmla="*/ 1036320 w 3779520"/>
              <a:gd name="connsiteY16" fmla="*/ 2796549 h 3992303"/>
              <a:gd name="connsiteX17" fmla="*/ 754967 w 3779520"/>
              <a:gd name="connsiteY17" fmla="*/ 1910284 h 3992303"/>
              <a:gd name="connsiteX18" fmla="*/ 1080120 w 3779520"/>
              <a:gd name="connsiteY18" fmla="*/ 1101570 h 3992303"/>
              <a:gd name="connsiteX19" fmla="*/ 2006991 w 3779520"/>
              <a:gd name="connsiteY19" fmla="*/ 714531 h 3992303"/>
              <a:gd name="connsiteX20" fmla="*/ 2766647 w 3779520"/>
              <a:gd name="connsiteY20" fmla="*/ 1122494 h 3992303"/>
              <a:gd name="connsiteX21" fmla="*/ 2952328 w 3779520"/>
              <a:gd name="connsiteY21" fmla="*/ 1893658 h 3992303"/>
              <a:gd name="connsiteX22" fmla="*/ 2448272 w 3779520"/>
              <a:gd name="connsiteY22" fmla="*/ 2469722 h 3992303"/>
              <a:gd name="connsiteX23" fmla="*/ 1725637 w 3779520"/>
              <a:gd name="connsiteY23" fmla="*/ 2444857 h 3992303"/>
              <a:gd name="connsiteX24" fmla="*/ 1472419 w 3779520"/>
              <a:gd name="connsiteY24" fmla="*/ 1938420 h 3992303"/>
              <a:gd name="connsiteX25" fmla="*/ 1725637 w 3779520"/>
              <a:gd name="connsiteY25" fmla="*/ 1488254 h 3992303"/>
              <a:gd name="connsiteX26" fmla="*/ 2119533 w 3779520"/>
              <a:gd name="connsiteY26" fmla="*/ 1460118 h 3992303"/>
              <a:gd name="connsiteX0" fmla="*/ 2021059 w 3794352"/>
              <a:gd name="connsiteY0" fmla="*/ 3994856 h 3994856"/>
              <a:gd name="connsiteX1" fmla="*/ 1134794 w 3794352"/>
              <a:gd name="connsiteY1" fmla="*/ 3783841 h 3994856"/>
              <a:gd name="connsiteX2" fmla="*/ 473613 w 3794352"/>
              <a:gd name="connsiteY2" fmla="*/ 3249268 h 3994856"/>
              <a:gd name="connsiteX3" fmla="*/ 107853 w 3794352"/>
              <a:gd name="connsiteY3" fmla="*/ 2574019 h 3994856"/>
              <a:gd name="connsiteX4" fmla="*/ 9379 w 3794352"/>
              <a:gd name="connsiteY4" fmla="*/ 1744025 h 3994856"/>
              <a:gd name="connsiteX5" fmla="*/ 164124 w 3794352"/>
              <a:gd name="connsiteY5" fmla="*/ 1125047 h 3994856"/>
              <a:gd name="connsiteX6" fmla="*/ 487680 w 3794352"/>
              <a:gd name="connsiteY6" fmla="*/ 618610 h 3994856"/>
              <a:gd name="connsiteX7" fmla="*/ 965982 w 3794352"/>
              <a:gd name="connsiteY7" fmla="*/ 224714 h 3994856"/>
              <a:gd name="connsiteX8" fmla="*/ 1656184 w 3794352"/>
              <a:gd name="connsiteY8" fmla="*/ 24003 h 3994856"/>
              <a:gd name="connsiteX9" fmla="*/ 2520280 w 3794352"/>
              <a:gd name="connsiteY9" fmla="*/ 96011 h 3994856"/>
              <a:gd name="connsiteX10" fmla="*/ 3240360 w 3794352"/>
              <a:gd name="connsiteY10" fmla="*/ 600067 h 3994856"/>
              <a:gd name="connsiteX11" fmla="*/ 3737317 w 3794352"/>
              <a:gd name="connsiteY11" fmla="*/ 1490807 h 3994856"/>
              <a:gd name="connsiteX12" fmla="*/ 3582573 w 3794352"/>
              <a:gd name="connsiteY12" fmla="*/ 2433342 h 3994856"/>
              <a:gd name="connsiteX13" fmla="*/ 3216813 w 3794352"/>
              <a:gd name="connsiteY13" fmla="*/ 2925711 h 3994856"/>
              <a:gd name="connsiteX14" fmla="*/ 2627392 w 3794352"/>
              <a:gd name="connsiteY14" fmla="*/ 3264363 h 3994856"/>
              <a:gd name="connsiteX15" fmla="*/ 1922585 w 3794352"/>
              <a:gd name="connsiteY15" fmla="*/ 3333674 h 3994856"/>
              <a:gd name="connsiteX16" fmla="*/ 1036320 w 3794352"/>
              <a:gd name="connsiteY16" fmla="*/ 2799102 h 3994856"/>
              <a:gd name="connsiteX17" fmla="*/ 754967 w 3794352"/>
              <a:gd name="connsiteY17" fmla="*/ 1912837 h 3994856"/>
              <a:gd name="connsiteX18" fmla="*/ 1080120 w 3794352"/>
              <a:gd name="connsiteY18" fmla="*/ 1104123 h 3994856"/>
              <a:gd name="connsiteX19" fmla="*/ 2006991 w 3794352"/>
              <a:gd name="connsiteY19" fmla="*/ 717084 h 3994856"/>
              <a:gd name="connsiteX20" fmla="*/ 2766647 w 3794352"/>
              <a:gd name="connsiteY20" fmla="*/ 1125047 h 3994856"/>
              <a:gd name="connsiteX21" fmla="*/ 2952328 w 3794352"/>
              <a:gd name="connsiteY21" fmla="*/ 1896211 h 3994856"/>
              <a:gd name="connsiteX22" fmla="*/ 2448272 w 3794352"/>
              <a:gd name="connsiteY22" fmla="*/ 2472275 h 3994856"/>
              <a:gd name="connsiteX23" fmla="*/ 1725637 w 3794352"/>
              <a:gd name="connsiteY23" fmla="*/ 2447410 h 3994856"/>
              <a:gd name="connsiteX24" fmla="*/ 1472419 w 3794352"/>
              <a:gd name="connsiteY24" fmla="*/ 1940973 h 3994856"/>
              <a:gd name="connsiteX25" fmla="*/ 1725637 w 3794352"/>
              <a:gd name="connsiteY25" fmla="*/ 1490807 h 3994856"/>
              <a:gd name="connsiteX26" fmla="*/ 2119533 w 3794352"/>
              <a:gd name="connsiteY26" fmla="*/ 1462671 h 3994856"/>
              <a:gd name="connsiteX0" fmla="*/ 2021059 w 3729443"/>
              <a:gd name="connsiteY0" fmla="*/ 3994856 h 3994856"/>
              <a:gd name="connsiteX1" fmla="*/ 1134794 w 3729443"/>
              <a:gd name="connsiteY1" fmla="*/ 3783841 h 3994856"/>
              <a:gd name="connsiteX2" fmla="*/ 473613 w 3729443"/>
              <a:gd name="connsiteY2" fmla="*/ 3249268 h 3994856"/>
              <a:gd name="connsiteX3" fmla="*/ 107853 w 3729443"/>
              <a:gd name="connsiteY3" fmla="*/ 2574019 h 3994856"/>
              <a:gd name="connsiteX4" fmla="*/ 9379 w 3729443"/>
              <a:gd name="connsiteY4" fmla="*/ 1744025 h 3994856"/>
              <a:gd name="connsiteX5" fmla="*/ 164124 w 3729443"/>
              <a:gd name="connsiteY5" fmla="*/ 1125047 h 3994856"/>
              <a:gd name="connsiteX6" fmla="*/ 487680 w 3729443"/>
              <a:gd name="connsiteY6" fmla="*/ 618610 h 3994856"/>
              <a:gd name="connsiteX7" fmla="*/ 965982 w 3729443"/>
              <a:gd name="connsiteY7" fmla="*/ 224714 h 3994856"/>
              <a:gd name="connsiteX8" fmla="*/ 1656184 w 3729443"/>
              <a:gd name="connsiteY8" fmla="*/ 24003 h 3994856"/>
              <a:gd name="connsiteX9" fmla="*/ 2520280 w 3729443"/>
              <a:gd name="connsiteY9" fmla="*/ 96011 h 3994856"/>
              <a:gd name="connsiteX10" fmla="*/ 3240360 w 3729443"/>
              <a:gd name="connsiteY10" fmla="*/ 600067 h 3994856"/>
              <a:gd name="connsiteX11" fmla="*/ 3672408 w 3729443"/>
              <a:gd name="connsiteY11" fmla="*/ 1464163 h 3994856"/>
              <a:gd name="connsiteX12" fmla="*/ 3582573 w 3729443"/>
              <a:gd name="connsiteY12" fmla="*/ 2433342 h 3994856"/>
              <a:gd name="connsiteX13" fmla="*/ 3216813 w 3729443"/>
              <a:gd name="connsiteY13" fmla="*/ 2925711 h 3994856"/>
              <a:gd name="connsiteX14" fmla="*/ 2627392 w 3729443"/>
              <a:gd name="connsiteY14" fmla="*/ 3264363 h 3994856"/>
              <a:gd name="connsiteX15" fmla="*/ 1922585 w 3729443"/>
              <a:gd name="connsiteY15" fmla="*/ 3333674 h 3994856"/>
              <a:gd name="connsiteX16" fmla="*/ 1036320 w 3729443"/>
              <a:gd name="connsiteY16" fmla="*/ 2799102 h 3994856"/>
              <a:gd name="connsiteX17" fmla="*/ 754967 w 3729443"/>
              <a:gd name="connsiteY17" fmla="*/ 1912837 h 3994856"/>
              <a:gd name="connsiteX18" fmla="*/ 1080120 w 3729443"/>
              <a:gd name="connsiteY18" fmla="*/ 1104123 h 3994856"/>
              <a:gd name="connsiteX19" fmla="*/ 2006991 w 3729443"/>
              <a:gd name="connsiteY19" fmla="*/ 717084 h 3994856"/>
              <a:gd name="connsiteX20" fmla="*/ 2766647 w 3729443"/>
              <a:gd name="connsiteY20" fmla="*/ 1125047 h 3994856"/>
              <a:gd name="connsiteX21" fmla="*/ 2952328 w 3729443"/>
              <a:gd name="connsiteY21" fmla="*/ 1896211 h 3994856"/>
              <a:gd name="connsiteX22" fmla="*/ 2448272 w 3729443"/>
              <a:gd name="connsiteY22" fmla="*/ 2472275 h 3994856"/>
              <a:gd name="connsiteX23" fmla="*/ 1725637 w 3729443"/>
              <a:gd name="connsiteY23" fmla="*/ 2447410 h 3994856"/>
              <a:gd name="connsiteX24" fmla="*/ 1472419 w 3729443"/>
              <a:gd name="connsiteY24" fmla="*/ 1940973 h 3994856"/>
              <a:gd name="connsiteX25" fmla="*/ 1725637 w 3729443"/>
              <a:gd name="connsiteY25" fmla="*/ 1490807 h 3994856"/>
              <a:gd name="connsiteX26" fmla="*/ 2119533 w 3729443"/>
              <a:gd name="connsiteY26"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3216813 w 3720413"/>
              <a:gd name="connsiteY13" fmla="*/ 2925711 h 3994856"/>
              <a:gd name="connsiteX14" fmla="*/ 2627392 w 3720413"/>
              <a:gd name="connsiteY14" fmla="*/ 3264363 h 3994856"/>
              <a:gd name="connsiteX15" fmla="*/ 1922585 w 3720413"/>
              <a:gd name="connsiteY15" fmla="*/ 3333674 h 3994856"/>
              <a:gd name="connsiteX16" fmla="*/ 1036320 w 3720413"/>
              <a:gd name="connsiteY16" fmla="*/ 2799102 h 3994856"/>
              <a:gd name="connsiteX17" fmla="*/ 754967 w 3720413"/>
              <a:gd name="connsiteY17" fmla="*/ 1912837 h 3994856"/>
              <a:gd name="connsiteX18" fmla="*/ 1080120 w 3720413"/>
              <a:gd name="connsiteY18" fmla="*/ 1104123 h 3994856"/>
              <a:gd name="connsiteX19" fmla="*/ 2006991 w 3720413"/>
              <a:gd name="connsiteY19" fmla="*/ 717084 h 3994856"/>
              <a:gd name="connsiteX20" fmla="*/ 2766647 w 3720413"/>
              <a:gd name="connsiteY20" fmla="*/ 1125047 h 3994856"/>
              <a:gd name="connsiteX21" fmla="*/ 2952328 w 3720413"/>
              <a:gd name="connsiteY21" fmla="*/ 1896211 h 3994856"/>
              <a:gd name="connsiteX22" fmla="*/ 2448272 w 3720413"/>
              <a:gd name="connsiteY22" fmla="*/ 2472275 h 3994856"/>
              <a:gd name="connsiteX23" fmla="*/ 1725637 w 3720413"/>
              <a:gd name="connsiteY23" fmla="*/ 2447410 h 3994856"/>
              <a:gd name="connsiteX24" fmla="*/ 1472419 w 3720413"/>
              <a:gd name="connsiteY24" fmla="*/ 1940973 h 3994856"/>
              <a:gd name="connsiteX25" fmla="*/ 1725637 w 3720413"/>
              <a:gd name="connsiteY25" fmla="*/ 1490807 h 3994856"/>
              <a:gd name="connsiteX26" fmla="*/ 2119533 w 3720413"/>
              <a:gd name="connsiteY26"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3096345 w 3720413"/>
              <a:gd name="connsiteY13" fmla="*/ 2976331 h 3994856"/>
              <a:gd name="connsiteX14" fmla="*/ 2627392 w 3720413"/>
              <a:gd name="connsiteY14" fmla="*/ 3264363 h 3994856"/>
              <a:gd name="connsiteX15" fmla="*/ 1922585 w 3720413"/>
              <a:gd name="connsiteY15" fmla="*/ 3333674 h 3994856"/>
              <a:gd name="connsiteX16" fmla="*/ 1036320 w 3720413"/>
              <a:gd name="connsiteY16" fmla="*/ 2799102 h 3994856"/>
              <a:gd name="connsiteX17" fmla="*/ 754967 w 3720413"/>
              <a:gd name="connsiteY17" fmla="*/ 1912837 h 3994856"/>
              <a:gd name="connsiteX18" fmla="*/ 1080120 w 3720413"/>
              <a:gd name="connsiteY18" fmla="*/ 1104123 h 3994856"/>
              <a:gd name="connsiteX19" fmla="*/ 2006991 w 3720413"/>
              <a:gd name="connsiteY19" fmla="*/ 717084 h 3994856"/>
              <a:gd name="connsiteX20" fmla="*/ 2766647 w 3720413"/>
              <a:gd name="connsiteY20" fmla="*/ 1125047 h 3994856"/>
              <a:gd name="connsiteX21" fmla="*/ 2952328 w 3720413"/>
              <a:gd name="connsiteY21" fmla="*/ 1896211 h 3994856"/>
              <a:gd name="connsiteX22" fmla="*/ 2448272 w 3720413"/>
              <a:gd name="connsiteY22" fmla="*/ 2472275 h 3994856"/>
              <a:gd name="connsiteX23" fmla="*/ 1725637 w 3720413"/>
              <a:gd name="connsiteY23" fmla="*/ 2447410 h 3994856"/>
              <a:gd name="connsiteX24" fmla="*/ 1472419 w 3720413"/>
              <a:gd name="connsiteY24" fmla="*/ 1940973 h 3994856"/>
              <a:gd name="connsiteX25" fmla="*/ 1725637 w 3720413"/>
              <a:gd name="connsiteY25" fmla="*/ 1490807 h 3994856"/>
              <a:gd name="connsiteX26" fmla="*/ 2119533 w 3720413"/>
              <a:gd name="connsiteY26"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3096345 w 3720413"/>
              <a:gd name="connsiteY13" fmla="*/ 2976331 h 3994856"/>
              <a:gd name="connsiteX14" fmla="*/ 2627392 w 3720413"/>
              <a:gd name="connsiteY14" fmla="*/ 3264363 h 3994856"/>
              <a:gd name="connsiteX15" fmla="*/ 1872209 w 3720413"/>
              <a:gd name="connsiteY15" fmla="*/ 3264363 h 3994856"/>
              <a:gd name="connsiteX16" fmla="*/ 1036320 w 3720413"/>
              <a:gd name="connsiteY16" fmla="*/ 2799102 h 3994856"/>
              <a:gd name="connsiteX17" fmla="*/ 754967 w 3720413"/>
              <a:gd name="connsiteY17" fmla="*/ 1912837 h 3994856"/>
              <a:gd name="connsiteX18" fmla="*/ 1080120 w 3720413"/>
              <a:gd name="connsiteY18" fmla="*/ 1104123 h 3994856"/>
              <a:gd name="connsiteX19" fmla="*/ 2006991 w 3720413"/>
              <a:gd name="connsiteY19" fmla="*/ 717084 h 3994856"/>
              <a:gd name="connsiteX20" fmla="*/ 2766647 w 3720413"/>
              <a:gd name="connsiteY20" fmla="*/ 1125047 h 3994856"/>
              <a:gd name="connsiteX21" fmla="*/ 2952328 w 3720413"/>
              <a:gd name="connsiteY21" fmla="*/ 1896211 h 3994856"/>
              <a:gd name="connsiteX22" fmla="*/ 2448272 w 3720413"/>
              <a:gd name="connsiteY22" fmla="*/ 2472275 h 3994856"/>
              <a:gd name="connsiteX23" fmla="*/ 1725637 w 3720413"/>
              <a:gd name="connsiteY23" fmla="*/ 2447410 h 3994856"/>
              <a:gd name="connsiteX24" fmla="*/ 1472419 w 3720413"/>
              <a:gd name="connsiteY24" fmla="*/ 1940973 h 3994856"/>
              <a:gd name="connsiteX25" fmla="*/ 1725637 w 3720413"/>
              <a:gd name="connsiteY25" fmla="*/ 1490807 h 3994856"/>
              <a:gd name="connsiteX26" fmla="*/ 2119533 w 3720413"/>
              <a:gd name="connsiteY26"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3096345 w 3720413"/>
              <a:gd name="connsiteY13" fmla="*/ 2976331 h 3994856"/>
              <a:gd name="connsiteX14" fmla="*/ 2664297 w 3720413"/>
              <a:gd name="connsiteY14" fmla="*/ 3192355 h 3994856"/>
              <a:gd name="connsiteX15" fmla="*/ 2627392 w 3720413"/>
              <a:gd name="connsiteY15" fmla="*/ 3264363 h 3994856"/>
              <a:gd name="connsiteX16" fmla="*/ 1872209 w 3720413"/>
              <a:gd name="connsiteY16" fmla="*/ 3264363 h 3994856"/>
              <a:gd name="connsiteX17" fmla="*/ 1036320 w 3720413"/>
              <a:gd name="connsiteY17" fmla="*/ 2799102 h 3994856"/>
              <a:gd name="connsiteX18" fmla="*/ 754967 w 3720413"/>
              <a:gd name="connsiteY18" fmla="*/ 1912837 h 3994856"/>
              <a:gd name="connsiteX19" fmla="*/ 1080120 w 3720413"/>
              <a:gd name="connsiteY19" fmla="*/ 1104123 h 3994856"/>
              <a:gd name="connsiteX20" fmla="*/ 2006991 w 3720413"/>
              <a:gd name="connsiteY20" fmla="*/ 717084 h 3994856"/>
              <a:gd name="connsiteX21" fmla="*/ 2766647 w 3720413"/>
              <a:gd name="connsiteY21" fmla="*/ 1125047 h 3994856"/>
              <a:gd name="connsiteX22" fmla="*/ 2952328 w 3720413"/>
              <a:gd name="connsiteY22" fmla="*/ 1896211 h 3994856"/>
              <a:gd name="connsiteX23" fmla="*/ 2448272 w 3720413"/>
              <a:gd name="connsiteY23" fmla="*/ 2472275 h 3994856"/>
              <a:gd name="connsiteX24" fmla="*/ 1725637 w 3720413"/>
              <a:gd name="connsiteY24" fmla="*/ 2447410 h 3994856"/>
              <a:gd name="connsiteX25" fmla="*/ 1472419 w 3720413"/>
              <a:gd name="connsiteY25" fmla="*/ 1940973 h 3994856"/>
              <a:gd name="connsiteX26" fmla="*/ 1725637 w 3720413"/>
              <a:gd name="connsiteY26" fmla="*/ 1490807 h 3994856"/>
              <a:gd name="connsiteX27" fmla="*/ 2119533 w 3720413"/>
              <a:gd name="connsiteY27"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3096345 w 3720413"/>
              <a:gd name="connsiteY13" fmla="*/ 2976331 h 3994856"/>
              <a:gd name="connsiteX14" fmla="*/ 2664297 w 3720413"/>
              <a:gd name="connsiteY14" fmla="*/ 3192355 h 3994856"/>
              <a:gd name="connsiteX15" fmla="*/ 1872209 w 3720413"/>
              <a:gd name="connsiteY15" fmla="*/ 3264363 h 3994856"/>
              <a:gd name="connsiteX16" fmla="*/ 1036320 w 3720413"/>
              <a:gd name="connsiteY16" fmla="*/ 2799102 h 3994856"/>
              <a:gd name="connsiteX17" fmla="*/ 754967 w 3720413"/>
              <a:gd name="connsiteY17" fmla="*/ 1912837 h 3994856"/>
              <a:gd name="connsiteX18" fmla="*/ 1080120 w 3720413"/>
              <a:gd name="connsiteY18" fmla="*/ 1104123 h 3994856"/>
              <a:gd name="connsiteX19" fmla="*/ 2006991 w 3720413"/>
              <a:gd name="connsiteY19" fmla="*/ 717084 h 3994856"/>
              <a:gd name="connsiteX20" fmla="*/ 2766647 w 3720413"/>
              <a:gd name="connsiteY20" fmla="*/ 1125047 h 3994856"/>
              <a:gd name="connsiteX21" fmla="*/ 2952328 w 3720413"/>
              <a:gd name="connsiteY21" fmla="*/ 1896211 h 3994856"/>
              <a:gd name="connsiteX22" fmla="*/ 2448272 w 3720413"/>
              <a:gd name="connsiteY22" fmla="*/ 2472275 h 3994856"/>
              <a:gd name="connsiteX23" fmla="*/ 1725637 w 3720413"/>
              <a:gd name="connsiteY23" fmla="*/ 2447410 h 3994856"/>
              <a:gd name="connsiteX24" fmla="*/ 1472419 w 3720413"/>
              <a:gd name="connsiteY24" fmla="*/ 1940973 h 3994856"/>
              <a:gd name="connsiteX25" fmla="*/ 1725637 w 3720413"/>
              <a:gd name="connsiteY25" fmla="*/ 1490807 h 3994856"/>
              <a:gd name="connsiteX26" fmla="*/ 2119533 w 3720413"/>
              <a:gd name="connsiteY26"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3096345 w 3720413"/>
              <a:gd name="connsiteY13" fmla="*/ 2976331 h 3994856"/>
              <a:gd name="connsiteX14" fmla="*/ 2664297 w 3720413"/>
              <a:gd name="connsiteY14" fmla="*/ 3192355 h 3994856"/>
              <a:gd name="connsiteX15" fmla="*/ 1872209 w 3720413"/>
              <a:gd name="connsiteY15" fmla="*/ 3264363 h 3994856"/>
              <a:gd name="connsiteX16" fmla="*/ 1036320 w 3720413"/>
              <a:gd name="connsiteY16" fmla="*/ 2799102 h 3994856"/>
              <a:gd name="connsiteX17" fmla="*/ 754967 w 3720413"/>
              <a:gd name="connsiteY17" fmla="*/ 1912837 h 3994856"/>
              <a:gd name="connsiteX18" fmla="*/ 1080120 w 3720413"/>
              <a:gd name="connsiteY18" fmla="*/ 1104123 h 3994856"/>
              <a:gd name="connsiteX19" fmla="*/ 2006991 w 3720413"/>
              <a:gd name="connsiteY19" fmla="*/ 717084 h 3994856"/>
              <a:gd name="connsiteX20" fmla="*/ 2766647 w 3720413"/>
              <a:gd name="connsiteY20" fmla="*/ 1125047 h 3994856"/>
              <a:gd name="connsiteX21" fmla="*/ 2952328 w 3720413"/>
              <a:gd name="connsiteY21" fmla="*/ 1896211 h 3994856"/>
              <a:gd name="connsiteX22" fmla="*/ 2448272 w 3720413"/>
              <a:gd name="connsiteY22" fmla="*/ 2472275 h 3994856"/>
              <a:gd name="connsiteX23" fmla="*/ 1725637 w 3720413"/>
              <a:gd name="connsiteY23" fmla="*/ 2447410 h 3994856"/>
              <a:gd name="connsiteX24" fmla="*/ 1472419 w 3720413"/>
              <a:gd name="connsiteY24" fmla="*/ 1940973 h 3994856"/>
              <a:gd name="connsiteX25" fmla="*/ 1725637 w 3720413"/>
              <a:gd name="connsiteY25" fmla="*/ 1490807 h 3994856"/>
              <a:gd name="connsiteX26" fmla="*/ 2119533 w 3720413"/>
              <a:gd name="connsiteY26"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3096345 w 3720413"/>
              <a:gd name="connsiteY13" fmla="*/ 2976331 h 3994856"/>
              <a:gd name="connsiteX14" fmla="*/ 2664297 w 3720413"/>
              <a:gd name="connsiteY14" fmla="*/ 3192355 h 3994856"/>
              <a:gd name="connsiteX15" fmla="*/ 1872209 w 3720413"/>
              <a:gd name="connsiteY15" fmla="*/ 3264363 h 3994856"/>
              <a:gd name="connsiteX16" fmla="*/ 1036320 w 3720413"/>
              <a:gd name="connsiteY16" fmla="*/ 2799102 h 3994856"/>
              <a:gd name="connsiteX17" fmla="*/ 754967 w 3720413"/>
              <a:gd name="connsiteY17" fmla="*/ 1912837 h 3994856"/>
              <a:gd name="connsiteX18" fmla="*/ 1080120 w 3720413"/>
              <a:gd name="connsiteY18" fmla="*/ 1104123 h 3994856"/>
              <a:gd name="connsiteX19" fmla="*/ 2006991 w 3720413"/>
              <a:gd name="connsiteY19" fmla="*/ 717084 h 3994856"/>
              <a:gd name="connsiteX20" fmla="*/ 2766647 w 3720413"/>
              <a:gd name="connsiteY20" fmla="*/ 1125047 h 3994856"/>
              <a:gd name="connsiteX21" fmla="*/ 2952328 w 3720413"/>
              <a:gd name="connsiteY21" fmla="*/ 1896211 h 3994856"/>
              <a:gd name="connsiteX22" fmla="*/ 2448272 w 3720413"/>
              <a:gd name="connsiteY22" fmla="*/ 2472275 h 3994856"/>
              <a:gd name="connsiteX23" fmla="*/ 1725637 w 3720413"/>
              <a:gd name="connsiteY23" fmla="*/ 2447410 h 3994856"/>
              <a:gd name="connsiteX24" fmla="*/ 1472419 w 3720413"/>
              <a:gd name="connsiteY24" fmla="*/ 1940973 h 3994856"/>
              <a:gd name="connsiteX25" fmla="*/ 1725637 w 3720413"/>
              <a:gd name="connsiteY25" fmla="*/ 1490807 h 3994856"/>
              <a:gd name="connsiteX26" fmla="*/ 2119533 w 3720413"/>
              <a:gd name="connsiteY26"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3096345 w 3720413"/>
              <a:gd name="connsiteY13" fmla="*/ 2904323 h 3994856"/>
              <a:gd name="connsiteX14" fmla="*/ 2664297 w 3720413"/>
              <a:gd name="connsiteY14" fmla="*/ 3192355 h 3994856"/>
              <a:gd name="connsiteX15" fmla="*/ 1872209 w 3720413"/>
              <a:gd name="connsiteY15" fmla="*/ 3264363 h 3994856"/>
              <a:gd name="connsiteX16" fmla="*/ 1036320 w 3720413"/>
              <a:gd name="connsiteY16" fmla="*/ 2799102 h 3994856"/>
              <a:gd name="connsiteX17" fmla="*/ 754967 w 3720413"/>
              <a:gd name="connsiteY17" fmla="*/ 1912837 h 3994856"/>
              <a:gd name="connsiteX18" fmla="*/ 1080120 w 3720413"/>
              <a:gd name="connsiteY18" fmla="*/ 1104123 h 3994856"/>
              <a:gd name="connsiteX19" fmla="*/ 2006991 w 3720413"/>
              <a:gd name="connsiteY19" fmla="*/ 717084 h 3994856"/>
              <a:gd name="connsiteX20" fmla="*/ 2766647 w 3720413"/>
              <a:gd name="connsiteY20" fmla="*/ 1125047 h 3994856"/>
              <a:gd name="connsiteX21" fmla="*/ 2952328 w 3720413"/>
              <a:gd name="connsiteY21" fmla="*/ 1896211 h 3994856"/>
              <a:gd name="connsiteX22" fmla="*/ 2448272 w 3720413"/>
              <a:gd name="connsiteY22" fmla="*/ 2472275 h 3994856"/>
              <a:gd name="connsiteX23" fmla="*/ 1725637 w 3720413"/>
              <a:gd name="connsiteY23" fmla="*/ 2447410 h 3994856"/>
              <a:gd name="connsiteX24" fmla="*/ 1472419 w 3720413"/>
              <a:gd name="connsiteY24" fmla="*/ 1940973 h 3994856"/>
              <a:gd name="connsiteX25" fmla="*/ 1725637 w 3720413"/>
              <a:gd name="connsiteY25" fmla="*/ 1490807 h 3994856"/>
              <a:gd name="connsiteX26" fmla="*/ 2119533 w 3720413"/>
              <a:gd name="connsiteY26"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2664297 w 3720413"/>
              <a:gd name="connsiteY13" fmla="*/ 3192355 h 3994856"/>
              <a:gd name="connsiteX14" fmla="*/ 1872209 w 3720413"/>
              <a:gd name="connsiteY14" fmla="*/ 3264363 h 3994856"/>
              <a:gd name="connsiteX15" fmla="*/ 1036320 w 3720413"/>
              <a:gd name="connsiteY15" fmla="*/ 2799102 h 3994856"/>
              <a:gd name="connsiteX16" fmla="*/ 754967 w 3720413"/>
              <a:gd name="connsiteY16" fmla="*/ 1912837 h 3994856"/>
              <a:gd name="connsiteX17" fmla="*/ 1080120 w 3720413"/>
              <a:gd name="connsiteY17" fmla="*/ 1104123 h 3994856"/>
              <a:gd name="connsiteX18" fmla="*/ 2006991 w 3720413"/>
              <a:gd name="connsiteY18" fmla="*/ 717084 h 3994856"/>
              <a:gd name="connsiteX19" fmla="*/ 2766647 w 3720413"/>
              <a:gd name="connsiteY19" fmla="*/ 1125047 h 3994856"/>
              <a:gd name="connsiteX20" fmla="*/ 2952328 w 3720413"/>
              <a:gd name="connsiteY20" fmla="*/ 1896211 h 3994856"/>
              <a:gd name="connsiteX21" fmla="*/ 2448272 w 3720413"/>
              <a:gd name="connsiteY21" fmla="*/ 2472275 h 3994856"/>
              <a:gd name="connsiteX22" fmla="*/ 1725637 w 3720413"/>
              <a:gd name="connsiteY22" fmla="*/ 2447410 h 3994856"/>
              <a:gd name="connsiteX23" fmla="*/ 1472419 w 3720413"/>
              <a:gd name="connsiteY23" fmla="*/ 1940973 h 3994856"/>
              <a:gd name="connsiteX24" fmla="*/ 1725637 w 3720413"/>
              <a:gd name="connsiteY24" fmla="*/ 1490807 h 3994856"/>
              <a:gd name="connsiteX25" fmla="*/ 2119533 w 3720413"/>
              <a:gd name="connsiteY25"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2952329 w 3720413"/>
              <a:gd name="connsiteY13" fmla="*/ 3048339 h 3994856"/>
              <a:gd name="connsiteX14" fmla="*/ 1872209 w 3720413"/>
              <a:gd name="connsiteY14" fmla="*/ 3264363 h 3994856"/>
              <a:gd name="connsiteX15" fmla="*/ 1036320 w 3720413"/>
              <a:gd name="connsiteY15" fmla="*/ 2799102 h 3994856"/>
              <a:gd name="connsiteX16" fmla="*/ 754967 w 3720413"/>
              <a:gd name="connsiteY16" fmla="*/ 1912837 h 3994856"/>
              <a:gd name="connsiteX17" fmla="*/ 1080120 w 3720413"/>
              <a:gd name="connsiteY17" fmla="*/ 1104123 h 3994856"/>
              <a:gd name="connsiteX18" fmla="*/ 2006991 w 3720413"/>
              <a:gd name="connsiteY18" fmla="*/ 717084 h 3994856"/>
              <a:gd name="connsiteX19" fmla="*/ 2766647 w 3720413"/>
              <a:gd name="connsiteY19" fmla="*/ 1125047 h 3994856"/>
              <a:gd name="connsiteX20" fmla="*/ 2952328 w 3720413"/>
              <a:gd name="connsiteY20" fmla="*/ 1896211 h 3994856"/>
              <a:gd name="connsiteX21" fmla="*/ 2448272 w 3720413"/>
              <a:gd name="connsiteY21" fmla="*/ 2472275 h 3994856"/>
              <a:gd name="connsiteX22" fmla="*/ 1725637 w 3720413"/>
              <a:gd name="connsiteY22" fmla="*/ 2447410 h 3994856"/>
              <a:gd name="connsiteX23" fmla="*/ 1472419 w 3720413"/>
              <a:gd name="connsiteY23" fmla="*/ 1940973 h 3994856"/>
              <a:gd name="connsiteX24" fmla="*/ 1725637 w 3720413"/>
              <a:gd name="connsiteY24" fmla="*/ 1490807 h 3994856"/>
              <a:gd name="connsiteX25" fmla="*/ 2119533 w 3720413"/>
              <a:gd name="connsiteY25"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2952329 w 3720413"/>
              <a:gd name="connsiteY13" fmla="*/ 3048339 h 3994856"/>
              <a:gd name="connsiteX14" fmla="*/ 1872209 w 3720413"/>
              <a:gd name="connsiteY14" fmla="*/ 3264363 h 3994856"/>
              <a:gd name="connsiteX15" fmla="*/ 1036320 w 3720413"/>
              <a:gd name="connsiteY15" fmla="*/ 2799102 h 3994856"/>
              <a:gd name="connsiteX16" fmla="*/ 754967 w 3720413"/>
              <a:gd name="connsiteY16" fmla="*/ 1912837 h 3994856"/>
              <a:gd name="connsiteX17" fmla="*/ 1080120 w 3720413"/>
              <a:gd name="connsiteY17" fmla="*/ 1104123 h 3994856"/>
              <a:gd name="connsiteX18" fmla="*/ 2006991 w 3720413"/>
              <a:gd name="connsiteY18" fmla="*/ 717084 h 3994856"/>
              <a:gd name="connsiteX19" fmla="*/ 2766647 w 3720413"/>
              <a:gd name="connsiteY19" fmla="*/ 1125047 h 3994856"/>
              <a:gd name="connsiteX20" fmla="*/ 2952328 w 3720413"/>
              <a:gd name="connsiteY20" fmla="*/ 1896211 h 3994856"/>
              <a:gd name="connsiteX21" fmla="*/ 2448272 w 3720413"/>
              <a:gd name="connsiteY21" fmla="*/ 2472275 h 3994856"/>
              <a:gd name="connsiteX22" fmla="*/ 1725637 w 3720413"/>
              <a:gd name="connsiteY22" fmla="*/ 2447410 h 3994856"/>
              <a:gd name="connsiteX23" fmla="*/ 1472419 w 3720413"/>
              <a:gd name="connsiteY23" fmla="*/ 1940973 h 3994856"/>
              <a:gd name="connsiteX24" fmla="*/ 1725637 w 3720413"/>
              <a:gd name="connsiteY24" fmla="*/ 1490807 h 3994856"/>
              <a:gd name="connsiteX25" fmla="*/ 2119533 w 3720413"/>
              <a:gd name="connsiteY25" fmla="*/ 1462671 h 3994856"/>
              <a:gd name="connsiteX0" fmla="*/ 2021059 w 3720413"/>
              <a:gd name="connsiteY0" fmla="*/ 3994856 h 3994856"/>
              <a:gd name="connsiteX1" fmla="*/ 1134794 w 3720413"/>
              <a:gd name="connsiteY1" fmla="*/ 3783841 h 3994856"/>
              <a:gd name="connsiteX2" fmla="*/ 473613 w 3720413"/>
              <a:gd name="connsiteY2" fmla="*/ 3249268 h 3994856"/>
              <a:gd name="connsiteX3" fmla="*/ 107853 w 3720413"/>
              <a:gd name="connsiteY3" fmla="*/ 2574019 h 3994856"/>
              <a:gd name="connsiteX4" fmla="*/ 9379 w 3720413"/>
              <a:gd name="connsiteY4" fmla="*/ 1744025 h 3994856"/>
              <a:gd name="connsiteX5" fmla="*/ 164124 w 3720413"/>
              <a:gd name="connsiteY5" fmla="*/ 1125047 h 3994856"/>
              <a:gd name="connsiteX6" fmla="*/ 487680 w 3720413"/>
              <a:gd name="connsiteY6" fmla="*/ 618610 h 3994856"/>
              <a:gd name="connsiteX7" fmla="*/ 965982 w 3720413"/>
              <a:gd name="connsiteY7" fmla="*/ 224714 h 3994856"/>
              <a:gd name="connsiteX8" fmla="*/ 1656184 w 3720413"/>
              <a:gd name="connsiteY8" fmla="*/ 24003 h 3994856"/>
              <a:gd name="connsiteX9" fmla="*/ 2520280 w 3720413"/>
              <a:gd name="connsiteY9" fmla="*/ 96011 h 3994856"/>
              <a:gd name="connsiteX10" fmla="*/ 3240360 w 3720413"/>
              <a:gd name="connsiteY10" fmla="*/ 600067 h 3994856"/>
              <a:gd name="connsiteX11" fmla="*/ 3672408 w 3720413"/>
              <a:gd name="connsiteY11" fmla="*/ 1464163 h 3994856"/>
              <a:gd name="connsiteX12" fmla="*/ 3528393 w 3720413"/>
              <a:gd name="connsiteY12" fmla="*/ 2400267 h 3994856"/>
              <a:gd name="connsiteX13" fmla="*/ 2952329 w 3720413"/>
              <a:gd name="connsiteY13" fmla="*/ 3048339 h 3994856"/>
              <a:gd name="connsiteX14" fmla="*/ 1872209 w 3720413"/>
              <a:gd name="connsiteY14" fmla="*/ 3264363 h 3994856"/>
              <a:gd name="connsiteX15" fmla="*/ 1036320 w 3720413"/>
              <a:gd name="connsiteY15" fmla="*/ 2799102 h 3994856"/>
              <a:gd name="connsiteX16" fmla="*/ 754967 w 3720413"/>
              <a:gd name="connsiteY16" fmla="*/ 1912837 h 3994856"/>
              <a:gd name="connsiteX17" fmla="*/ 1080120 w 3720413"/>
              <a:gd name="connsiteY17" fmla="*/ 1104123 h 3994856"/>
              <a:gd name="connsiteX18" fmla="*/ 2006991 w 3720413"/>
              <a:gd name="connsiteY18" fmla="*/ 717084 h 3994856"/>
              <a:gd name="connsiteX19" fmla="*/ 2766647 w 3720413"/>
              <a:gd name="connsiteY19" fmla="*/ 1125047 h 3994856"/>
              <a:gd name="connsiteX20" fmla="*/ 2952328 w 3720413"/>
              <a:gd name="connsiteY20" fmla="*/ 1896211 h 3994856"/>
              <a:gd name="connsiteX21" fmla="*/ 2448272 w 3720413"/>
              <a:gd name="connsiteY21" fmla="*/ 2472275 h 3994856"/>
              <a:gd name="connsiteX22" fmla="*/ 1725637 w 3720413"/>
              <a:gd name="connsiteY22" fmla="*/ 2447410 h 3994856"/>
              <a:gd name="connsiteX23" fmla="*/ 1472419 w 3720413"/>
              <a:gd name="connsiteY23" fmla="*/ 1940973 h 3994856"/>
              <a:gd name="connsiteX24" fmla="*/ 1725637 w 3720413"/>
              <a:gd name="connsiteY24" fmla="*/ 1490807 h 3994856"/>
              <a:gd name="connsiteX25" fmla="*/ 2119533 w 3720413"/>
              <a:gd name="connsiteY25" fmla="*/ 1462671 h 39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20413" h="3994856">
                <a:moveTo>
                  <a:pt x="2021059" y="3994856"/>
                </a:moveTo>
                <a:cubicBezTo>
                  <a:pt x="1706880" y="3951481"/>
                  <a:pt x="1392702" y="3908106"/>
                  <a:pt x="1134794" y="3783841"/>
                </a:cubicBezTo>
                <a:cubicBezTo>
                  <a:pt x="876886" y="3659576"/>
                  <a:pt x="644770" y="3450905"/>
                  <a:pt x="473613" y="3249268"/>
                </a:cubicBezTo>
                <a:cubicBezTo>
                  <a:pt x="302456" y="3047631"/>
                  <a:pt x="185225" y="2824893"/>
                  <a:pt x="107853" y="2574019"/>
                </a:cubicBezTo>
                <a:cubicBezTo>
                  <a:pt x="30481" y="2323145"/>
                  <a:pt x="0" y="1985520"/>
                  <a:pt x="9379" y="1744025"/>
                </a:cubicBezTo>
                <a:cubicBezTo>
                  <a:pt x="18758" y="1502530"/>
                  <a:pt x="84407" y="1312616"/>
                  <a:pt x="164124" y="1125047"/>
                </a:cubicBezTo>
                <a:cubicBezTo>
                  <a:pt x="243841" y="937478"/>
                  <a:pt x="354037" y="768665"/>
                  <a:pt x="487680" y="618610"/>
                </a:cubicBezTo>
                <a:cubicBezTo>
                  <a:pt x="621323" y="468555"/>
                  <a:pt x="771231" y="323815"/>
                  <a:pt x="965982" y="224714"/>
                </a:cubicBezTo>
                <a:cubicBezTo>
                  <a:pt x="1160733" y="125613"/>
                  <a:pt x="1397134" y="45454"/>
                  <a:pt x="1656184" y="24003"/>
                </a:cubicBezTo>
                <a:cubicBezTo>
                  <a:pt x="1915234" y="2553"/>
                  <a:pt x="2256251" y="0"/>
                  <a:pt x="2520280" y="96011"/>
                </a:cubicBezTo>
                <a:cubicBezTo>
                  <a:pt x="2784309" y="192022"/>
                  <a:pt x="3048339" y="372042"/>
                  <a:pt x="3240360" y="600067"/>
                </a:cubicBezTo>
                <a:cubicBezTo>
                  <a:pt x="3432381" y="828092"/>
                  <a:pt x="3624403" y="1164130"/>
                  <a:pt x="3672408" y="1464163"/>
                </a:cubicBezTo>
                <a:cubicBezTo>
                  <a:pt x="3720413" y="1764196"/>
                  <a:pt x="3648406" y="2136238"/>
                  <a:pt x="3528393" y="2400267"/>
                </a:cubicBezTo>
                <a:cubicBezTo>
                  <a:pt x="3408380" y="2664296"/>
                  <a:pt x="3319784" y="2805667"/>
                  <a:pt x="2952329" y="3048339"/>
                </a:cubicBezTo>
                <a:cubicBezTo>
                  <a:pt x="2661034" y="3293347"/>
                  <a:pt x="2191544" y="3305903"/>
                  <a:pt x="1872209" y="3264363"/>
                </a:cubicBezTo>
                <a:cubicBezTo>
                  <a:pt x="1552874" y="3222824"/>
                  <a:pt x="1222527" y="3024356"/>
                  <a:pt x="1036320" y="2799102"/>
                </a:cubicBezTo>
                <a:cubicBezTo>
                  <a:pt x="850113" y="2573848"/>
                  <a:pt x="747667" y="2195333"/>
                  <a:pt x="754967" y="1912837"/>
                </a:cubicBezTo>
                <a:cubicBezTo>
                  <a:pt x="762267" y="1630341"/>
                  <a:pt x="871449" y="1303415"/>
                  <a:pt x="1080120" y="1104123"/>
                </a:cubicBezTo>
                <a:cubicBezTo>
                  <a:pt x="1330785" y="814021"/>
                  <a:pt x="1725903" y="713597"/>
                  <a:pt x="2006991" y="717084"/>
                </a:cubicBezTo>
                <a:cubicBezTo>
                  <a:pt x="2288079" y="720571"/>
                  <a:pt x="2609091" y="928526"/>
                  <a:pt x="2766647" y="1125047"/>
                </a:cubicBezTo>
                <a:cubicBezTo>
                  <a:pt x="2924203" y="1321568"/>
                  <a:pt x="3005390" y="1671673"/>
                  <a:pt x="2952328" y="1896211"/>
                </a:cubicBezTo>
                <a:cubicBezTo>
                  <a:pt x="2887434" y="2183753"/>
                  <a:pt x="2652720" y="2380409"/>
                  <a:pt x="2448272" y="2472275"/>
                </a:cubicBezTo>
                <a:cubicBezTo>
                  <a:pt x="2243824" y="2564141"/>
                  <a:pt x="1906172" y="2538850"/>
                  <a:pt x="1725637" y="2447410"/>
                </a:cubicBezTo>
                <a:cubicBezTo>
                  <a:pt x="1498072" y="2289692"/>
                  <a:pt x="1472419" y="2100407"/>
                  <a:pt x="1472419" y="1940973"/>
                </a:cubicBezTo>
                <a:cubicBezTo>
                  <a:pt x="1472419" y="1781539"/>
                  <a:pt x="1536847" y="1534334"/>
                  <a:pt x="1725637" y="1490807"/>
                </a:cubicBezTo>
                <a:cubicBezTo>
                  <a:pt x="1833489" y="1411090"/>
                  <a:pt x="2014025" y="1436880"/>
                  <a:pt x="2119533" y="1462671"/>
                </a:cubicBezTo>
              </a:path>
            </a:pathLst>
          </a:custGeom>
          <a:ln>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pt-BR"/>
          </a:p>
        </p:txBody>
      </p:sp>
      <p:cxnSp>
        <p:nvCxnSpPr>
          <p:cNvPr id="41" name="Conector de seta reta 40"/>
          <p:cNvCxnSpPr>
            <a:endCxn id="40" idx="0"/>
          </p:cNvCxnSpPr>
          <p:nvPr/>
        </p:nvCxnSpPr>
        <p:spPr>
          <a:xfrm rot="10800000" flipV="1">
            <a:off x="7169125" y="5980731"/>
            <a:ext cx="246339" cy="104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Forma livre 41"/>
          <p:cNvSpPr/>
          <p:nvPr/>
        </p:nvSpPr>
        <p:spPr>
          <a:xfrm>
            <a:off x="7457753" y="5517728"/>
            <a:ext cx="227542" cy="863600"/>
          </a:xfrm>
          <a:custGeom>
            <a:avLst/>
            <a:gdLst>
              <a:gd name="connsiteX0" fmla="*/ 44450 w 227542"/>
              <a:gd name="connsiteY0" fmla="*/ 863600 h 863600"/>
              <a:gd name="connsiteX1" fmla="*/ 222250 w 227542"/>
              <a:gd name="connsiteY1" fmla="*/ 768350 h 863600"/>
              <a:gd name="connsiteX2" fmla="*/ 76200 w 227542"/>
              <a:gd name="connsiteY2" fmla="*/ 685800 h 863600"/>
              <a:gd name="connsiteX3" fmla="*/ 209550 w 227542"/>
              <a:gd name="connsiteY3" fmla="*/ 628650 h 863600"/>
              <a:gd name="connsiteX4" fmla="*/ 38100 w 227542"/>
              <a:gd name="connsiteY4" fmla="*/ 565150 h 863600"/>
              <a:gd name="connsiteX5" fmla="*/ 215900 w 227542"/>
              <a:gd name="connsiteY5" fmla="*/ 514350 h 863600"/>
              <a:gd name="connsiteX6" fmla="*/ 69850 w 227542"/>
              <a:gd name="connsiteY6" fmla="*/ 393700 h 863600"/>
              <a:gd name="connsiteX7" fmla="*/ 215900 w 227542"/>
              <a:gd name="connsiteY7" fmla="*/ 330200 h 863600"/>
              <a:gd name="connsiteX8" fmla="*/ 31750 w 227542"/>
              <a:gd name="connsiteY8" fmla="*/ 247650 h 863600"/>
              <a:gd name="connsiteX9" fmla="*/ 165100 w 227542"/>
              <a:gd name="connsiteY9" fmla="*/ 165100 h 863600"/>
              <a:gd name="connsiteX10" fmla="*/ 6350 w 227542"/>
              <a:gd name="connsiteY10" fmla="*/ 152400 h 863600"/>
              <a:gd name="connsiteX11" fmla="*/ 127000 w 227542"/>
              <a:gd name="connsiteY11" fmla="*/ 63500 h 863600"/>
              <a:gd name="connsiteX12" fmla="*/ 120650 w 227542"/>
              <a:gd name="connsiteY12"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542" h="863600">
                <a:moveTo>
                  <a:pt x="44450" y="863600"/>
                </a:moveTo>
                <a:cubicBezTo>
                  <a:pt x="130704" y="830791"/>
                  <a:pt x="216958" y="797983"/>
                  <a:pt x="222250" y="768350"/>
                </a:cubicBezTo>
                <a:cubicBezTo>
                  <a:pt x="227542" y="738717"/>
                  <a:pt x="78317" y="709083"/>
                  <a:pt x="76200" y="685800"/>
                </a:cubicBezTo>
                <a:cubicBezTo>
                  <a:pt x="74083" y="662517"/>
                  <a:pt x="215900" y="648758"/>
                  <a:pt x="209550" y="628650"/>
                </a:cubicBezTo>
                <a:cubicBezTo>
                  <a:pt x="203200" y="608542"/>
                  <a:pt x="37042" y="584200"/>
                  <a:pt x="38100" y="565150"/>
                </a:cubicBezTo>
                <a:cubicBezTo>
                  <a:pt x="39158" y="546100"/>
                  <a:pt x="210608" y="542925"/>
                  <a:pt x="215900" y="514350"/>
                </a:cubicBezTo>
                <a:cubicBezTo>
                  <a:pt x="221192" y="485775"/>
                  <a:pt x="69850" y="424392"/>
                  <a:pt x="69850" y="393700"/>
                </a:cubicBezTo>
                <a:cubicBezTo>
                  <a:pt x="69850" y="363008"/>
                  <a:pt x="222250" y="354542"/>
                  <a:pt x="215900" y="330200"/>
                </a:cubicBezTo>
                <a:cubicBezTo>
                  <a:pt x="209550" y="305858"/>
                  <a:pt x="40217" y="275167"/>
                  <a:pt x="31750" y="247650"/>
                </a:cubicBezTo>
                <a:cubicBezTo>
                  <a:pt x="23283" y="220133"/>
                  <a:pt x="169333" y="180975"/>
                  <a:pt x="165100" y="165100"/>
                </a:cubicBezTo>
                <a:cubicBezTo>
                  <a:pt x="160867" y="149225"/>
                  <a:pt x="12700" y="169333"/>
                  <a:pt x="6350" y="152400"/>
                </a:cubicBezTo>
                <a:cubicBezTo>
                  <a:pt x="0" y="135467"/>
                  <a:pt x="107950" y="88900"/>
                  <a:pt x="127000" y="63500"/>
                </a:cubicBezTo>
                <a:cubicBezTo>
                  <a:pt x="146050" y="38100"/>
                  <a:pt x="133350" y="19050"/>
                  <a:pt x="120650" y="0"/>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pt-BR"/>
          </a:p>
        </p:txBody>
      </p:sp>
      <p:sp>
        <p:nvSpPr>
          <p:cNvPr id="43" name="CaixaDeTexto 42"/>
          <p:cNvSpPr txBox="1"/>
          <p:nvPr/>
        </p:nvSpPr>
        <p:spPr>
          <a:xfrm>
            <a:off x="7740353" y="5836716"/>
            <a:ext cx="643321" cy="461665"/>
          </a:xfrm>
          <a:prstGeom prst="rect">
            <a:avLst/>
          </a:prstGeom>
          <a:noFill/>
        </p:spPr>
        <p:txBody>
          <a:bodyPr wrap="square" rtlCol="0">
            <a:spAutoFit/>
          </a:bodyPr>
          <a:lstStyle/>
          <a:p>
            <a:pPr algn="ctr"/>
            <a:r>
              <a:rPr lang="pt-BR" sz="800" dirty="0" smtClean="0"/>
              <a:t>Energia</a:t>
            </a:r>
          </a:p>
          <a:p>
            <a:pPr algn="ctr"/>
            <a:r>
              <a:rPr lang="pt-BR" sz="800" dirty="0" smtClean="0"/>
              <a:t>Perdida - LUZ</a:t>
            </a:r>
            <a:endParaRPr lang="pt-BR" sz="800" dirty="0"/>
          </a:p>
        </p:txBody>
      </p:sp>
      <p:sp>
        <p:nvSpPr>
          <p:cNvPr id="44" name="Elipse 43"/>
          <p:cNvSpPr/>
          <p:nvPr/>
        </p:nvSpPr>
        <p:spPr>
          <a:xfrm>
            <a:off x="7236297" y="5044628"/>
            <a:ext cx="504056" cy="504056"/>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4800" dirty="0" smtClean="0"/>
              <a:t>-</a:t>
            </a:r>
            <a:endParaRPr lang="pt-BR" dirty="0"/>
          </a:p>
        </p:txBody>
      </p:sp>
    </p:spTree>
    <p:extLst>
      <p:ext uri="{BB962C8B-B14F-4D97-AF65-F5344CB8AC3E}">
        <p14:creationId xmlns:p14="http://schemas.microsoft.com/office/powerpoint/2010/main" val="6362182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down)">
                                      <p:cBhvr>
                                        <p:cTn id="7" dur="580">
                                          <p:stCondLst>
                                            <p:cond delay="0"/>
                                          </p:stCondLst>
                                        </p:cTn>
                                        <p:tgtEl>
                                          <p:spTgt spid="14341"/>
                                        </p:tgtEl>
                                      </p:cBhvr>
                                    </p:animEffect>
                                    <p:anim calcmode="lin" valueType="num">
                                      <p:cBhvr>
                                        <p:cTn id="8" dur="1822" tmFilter="0,0; 0.14,0.36; 0.43,0.73; 0.71,0.91; 1.0,1.0">
                                          <p:stCondLst>
                                            <p:cond delay="0"/>
                                          </p:stCondLst>
                                        </p:cTn>
                                        <p:tgtEl>
                                          <p:spTgt spid="143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1"/>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1"/>
                                        </p:tgtEl>
                                      </p:cBhvr>
                                      <p:to x="100000" y="60000"/>
                                    </p:animScale>
                                    <p:animScale>
                                      <p:cBhvr>
                                        <p:cTn id="14" dur="166" decel="50000">
                                          <p:stCondLst>
                                            <p:cond delay="676"/>
                                          </p:stCondLst>
                                        </p:cTn>
                                        <p:tgtEl>
                                          <p:spTgt spid="14341"/>
                                        </p:tgtEl>
                                      </p:cBhvr>
                                      <p:to x="100000" y="100000"/>
                                    </p:animScale>
                                    <p:animScale>
                                      <p:cBhvr>
                                        <p:cTn id="15" dur="26">
                                          <p:stCondLst>
                                            <p:cond delay="1312"/>
                                          </p:stCondLst>
                                        </p:cTn>
                                        <p:tgtEl>
                                          <p:spTgt spid="14341"/>
                                        </p:tgtEl>
                                      </p:cBhvr>
                                      <p:to x="100000" y="80000"/>
                                    </p:animScale>
                                    <p:animScale>
                                      <p:cBhvr>
                                        <p:cTn id="16" dur="166" decel="50000">
                                          <p:stCondLst>
                                            <p:cond delay="1338"/>
                                          </p:stCondLst>
                                        </p:cTn>
                                        <p:tgtEl>
                                          <p:spTgt spid="14341"/>
                                        </p:tgtEl>
                                      </p:cBhvr>
                                      <p:to x="100000" y="100000"/>
                                    </p:animScale>
                                    <p:animScale>
                                      <p:cBhvr>
                                        <p:cTn id="17" dur="26">
                                          <p:stCondLst>
                                            <p:cond delay="1642"/>
                                          </p:stCondLst>
                                        </p:cTn>
                                        <p:tgtEl>
                                          <p:spTgt spid="14341"/>
                                        </p:tgtEl>
                                      </p:cBhvr>
                                      <p:to x="100000" y="90000"/>
                                    </p:animScale>
                                    <p:animScale>
                                      <p:cBhvr>
                                        <p:cTn id="18" dur="166" decel="50000">
                                          <p:stCondLst>
                                            <p:cond delay="1668"/>
                                          </p:stCondLst>
                                        </p:cTn>
                                        <p:tgtEl>
                                          <p:spTgt spid="14341"/>
                                        </p:tgtEl>
                                      </p:cBhvr>
                                      <p:to x="100000" y="100000"/>
                                    </p:animScale>
                                    <p:animScale>
                                      <p:cBhvr>
                                        <p:cTn id="19" dur="26">
                                          <p:stCondLst>
                                            <p:cond delay="1808"/>
                                          </p:stCondLst>
                                        </p:cTn>
                                        <p:tgtEl>
                                          <p:spTgt spid="14341"/>
                                        </p:tgtEl>
                                      </p:cBhvr>
                                      <p:to x="100000" y="95000"/>
                                    </p:animScale>
                                    <p:animScale>
                                      <p:cBhvr>
                                        <p:cTn id="20" dur="166" decel="50000">
                                          <p:stCondLst>
                                            <p:cond delay="1834"/>
                                          </p:stCondLst>
                                        </p:cTn>
                                        <p:tgtEl>
                                          <p:spTgt spid="14341"/>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14349"/>
                                        </p:tgtEl>
                                        <p:attrNameLst>
                                          <p:attrName>style.visibility</p:attrName>
                                        </p:attrNameLst>
                                      </p:cBhvr>
                                      <p:to>
                                        <p:strVal val="visible"/>
                                      </p:to>
                                    </p:set>
                                    <p:set>
                                      <p:cBhvr>
                                        <p:cTn id="24" dur="23" fill="hold">
                                          <p:stCondLst>
                                            <p:cond delay="0"/>
                                          </p:stCondLst>
                                        </p:cTn>
                                        <p:tgtEl>
                                          <p:spTgt spid="14349"/>
                                        </p:tgtEl>
                                        <p:attrNameLst>
                                          <p:attrName>style.rotation</p:attrName>
                                        </p:attrNameLst>
                                      </p:cBhvr>
                                      <p:to>
                                        <p:strVal val="-45.0"/>
                                      </p:to>
                                    </p:set>
                                    <p:anim calcmode="lin" valueType="num">
                                      <p:cBhvr>
                                        <p:cTn id="25" dur="23" fill="hold">
                                          <p:stCondLst>
                                            <p:cond delay="23"/>
                                          </p:stCondLst>
                                        </p:cTn>
                                        <p:tgtEl>
                                          <p:spTgt spid="14349"/>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14349"/>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14349"/>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14349"/>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Text Box 12"/>
          <p:cNvSpPr txBox="1">
            <a:spLocks noChangeArrowheads="1"/>
          </p:cNvSpPr>
          <p:nvPr/>
        </p:nvSpPr>
        <p:spPr bwMode="auto">
          <a:xfrm>
            <a:off x="107504" y="1988840"/>
            <a:ext cx="61206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sz="2000" b="1" dirty="0">
                <a:solidFill>
                  <a:srgbClr val="008000"/>
                </a:solidFill>
                <a:effectLst>
                  <a:outerShdw blurRad="38100" dist="38100" dir="2700000" algn="tl">
                    <a:srgbClr val="000000">
                      <a:alpha val="43137"/>
                    </a:srgbClr>
                  </a:outerShdw>
                </a:effectLst>
                <a:latin typeface="Calibri" pitchFamily="34" charset="0"/>
              </a:rPr>
              <a:t>Estudava espectros de emissão do gás </a:t>
            </a:r>
            <a:r>
              <a:rPr lang="pt-BR" sz="2000" b="1" dirty="0" smtClean="0">
                <a:solidFill>
                  <a:srgbClr val="008000"/>
                </a:solidFill>
                <a:effectLst>
                  <a:outerShdw blurRad="38100" dist="38100" dir="2700000" algn="tl">
                    <a:srgbClr val="000000">
                      <a:alpha val="43137"/>
                    </a:srgbClr>
                  </a:outerShdw>
                </a:effectLst>
                <a:latin typeface="Calibri" pitchFamily="34" charset="0"/>
              </a:rPr>
              <a:t>hidrogênio. O </a:t>
            </a:r>
            <a:r>
              <a:rPr lang="pt-BR" sz="2000" b="1" dirty="0">
                <a:solidFill>
                  <a:srgbClr val="008000"/>
                </a:solidFill>
                <a:effectLst>
                  <a:outerShdw blurRad="38100" dist="38100" dir="2700000" algn="tl">
                    <a:srgbClr val="000000">
                      <a:alpha val="43137"/>
                    </a:srgbClr>
                  </a:outerShdw>
                </a:effectLst>
                <a:latin typeface="Calibri" pitchFamily="34" charset="0"/>
              </a:rPr>
              <a:t>gás hidrogênio aprisionado numa ampola submetida </a:t>
            </a:r>
            <a:r>
              <a:rPr lang="pt-BR" sz="2000" b="1" dirty="0" smtClean="0">
                <a:solidFill>
                  <a:srgbClr val="008000"/>
                </a:solidFill>
                <a:effectLst>
                  <a:outerShdw blurRad="38100" dist="38100" dir="2700000" algn="tl">
                    <a:srgbClr val="000000">
                      <a:alpha val="43137"/>
                    </a:srgbClr>
                  </a:outerShdw>
                </a:effectLst>
                <a:latin typeface="Calibri" pitchFamily="34" charset="0"/>
              </a:rPr>
              <a:t>à alta diferença </a:t>
            </a:r>
            <a:r>
              <a:rPr lang="pt-BR" sz="2000" b="1" dirty="0">
                <a:solidFill>
                  <a:srgbClr val="008000"/>
                </a:solidFill>
                <a:effectLst>
                  <a:outerShdw blurRad="38100" dist="38100" dir="2700000" algn="tl">
                    <a:srgbClr val="000000">
                      <a:alpha val="43137"/>
                    </a:srgbClr>
                  </a:outerShdw>
                </a:effectLst>
                <a:latin typeface="Calibri" pitchFamily="34" charset="0"/>
              </a:rPr>
              <a:t>de potencial emitia luz </a:t>
            </a:r>
            <a:r>
              <a:rPr lang="pt-BR" sz="2000" b="1" dirty="0" smtClean="0">
                <a:solidFill>
                  <a:srgbClr val="008000"/>
                </a:solidFill>
                <a:effectLst>
                  <a:outerShdw blurRad="38100" dist="38100" dir="2700000" algn="tl">
                    <a:srgbClr val="000000">
                      <a:alpha val="43137"/>
                    </a:srgbClr>
                  </a:outerShdw>
                </a:effectLst>
                <a:latin typeface="Calibri" pitchFamily="34" charset="0"/>
              </a:rPr>
              <a:t>vermelha.</a:t>
            </a:r>
            <a:endParaRPr lang="pt-BR" sz="2000" b="1" dirty="0">
              <a:solidFill>
                <a:srgbClr val="008000"/>
              </a:solidFill>
              <a:effectLst>
                <a:outerShdw blurRad="38100" dist="38100" dir="2700000" algn="tl">
                  <a:srgbClr val="000000">
                    <a:alpha val="43137"/>
                  </a:srgbClr>
                </a:outerShdw>
              </a:effectLst>
              <a:latin typeface="Calibri" pitchFamily="34" charset="0"/>
            </a:endParaRPr>
          </a:p>
        </p:txBody>
      </p:sp>
      <p:sp>
        <p:nvSpPr>
          <p:cNvPr id="18" name="Title 1"/>
          <p:cNvSpPr txBox="1">
            <a:spLocks/>
          </p:cNvSpPr>
          <p:nvPr/>
        </p:nvSpPr>
        <p:spPr bwMode="auto">
          <a:xfrm>
            <a:off x="72008" y="1093680"/>
            <a:ext cx="9036496" cy="6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b="1" dirty="0" smtClean="0">
                <a:solidFill>
                  <a:srgbClr val="C00000"/>
                </a:solidFill>
                <a:effectLst>
                  <a:outerShdw blurRad="38100" dist="38100" dir="2700000" algn="tl">
                    <a:srgbClr val="000000">
                      <a:alpha val="43137"/>
                    </a:srgbClr>
                  </a:outerShdw>
                </a:effectLst>
              </a:rPr>
              <a:t>Modelo Atômico de Bohr</a:t>
            </a:r>
            <a:endParaRPr lang="pt-BR" sz="8000" dirty="0">
              <a:solidFill>
                <a:srgbClr val="C00000"/>
              </a:solidFill>
            </a:endParaRPr>
          </a:p>
        </p:txBody>
      </p:sp>
      <p:sp>
        <p:nvSpPr>
          <p:cNvPr id="15371" name="Text Box 11"/>
          <p:cNvSpPr txBox="1">
            <a:spLocks noChangeArrowheads="1"/>
          </p:cNvSpPr>
          <p:nvPr/>
        </p:nvSpPr>
        <p:spPr bwMode="auto">
          <a:xfrm>
            <a:off x="6669981" y="1196755"/>
            <a:ext cx="1584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eaLnBrk="1" hangingPunct="1">
              <a:defRPr sz="1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pt-BR" sz="2000" dirty="0">
                <a:solidFill>
                  <a:schemeClr val="accent5">
                    <a:lumMod val="50000"/>
                  </a:schemeClr>
                </a:solidFill>
              </a:rPr>
              <a:t>Niels Bohr </a:t>
            </a:r>
            <a:r>
              <a:rPr lang="pt-BR" sz="1600" dirty="0">
                <a:solidFill>
                  <a:schemeClr val="accent5">
                    <a:lumMod val="50000"/>
                  </a:schemeClr>
                </a:solidFill>
              </a:rPr>
              <a:t>(1885-1962)</a:t>
            </a:r>
          </a:p>
        </p:txBody>
      </p:sp>
      <p:sp>
        <p:nvSpPr>
          <p:cNvPr id="5" name="Retângulo 4"/>
          <p:cNvSpPr/>
          <p:nvPr/>
        </p:nvSpPr>
        <p:spPr>
          <a:xfrm>
            <a:off x="107504" y="3205425"/>
            <a:ext cx="6264696" cy="1015663"/>
          </a:xfrm>
          <a:prstGeom prst="rect">
            <a:avLst/>
          </a:prstGeom>
        </p:spPr>
        <p:txBody>
          <a:bodyPr wrap="square">
            <a:spAutoFit/>
          </a:bodyPr>
          <a:lstStyle/>
          <a:p>
            <a:pPr algn="just" eaLnBrk="1" hangingPunct="1"/>
            <a:r>
              <a:rPr lang="pt-BR" sz="2000" b="1" dirty="0">
                <a:solidFill>
                  <a:srgbClr val="FF9900"/>
                </a:solidFill>
                <a:effectLst>
                  <a:outerShdw blurRad="38100" dist="38100" dir="2700000" algn="tl">
                    <a:srgbClr val="000000">
                      <a:alpha val="43137"/>
                    </a:srgbClr>
                  </a:outerShdw>
                </a:effectLst>
                <a:latin typeface="Calibri" pitchFamily="34" charset="0"/>
              </a:rPr>
              <a:t>Ao passar por um prisma, essa luz se subdividia em diferentes </a:t>
            </a:r>
            <a:r>
              <a:rPr lang="pt-BR" sz="2000" b="1" dirty="0" smtClean="0">
                <a:solidFill>
                  <a:srgbClr val="FF9900"/>
                </a:solidFill>
                <a:effectLst>
                  <a:outerShdw blurRad="38100" dist="38100" dir="2700000" algn="tl">
                    <a:srgbClr val="000000">
                      <a:alpha val="43137"/>
                    </a:srgbClr>
                  </a:outerShdw>
                </a:effectLst>
                <a:latin typeface="Calibri" pitchFamily="34" charset="0"/>
              </a:rPr>
              <a:t>comprimentos de </a:t>
            </a:r>
            <a:r>
              <a:rPr lang="pt-BR" sz="2000" b="1" dirty="0">
                <a:solidFill>
                  <a:srgbClr val="FF9900"/>
                </a:solidFill>
                <a:effectLst>
                  <a:outerShdw blurRad="38100" dist="38100" dir="2700000" algn="tl">
                    <a:srgbClr val="000000">
                      <a:alpha val="43137"/>
                    </a:srgbClr>
                  </a:outerShdw>
                </a:effectLst>
                <a:latin typeface="Calibri" pitchFamily="34" charset="0"/>
              </a:rPr>
              <a:t>onda e frequência, caracterizando um </a:t>
            </a:r>
            <a:r>
              <a:rPr lang="pt-BR" sz="2000" b="1" dirty="0" smtClean="0">
                <a:solidFill>
                  <a:srgbClr val="C00000"/>
                </a:solidFill>
                <a:effectLst>
                  <a:outerShdw blurRad="38100" dist="38100" dir="2700000" algn="tl">
                    <a:srgbClr val="000000">
                      <a:alpha val="43137"/>
                    </a:srgbClr>
                  </a:outerShdw>
                </a:effectLst>
                <a:latin typeface="Calibri" pitchFamily="34" charset="0"/>
              </a:rPr>
              <a:t>ESPECTRO LUMINOSO DESCONTÍNUO</a:t>
            </a:r>
            <a:r>
              <a:rPr lang="pt-BR" sz="2000" b="1" dirty="0" smtClean="0">
                <a:solidFill>
                  <a:srgbClr val="FFC000"/>
                </a:solidFill>
                <a:effectLst>
                  <a:outerShdw blurRad="38100" dist="38100" dir="2700000" algn="tl">
                    <a:srgbClr val="000000">
                      <a:alpha val="43137"/>
                    </a:srgbClr>
                  </a:outerShdw>
                </a:effectLst>
                <a:latin typeface="Calibri" pitchFamily="34" charset="0"/>
              </a:rPr>
              <a:t>.</a:t>
            </a:r>
            <a:endParaRPr lang="pt-BR" sz="2000" b="1" dirty="0">
              <a:solidFill>
                <a:srgbClr val="FFC000"/>
              </a:solidFill>
              <a:effectLst>
                <a:outerShdw blurRad="38100" dist="38100" dir="2700000" algn="tl">
                  <a:srgbClr val="000000">
                    <a:alpha val="43137"/>
                  </a:srgbClr>
                </a:outerShdw>
              </a:effectLst>
              <a:latin typeface="Calibri" pitchFamily="34" charset="0"/>
            </a:endParaRPr>
          </a:p>
        </p:txBody>
      </p:sp>
      <p:grpSp>
        <p:nvGrpSpPr>
          <p:cNvPr id="16" name="Group 6"/>
          <p:cNvGrpSpPr/>
          <p:nvPr/>
        </p:nvGrpSpPr>
        <p:grpSpPr>
          <a:xfrm>
            <a:off x="6741989" y="1268761"/>
            <a:ext cx="2006474" cy="3024335"/>
            <a:chOff x="3449711" y="1072559"/>
            <a:chExt cx="2917715" cy="4397837"/>
          </a:xfrm>
        </p:grpSpPr>
        <p:pic>
          <p:nvPicPr>
            <p:cNvPr id="17" name="Picture 2" descr="File:Niels Bo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711" y="1910241"/>
              <a:ext cx="2385135" cy="337326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5"/>
            <p:cNvSpPr/>
            <p:nvPr/>
          </p:nvSpPr>
          <p:spPr>
            <a:xfrm rot="16200000">
              <a:off x="3877597" y="2980568"/>
              <a:ext cx="4397837" cy="581820"/>
            </a:xfrm>
            <a:prstGeom prst="rect">
              <a:avLst/>
            </a:prstGeom>
          </p:spPr>
          <p:txBody>
            <a:bodyPr wrap="square">
              <a:spAutoFit/>
            </a:bodyPr>
            <a:lstStyle/>
            <a:p>
              <a:r>
                <a:rPr lang="pt-BR" sz="1000" dirty="0"/>
                <a:t>Imagem: Niels Bohr / Nobel Prize / Domínio Publico</a:t>
              </a:r>
            </a:p>
          </p:txBody>
        </p:sp>
      </p:grpSp>
      <p:pic>
        <p:nvPicPr>
          <p:cNvPr id="20"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0674" t="34249" r="29110" b="25856"/>
          <a:stretch/>
        </p:blipFill>
        <p:spPr>
          <a:xfrm>
            <a:off x="107504" y="4556332"/>
            <a:ext cx="2952328" cy="2196608"/>
          </a:xfrm>
          <a:prstGeom prst="rect">
            <a:avLst/>
          </a:prstGeom>
        </p:spPr>
      </p:pic>
      <p:pic>
        <p:nvPicPr>
          <p:cNvPr id="21"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1643" t="42422" r="28354" b="35468"/>
          <a:stretch/>
        </p:blipFill>
        <p:spPr>
          <a:xfrm>
            <a:off x="3149362" y="4472501"/>
            <a:ext cx="5383078" cy="2231401"/>
          </a:xfrm>
          <a:prstGeom prst="rect">
            <a:avLst/>
          </a:prstGeom>
        </p:spPr>
      </p:pic>
      <p:sp>
        <p:nvSpPr>
          <p:cNvPr id="22" name="TextBox 20"/>
          <p:cNvSpPr txBox="1"/>
          <p:nvPr/>
        </p:nvSpPr>
        <p:spPr>
          <a:xfrm rot="16200000">
            <a:off x="2426859" y="6018258"/>
            <a:ext cx="1224136" cy="246221"/>
          </a:xfrm>
          <a:prstGeom prst="rect">
            <a:avLst/>
          </a:prstGeom>
          <a:noFill/>
        </p:spPr>
        <p:txBody>
          <a:bodyPr wrap="square" rtlCol="0">
            <a:spAutoFit/>
          </a:bodyPr>
          <a:lstStyle/>
          <a:p>
            <a:r>
              <a:rPr lang="pt-BR" sz="1000" dirty="0" smtClean="0"/>
              <a:t>Imagem: SEE-PE</a:t>
            </a:r>
            <a:endParaRPr lang="pt-BR" sz="1000" dirty="0"/>
          </a:p>
        </p:txBody>
      </p:sp>
      <p:sp>
        <p:nvSpPr>
          <p:cNvPr id="23" name="TextBox 21"/>
          <p:cNvSpPr txBox="1"/>
          <p:nvPr/>
        </p:nvSpPr>
        <p:spPr>
          <a:xfrm rot="16200000">
            <a:off x="7899467" y="6006189"/>
            <a:ext cx="1224136" cy="246221"/>
          </a:xfrm>
          <a:prstGeom prst="rect">
            <a:avLst/>
          </a:prstGeom>
          <a:noFill/>
        </p:spPr>
        <p:txBody>
          <a:bodyPr wrap="square" rtlCol="0">
            <a:spAutoFit/>
          </a:bodyPr>
          <a:lstStyle/>
          <a:p>
            <a:r>
              <a:rPr lang="pt-BR" sz="1000" dirty="0" smtClean="0"/>
              <a:t>Imagem: SEE-PE</a:t>
            </a:r>
            <a:endParaRPr lang="pt-BR" sz="1000" dirty="0"/>
          </a:p>
        </p:txBody>
      </p:sp>
    </p:spTree>
    <p:extLst>
      <p:ext uri="{BB962C8B-B14F-4D97-AF65-F5344CB8AC3E}">
        <p14:creationId xmlns:p14="http://schemas.microsoft.com/office/powerpoint/2010/main" val="13443350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par>
                          <p:cTn id="21" fill="hold">
                            <p:stCondLst>
                              <p:cond delay="2000"/>
                            </p:stCondLst>
                            <p:childTnLst>
                              <p:par>
                                <p:cTn id="22" presetID="29" presetClass="entr" presetSubtype="0" fill="hold" grpId="0" nodeType="afterEffect">
                                  <p:stCondLst>
                                    <p:cond delay="0"/>
                                  </p:stCondLst>
                                  <p:iterate type="wd">
                                    <p:tmPct val="10000"/>
                                  </p:iterate>
                                  <p:childTnLst>
                                    <p:set>
                                      <p:cBhvr>
                                        <p:cTn id="23" dur="1" fill="hold">
                                          <p:stCondLst>
                                            <p:cond delay="0"/>
                                          </p:stCondLst>
                                        </p:cTn>
                                        <p:tgtEl>
                                          <p:spTgt spid="15372"/>
                                        </p:tgtEl>
                                        <p:attrNameLst>
                                          <p:attrName>style.visibility</p:attrName>
                                        </p:attrNameLst>
                                      </p:cBhvr>
                                      <p:to>
                                        <p:strVal val="visible"/>
                                      </p:to>
                                    </p:set>
                                    <p:anim calcmode="lin" valueType="num">
                                      <p:cBhvr>
                                        <p:cTn id="24" dur="1000" fill="hold"/>
                                        <p:tgtEl>
                                          <p:spTgt spid="15372"/>
                                        </p:tgtEl>
                                        <p:attrNameLst>
                                          <p:attrName>ppt_x</p:attrName>
                                        </p:attrNameLst>
                                      </p:cBhvr>
                                      <p:tavLst>
                                        <p:tav tm="0">
                                          <p:val>
                                            <p:strVal val="#ppt_x-.2"/>
                                          </p:val>
                                        </p:tav>
                                        <p:tav tm="100000">
                                          <p:val>
                                            <p:strVal val="#ppt_x"/>
                                          </p:val>
                                        </p:tav>
                                      </p:tavLst>
                                    </p:anim>
                                    <p:anim calcmode="lin" valueType="num">
                                      <p:cBhvr>
                                        <p:cTn id="25" dur="1000" fill="hold"/>
                                        <p:tgtEl>
                                          <p:spTgt spid="1537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37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p:bldP spid="1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36512" y="1093680"/>
            <a:ext cx="5256584" cy="6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pt-BR" sz="4800" b="1" dirty="0" smtClean="0">
                <a:solidFill>
                  <a:srgbClr val="C00000"/>
                </a:solidFill>
                <a:effectLst>
                  <a:outerShdw blurRad="38100" dist="38100" dir="2700000" algn="tl">
                    <a:srgbClr val="000000">
                      <a:alpha val="43137"/>
                    </a:srgbClr>
                  </a:outerShdw>
                </a:effectLst>
              </a:rPr>
              <a:t>Postulados de Bohr</a:t>
            </a:r>
            <a:endParaRPr lang="pt-BR" sz="8800" dirty="0">
              <a:solidFill>
                <a:srgbClr val="C00000"/>
              </a:solidFill>
            </a:endParaRPr>
          </a:p>
        </p:txBody>
      </p:sp>
      <p:sp>
        <p:nvSpPr>
          <p:cNvPr id="11" name="Retângulo 10"/>
          <p:cNvSpPr/>
          <p:nvPr/>
        </p:nvSpPr>
        <p:spPr>
          <a:xfrm>
            <a:off x="87056" y="1946215"/>
            <a:ext cx="5493056" cy="978729"/>
          </a:xfrm>
          <a:prstGeom prst="rect">
            <a:avLst/>
          </a:prstGeom>
        </p:spPr>
        <p:txBody>
          <a:bodyPr wrap="square">
            <a:spAutoFit/>
          </a:bodyPr>
          <a:lstStyle/>
          <a:p>
            <a:pPr marL="457200" indent="-457200" algn="just">
              <a:lnSpc>
                <a:spcPct val="80000"/>
              </a:lnSpc>
              <a:buFont typeface="+mj-lt"/>
              <a:buAutoNum type="arabicPeriod"/>
            </a:pPr>
            <a:r>
              <a:rPr lang="pt-BR" b="1" dirty="0" smtClean="0">
                <a:solidFill>
                  <a:srgbClr val="008000"/>
                </a:solidFill>
                <a:latin typeface="Comic Sans MS" pitchFamily="66" charset="0"/>
              </a:rPr>
              <a:t>A </a:t>
            </a:r>
            <a:r>
              <a:rPr lang="pt-BR" b="1" dirty="0" smtClean="0">
                <a:solidFill>
                  <a:schemeClr val="accent5">
                    <a:lumMod val="50000"/>
                  </a:schemeClr>
                </a:solidFill>
                <a:latin typeface="Comic Sans MS" pitchFamily="66" charset="0"/>
              </a:rPr>
              <a:t>ELETROSFERA</a:t>
            </a:r>
            <a:r>
              <a:rPr lang="pt-BR" b="1" dirty="0" smtClean="0">
                <a:solidFill>
                  <a:srgbClr val="008000"/>
                </a:solidFill>
                <a:latin typeface="Comic Sans MS" pitchFamily="66" charset="0"/>
              </a:rPr>
              <a:t> </a:t>
            </a:r>
            <a:r>
              <a:rPr lang="pt-BR" b="1" dirty="0">
                <a:solidFill>
                  <a:srgbClr val="008000"/>
                </a:solidFill>
                <a:latin typeface="Comic Sans MS" pitchFamily="66" charset="0"/>
              </a:rPr>
              <a:t>está dividida em </a:t>
            </a:r>
            <a:r>
              <a:rPr lang="pt-BR" b="1" dirty="0" smtClean="0">
                <a:solidFill>
                  <a:schemeClr val="accent5">
                    <a:lumMod val="50000"/>
                  </a:schemeClr>
                </a:solidFill>
                <a:latin typeface="Comic Sans MS" pitchFamily="66" charset="0"/>
              </a:rPr>
              <a:t>CAMADAS</a:t>
            </a:r>
            <a:r>
              <a:rPr lang="pt-BR" b="1" dirty="0" smtClean="0">
                <a:solidFill>
                  <a:srgbClr val="008000"/>
                </a:solidFill>
                <a:latin typeface="Comic Sans MS" pitchFamily="66" charset="0"/>
              </a:rPr>
              <a:t> </a:t>
            </a:r>
            <a:r>
              <a:rPr lang="pt-BR" b="1" dirty="0">
                <a:solidFill>
                  <a:srgbClr val="008000"/>
                </a:solidFill>
                <a:latin typeface="Comic Sans MS" pitchFamily="66" charset="0"/>
              </a:rPr>
              <a:t>ou </a:t>
            </a:r>
            <a:r>
              <a:rPr lang="pt-BR" b="1" dirty="0" smtClean="0">
                <a:solidFill>
                  <a:schemeClr val="accent5">
                    <a:lumMod val="50000"/>
                  </a:schemeClr>
                </a:solidFill>
                <a:latin typeface="Comic Sans MS" pitchFamily="66" charset="0"/>
              </a:rPr>
              <a:t>NÍVEIS DE ENERGIA (K, L, M, N, O, P e Q), </a:t>
            </a:r>
            <a:r>
              <a:rPr lang="pt-BR" b="1" dirty="0">
                <a:solidFill>
                  <a:srgbClr val="008000"/>
                </a:solidFill>
                <a:latin typeface="Comic Sans MS" pitchFamily="66" charset="0"/>
              </a:rPr>
              <a:t>e os </a:t>
            </a:r>
            <a:r>
              <a:rPr lang="pt-BR" b="1" dirty="0" smtClean="0">
                <a:solidFill>
                  <a:srgbClr val="008000"/>
                </a:solidFill>
                <a:latin typeface="Comic Sans MS" pitchFamily="66" charset="0"/>
              </a:rPr>
              <a:t>elétrons, </a:t>
            </a:r>
            <a:r>
              <a:rPr lang="pt-BR" b="1" dirty="0">
                <a:solidFill>
                  <a:srgbClr val="008000"/>
                </a:solidFill>
                <a:latin typeface="Comic Sans MS" pitchFamily="66" charset="0"/>
              </a:rPr>
              <a:t>nessas camadas, apresentam energia </a:t>
            </a:r>
            <a:r>
              <a:rPr lang="pt-BR" b="1" dirty="0" smtClean="0">
                <a:solidFill>
                  <a:srgbClr val="008000"/>
                </a:solidFill>
                <a:latin typeface="Comic Sans MS" pitchFamily="66" charset="0"/>
              </a:rPr>
              <a:t>constante.</a:t>
            </a:r>
            <a:endParaRPr lang="pt-BR" b="1" dirty="0">
              <a:solidFill>
                <a:srgbClr val="008000"/>
              </a:solidFill>
              <a:latin typeface="Comic Sans MS" pitchFamily="66" charset="0"/>
            </a:endParaRPr>
          </a:p>
        </p:txBody>
      </p:sp>
      <p:sp>
        <p:nvSpPr>
          <p:cNvPr id="13" name="Retângulo 12"/>
          <p:cNvSpPr/>
          <p:nvPr/>
        </p:nvSpPr>
        <p:spPr>
          <a:xfrm>
            <a:off x="109153" y="3247816"/>
            <a:ext cx="5470959" cy="1477328"/>
          </a:xfrm>
          <a:prstGeom prst="rect">
            <a:avLst/>
          </a:prstGeom>
        </p:spPr>
        <p:txBody>
          <a:bodyPr wrap="square">
            <a:spAutoFit/>
          </a:bodyPr>
          <a:lstStyle/>
          <a:p>
            <a:pPr marL="342900" indent="-342900" algn="just">
              <a:buFont typeface="+mj-lt"/>
              <a:buAutoNum type="arabicPeriod" startAt="2"/>
            </a:pPr>
            <a:r>
              <a:rPr lang="pt-BR" b="1" dirty="0">
                <a:solidFill>
                  <a:srgbClr val="FF9900"/>
                </a:solidFill>
                <a:latin typeface="Comic Sans MS" pitchFamily="66" charset="0"/>
              </a:rPr>
              <a:t>Em sua camada de origem (camada estacionária</a:t>
            </a:r>
            <a:r>
              <a:rPr lang="pt-BR" b="1" dirty="0" smtClean="0">
                <a:solidFill>
                  <a:srgbClr val="FF9900"/>
                </a:solidFill>
                <a:latin typeface="Comic Sans MS" pitchFamily="66" charset="0"/>
              </a:rPr>
              <a:t>), </a:t>
            </a:r>
            <a:r>
              <a:rPr lang="pt-BR" b="1" dirty="0">
                <a:solidFill>
                  <a:srgbClr val="FF9900"/>
                </a:solidFill>
                <a:latin typeface="Comic Sans MS" pitchFamily="66" charset="0"/>
              </a:rPr>
              <a:t>a energia é constante, mas o elétron pode saltar para uma camada mais </a:t>
            </a:r>
            <a:r>
              <a:rPr lang="pt-BR" b="1" dirty="0" smtClean="0">
                <a:solidFill>
                  <a:srgbClr val="FF9900"/>
                </a:solidFill>
                <a:latin typeface="Comic Sans MS" pitchFamily="66" charset="0"/>
              </a:rPr>
              <a:t>externa e, </a:t>
            </a:r>
            <a:r>
              <a:rPr lang="pt-BR" b="1" dirty="0">
                <a:solidFill>
                  <a:srgbClr val="FF9900"/>
                </a:solidFill>
                <a:latin typeface="Comic Sans MS" pitchFamily="66" charset="0"/>
              </a:rPr>
              <a:t>para </a:t>
            </a:r>
            <a:r>
              <a:rPr lang="pt-BR" b="1" dirty="0" smtClean="0">
                <a:solidFill>
                  <a:srgbClr val="FF9900"/>
                </a:solidFill>
                <a:latin typeface="Comic Sans MS" pitchFamily="66" charset="0"/>
              </a:rPr>
              <a:t>tal, </a:t>
            </a:r>
            <a:r>
              <a:rPr lang="pt-BR" b="1" dirty="0">
                <a:solidFill>
                  <a:srgbClr val="FF9900"/>
                </a:solidFill>
                <a:latin typeface="Comic Sans MS" pitchFamily="66" charset="0"/>
              </a:rPr>
              <a:t>é necessário que ele ganhe energia </a:t>
            </a:r>
            <a:r>
              <a:rPr lang="pt-BR" b="1" dirty="0" smtClean="0">
                <a:solidFill>
                  <a:srgbClr val="FF9900"/>
                </a:solidFill>
                <a:latin typeface="Comic Sans MS" pitchFamily="66" charset="0"/>
              </a:rPr>
              <a:t>externa.</a:t>
            </a:r>
            <a:endParaRPr lang="pt-BR" dirty="0">
              <a:solidFill>
                <a:srgbClr val="FF9900"/>
              </a:solidFill>
            </a:endParaRPr>
          </a:p>
        </p:txBody>
      </p:sp>
      <p:sp>
        <p:nvSpPr>
          <p:cNvPr id="14" name="Retângulo 13"/>
          <p:cNvSpPr/>
          <p:nvPr/>
        </p:nvSpPr>
        <p:spPr>
          <a:xfrm>
            <a:off x="107504" y="5100915"/>
            <a:ext cx="5445524" cy="1424429"/>
          </a:xfrm>
          <a:prstGeom prst="rect">
            <a:avLst/>
          </a:prstGeom>
        </p:spPr>
        <p:txBody>
          <a:bodyPr wrap="square">
            <a:spAutoFit/>
          </a:bodyPr>
          <a:lstStyle/>
          <a:p>
            <a:pPr marL="342900" indent="-342900" algn="just">
              <a:lnSpc>
                <a:spcPct val="80000"/>
              </a:lnSpc>
              <a:buFont typeface="+mj-lt"/>
              <a:buAutoNum type="arabicPeriod" startAt="3"/>
            </a:pPr>
            <a:r>
              <a:rPr lang="pt-BR" b="1" dirty="0">
                <a:solidFill>
                  <a:srgbClr val="C00000"/>
                </a:solidFill>
                <a:latin typeface="Comic Sans MS" pitchFamily="66" charset="0"/>
              </a:rPr>
              <a:t>Um elétron que saltou para uma camada de maior energia fica instável e tende a voltar a sua camada de </a:t>
            </a:r>
            <a:r>
              <a:rPr lang="pt-BR" b="1" dirty="0" smtClean="0">
                <a:solidFill>
                  <a:srgbClr val="C00000"/>
                </a:solidFill>
                <a:latin typeface="Comic Sans MS" pitchFamily="66" charset="0"/>
              </a:rPr>
              <a:t>origem. Nessa volta, </a:t>
            </a:r>
            <a:r>
              <a:rPr lang="pt-BR" b="1" dirty="0">
                <a:solidFill>
                  <a:srgbClr val="C00000"/>
                </a:solidFill>
                <a:latin typeface="Comic Sans MS" pitchFamily="66" charset="0"/>
              </a:rPr>
              <a:t>ele devolve a mesma quantidade de energia que havia </a:t>
            </a:r>
            <a:r>
              <a:rPr lang="pt-BR" b="1" dirty="0" smtClean="0">
                <a:solidFill>
                  <a:srgbClr val="C00000"/>
                </a:solidFill>
                <a:latin typeface="Comic Sans MS" pitchFamily="66" charset="0"/>
              </a:rPr>
              <a:t>ganhado </a:t>
            </a:r>
            <a:r>
              <a:rPr lang="pt-BR" b="1" dirty="0">
                <a:solidFill>
                  <a:srgbClr val="C00000"/>
                </a:solidFill>
                <a:latin typeface="Comic Sans MS" pitchFamily="66" charset="0"/>
              </a:rPr>
              <a:t>para o salto e emite um </a:t>
            </a:r>
            <a:r>
              <a:rPr lang="pt-BR" b="1" dirty="0" smtClean="0">
                <a:solidFill>
                  <a:schemeClr val="accent5">
                    <a:lumMod val="50000"/>
                  </a:schemeClr>
                </a:solidFill>
                <a:latin typeface="Comic Sans MS" pitchFamily="66" charset="0"/>
              </a:rPr>
              <a:t>FÓTON DE LUZ</a:t>
            </a:r>
            <a:r>
              <a:rPr lang="pt-BR" b="1" dirty="0" smtClean="0">
                <a:solidFill>
                  <a:srgbClr val="FF0000"/>
                </a:solidFill>
                <a:latin typeface="Comic Sans MS" pitchFamily="66" charset="0"/>
              </a:rPr>
              <a:t>.</a:t>
            </a:r>
            <a:endParaRPr lang="pt-BR" b="1" dirty="0">
              <a:solidFill>
                <a:srgbClr val="FF0000"/>
              </a:solidFill>
              <a:latin typeface="Comic Sans MS" pitchFamily="66" charset="0"/>
            </a:endParaRPr>
          </a:p>
        </p:txBody>
      </p:sp>
      <p:pic>
        <p:nvPicPr>
          <p:cNvPr id="15"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1324" t="34835" r="42998" b="32258"/>
          <a:stretch/>
        </p:blipFill>
        <p:spPr>
          <a:xfrm>
            <a:off x="5814294" y="1268760"/>
            <a:ext cx="1889211" cy="1815792"/>
          </a:xfrm>
          <a:prstGeom prst="rect">
            <a:avLst/>
          </a:prstGeom>
        </p:spPr>
      </p:pic>
      <p:sp>
        <p:nvSpPr>
          <p:cNvPr id="16" name="TextBox 20"/>
          <p:cNvSpPr txBox="1"/>
          <p:nvPr/>
        </p:nvSpPr>
        <p:spPr>
          <a:xfrm rot="16200000">
            <a:off x="7214548" y="2439652"/>
            <a:ext cx="1224136" cy="246221"/>
          </a:xfrm>
          <a:prstGeom prst="rect">
            <a:avLst/>
          </a:prstGeom>
          <a:noFill/>
        </p:spPr>
        <p:txBody>
          <a:bodyPr wrap="square" rtlCol="0">
            <a:spAutoFit/>
          </a:bodyPr>
          <a:lstStyle/>
          <a:p>
            <a:r>
              <a:rPr lang="pt-BR" sz="1000" dirty="0" smtClean="0"/>
              <a:t>Imagem: SEE-PE</a:t>
            </a:r>
            <a:endParaRPr lang="pt-BR" sz="1000" dirty="0"/>
          </a:p>
        </p:txBody>
      </p:sp>
      <p:pic>
        <p:nvPicPr>
          <p:cNvPr id="17"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037" t="31808" r="35285" b="32149"/>
          <a:stretch/>
        </p:blipFill>
        <p:spPr>
          <a:xfrm>
            <a:off x="5758175" y="3247816"/>
            <a:ext cx="1951162" cy="1777168"/>
          </a:xfrm>
          <a:prstGeom prst="rect">
            <a:avLst/>
          </a:prstGeom>
        </p:spPr>
      </p:pic>
      <p:sp>
        <p:nvSpPr>
          <p:cNvPr id="18" name="TextBox 21"/>
          <p:cNvSpPr txBox="1"/>
          <p:nvPr/>
        </p:nvSpPr>
        <p:spPr>
          <a:xfrm rot="16200000">
            <a:off x="7286556" y="4350005"/>
            <a:ext cx="1224136" cy="246221"/>
          </a:xfrm>
          <a:prstGeom prst="rect">
            <a:avLst/>
          </a:prstGeom>
          <a:noFill/>
        </p:spPr>
        <p:txBody>
          <a:bodyPr wrap="square" rtlCol="0">
            <a:spAutoFit/>
          </a:bodyPr>
          <a:lstStyle/>
          <a:p>
            <a:r>
              <a:rPr lang="pt-BR" sz="1000" dirty="0" smtClean="0"/>
              <a:t>Imagem: SEE-PE</a:t>
            </a:r>
            <a:endParaRPr lang="pt-BR" sz="1000" dirty="0"/>
          </a:p>
        </p:txBody>
      </p:sp>
      <p:pic>
        <p:nvPicPr>
          <p:cNvPr id="19"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1570" t="34475" r="31662" b="34665"/>
          <a:stretch/>
        </p:blipFill>
        <p:spPr>
          <a:xfrm>
            <a:off x="5724128" y="5189075"/>
            <a:ext cx="2306847" cy="1452138"/>
          </a:xfrm>
          <a:prstGeom prst="rect">
            <a:avLst/>
          </a:prstGeom>
        </p:spPr>
      </p:pic>
      <p:sp>
        <p:nvSpPr>
          <p:cNvPr id="20" name="TextBox 22"/>
          <p:cNvSpPr txBox="1"/>
          <p:nvPr/>
        </p:nvSpPr>
        <p:spPr>
          <a:xfrm rot="16200000">
            <a:off x="7481349" y="6006189"/>
            <a:ext cx="1224136" cy="246221"/>
          </a:xfrm>
          <a:prstGeom prst="rect">
            <a:avLst/>
          </a:prstGeom>
          <a:noFill/>
        </p:spPr>
        <p:txBody>
          <a:bodyPr wrap="square" rtlCol="0">
            <a:spAutoFit/>
          </a:bodyPr>
          <a:lstStyle/>
          <a:p>
            <a:r>
              <a:rPr lang="pt-BR" sz="1000" dirty="0" smtClean="0"/>
              <a:t>Imagem: SEE-PE</a:t>
            </a:r>
            <a:endParaRPr lang="pt-BR" sz="1000" dirty="0"/>
          </a:p>
        </p:txBody>
      </p:sp>
    </p:spTree>
    <p:extLst>
      <p:ext uri="{BB962C8B-B14F-4D97-AF65-F5344CB8AC3E}">
        <p14:creationId xmlns:p14="http://schemas.microsoft.com/office/powerpoint/2010/main" val="16337710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07504" y="836712"/>
            <a:ext cx="777686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sz="3600" b="1" dirty="0" smtClean="0">
                <a:solidFill>
                  <a:srgbClr val="C00000"/>
                </a:solidFill>
                <a:effectLst>
                  <a:outerShdw blurRad="38100" dist="38100" dir="2700000" algn="tl">
                    <a:srgbClr val="000000">
                      <a:alpha val="43137"/>
                    </a:srgbClr>
                  </a:outerShdw>
                </a:effectLst>
              </a:rPr>
              <a:t>Se o núcleo é formado de partículas positivas, os prótons, por que elas não se repelem?</a:t>
            </a:r>
            <a:endParaRPr lang="pt-BR" sz="3600" dirty="0">
              <a:solidFill>
                <a:srgbClr val="C00000"/>
              </a:solidFill>
            </a:endParaRPr>
          </a:p>
        </p:txBody>
      </p:sp>
    </p:spTree>
    <p:extLst>
      <p:ext uri="{BB962C8B-B14F-4D97-AF65-F5344CB8AC3E}">
        <p14:creationId xmlns:p14="http://schemas.microsoft.com/office/powerpoint/2010/main" val="42160542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tângulo 4"/>
          <p:cNvSpPr/>
          <p:nvPr/>
        </p:nvSpPr>
        <p:spPr>
          <a:xfrm>
            <a:off x="179512" y="1916832"/>
            <a:ext cx="8136905" cy="923330"/>
          </a:xfrm>
          <a:prstGeom prst="rect">
            <a:avLst/>
          </a:prstGeom>
        </p:spPr>
        <p:txBody>
          <a:bodyPr wrap="square">
            <a:spAutoFit/>
          </a:bodyPr>
          <a:lstStyle/>
          <a:p>
            <a:pPr algn="just"/>
            <a:r>
              <a:rPr lang="pt-BR" b="1" dirty="0">
                <a:solidFill>
                  <a:srgbClr val="008000"/>
                </a:solidFill>
                <a:effectLst>
                  <a:outerShdw blurRad="38100" dist="38100" dir="2700000" algn="tl">
                    <a:srgbClr val="000000">
                      <a:alpha val="43137"/>
                    </a:srgbClr>
                  </a:outerShdw>
                </a:effectLst>
                <a:latin typeface="Calibri" pitchFamily="34" charset="0"/>
              </a:rPr>
              <a:t>Em </a:t>
            </a:r>
            <a:r>
              <a:rPr lang="pt-BR" b="1" dirty="0" smtClean="0">
                <a:solidFill>
                  <a:srgbClr val="008000"/>
                </a:solidFill>
                <a:effectLst>
                  <a:outerShdw blurRad="38100" dist="38100" dir="2700000" algn="tl">
                    <a:srgbClr val="000000">
                      <a:alpha val="43137"/>
                    </a:srgbClr>
                  </a:outerShdw>
                </a:effectLst>
                <a:latin typeface="Calibri" pitchFamily="34" charset="0"/>
              </a:rPr>
              <a:t>1932, </a:t>
            </a:r>
            <a:r>
              <a:rPr lang="pt-BR" b="1" dirty="0">
                <a:solidFill>
                  <a:srgbClr val="008000"/>
                </a:solidFill>
                <a:effectLst>
                  <a:outerShdw blurRad="38100" dist="38100" dir="2700000" algn="tl">
                    <a:srgbClr val="000000">
                      <a:alpha val="43137"/>
                    </a:srgbClr>
                  </a:outerShdw>
                </a:effectLst>
                <a:latin typeface="Calibri" pitchFamily="34" charset="0"/>
              </a:rPr>
              <a:t>James </a:t>
            </a:r>
            <a:r>
              <a:rPr lang="pt-BR" b="1" dirty="0" smtClean="0">
                <a:solidFill>
                  <a:srgbClr val="008000"/>
                </a:solidFill>
                <a:effectLst>
                  <a:outerShdw blurRad="38100" dist="38100" dir="2700000" algn="tl">
                    <a:srgbClr val="000000">
                      <a:alpha val="43137"/>
                    </a:srgbClr>
                  </a:outerShdw>
                </a:effectLst>
                <a:latin typeface="Calibri" pitchFamily="34" charset="0"/>
              </a:rPr>
              <a:t>Chadwick </a:t>
            </a:r>
            <a:r>
              <a:rPr lang="pt-BR" b="1" dirty="0">
                <a:solidFill>
                  <a:srgbClr val="008000"/>
                </a:solidFill>
                <a:effectLst>
                  <a:outerShdw blurRad="38100" dist="38100" dir="2700000" algn="tl">
                    <a:srgbClr val="000000">
                      <a:alpha val="43137"/>
                    </a:srgbClr>
                  </a:outerShdw>
                </a:effectLst>
                <a:latin typeface="Calibri" pitchFamily="34" charset="0"/>
              </a:rPr>
              <a:t>descobriu a partícula do núcleo atômico responsável pela </a:t>
            </a:r>
            <a:r>
              <a:rPr lang="pt-BR" b="1" dirty="0" smtClean="0">
                <a:solidFill>
                  <a:srgbClr val="008000"/>
                </a:solidFill>
                <a:effectLst>
                  <a:outerShdw blurRad="38100" dist="38100" dir="2700000" algn="tl">
                    <a:srgbClr val="000000">
                      <a:alpha val="43137"/>
                    </a:srgbClr>
                  </a:outerShdw>
                </a:effectLst>
                <a:latin typeface="Calibri" pitchFamily="34" charset="0"/>
              </a:rPr>
              <a:t>sua ESTABILIDADE, </a:t>
            </a:r>
            <a:r>
              <a:rPr lang="pt-BR" b="1" dirty="0">
                <a:solidFill>
                  <a:srgbClr val="008000"/>
                </a:solidFill>
                <a:effectLst>
                  <a:outerShdw blurRad="38100" dist="38100" dir="2700000" algn="tl">
                    <a:srgbClr val="000000">
                      <a:alpha val="43137"/>
                    </a:srgbClr>
                  </a:outerShdw>
                </a:effectLst>
                <a:latin typeface="Calibri" pitchFamily="34" charset="0"/>
              </a:rPr>
              <a:t>que passou a ser conhecida por</a:t>
            </a:r>
            <a:r>
              <a:rPr lang="pt-BR" b="1" dirty="0">
                <a:solidFill>
                  <a:schemeClr val="accent5">
                    <a:lumMod val="50000"/>
                  </a:schemeClr>
                </a:solidFill>
                <a:effectLst>
                  <a:outerShdw blurRad="38100" dist="38100" dir="2700000" algn="tl">
                    <a:srgbClr val="000000">
                      <a:alpha val="43137"/>
                    </a:srgbClr>
                  </a:outerShdw>
                </a:effectLst>
                <a:latin typeface="Calibri" pitchFamily="34" charset="0"/>
              </a:rPr>
              <a:t> NÊUTRON</a:t>
            </a:r>
            <a:r>
              <a:rPr lang="pt-BR" b="1" dirty="0">
                <a:solidFill>
                  <a:srgbClr val="008000"/>
                </a:solidFill>
                <a:effectLst>
                  <a:outerShdw blurRad="38100" dist="38100" dir="2700000" algn="tl">
                    <a:srgbClr val="000000">
                      <a:alpha val="43137"/>
                    </a:srgbClr>
                  </a:outerShdw>
                </a:effectLst>
                <a:latin typeface="Calibri" pitchFamily="34" charset="0"/>
              </a:rPr>
              <a:t>, </a:t>
            </a:r>
            <a:r>
              <a:rPr lang="pt-BR" b="1" dirty="0" smtClean="0">
                <a:solidFill>
                  <a:srgbClr val="008000"/>
                </a:solidFill>
                <a:effectLst>
                  <a:outerShdw blurRad="38100" dist="38100" dir="2700000" algn="tl">
                    <a:srgbClr val="000000">
                      <a:alpha val="43137"/>
                    </a:srgbClr>
                  </a:outerShdw>
                </a:effectLst>
                <a:latin typeface="Calibri" pitchFamily="34" charset="0"/>
              </a:rPr>
              <a:t>pelo </a:t>
            </a:r>
            <a:r>
              <a:rPr lang="pt-BR" b="1" dirty="0">
                <a:solidFill>
                  <a:srgbClr val="008000"/>
                </a:solidFill>
                <a:effectLst>
                  <a:outerShdw blurRad="38100" dist="38100" dir="2700000" algn="tl">
                    <a:srgbClr val="000000">
                      <a:alpha val="43137"/>
                    </a:srgbClr>
                  </a:outerShdw>
                </a:effectLst>
                <a:latin typeface="Calibri" pitchFamily="34" charset="0"/>
              </a:rPr>
              <a:t>fato de não ter carga </a:t>
            </a:r>
            <a:r>
              <a:rPr lang="pt-BR" b="1" dirty="0" smtClean="0">
                <a:solidFill>
                  <a:srgbClr val="008000"/>
                </a:solidFill>
                <a:effectLst>
                  <a:outerShdw blurRad="38100" dist="38100" dir="2700000" algn="tl">
                    <a:srgbClr val="000000">
                      <a:alpha val="43137"/>
                    </a:srgbClr>
                  </a:outerShdw>
                </a:effectLst>
                <a:latin typeface="Calibri" pitchFamily="34" charset="0"/>
              </a:rPr>
              <a:t>elétrica. Por essa descoberta, ganhou o Prêmio Nobel de Física em 1935.</a:t>
            </a:r>
            <a:endParaRPr lang="pt-BR" b="1" dirty="0">
              <a:solidFill>
                <a:srgbClr val="008000"/>
              </a:solidFill>
              <a:effectLst>
                <a:outerShdw blurRad="38100" dist="38100" dir="2700000" algn="tl">
                  <a:srgbClr val="000000">
                    <a:alpha val="43137"/>
                  </a:srgbClr>
                </a:outerShdw>
              </a:effectLst>
              <a:latin typeface="Calibri" pitchFamily="34" charset="0"/>
            </a:endParaRPr>
          </a:p>
        </p:txBody>
      </p:sp>
      <p:sp>
        <p:nvSpPr>
          <p:cNvPr id="7" name="Text Box 6"/>
          <p:cNvSpPr txBox="1">
            <a:spLocks noChangeArrowheads="1"/>
          </p:cNvSpPr>
          <p:nvPr/>
        </p:nvSpPr>
        <p:spPr bwMode="auto">
          <a:xfrm>
            <a:off x="6084168" y="2996952"/>
            <a:ext cx="1872208"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r" eaLnBrk="1" hangingPunct="1">
              <a:defRPr sz="2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pPr algn="l"/>
            <a:r>
              <a:rPr lang="pt-BR" sz="1800" dirty="0" smtClean="0">
                <a:solidFill>
                  <a:schemeClr val="accent5">
                    <a:lumMod val="50000"/>
                  </a:schemeClr>
                </a:solidFill>
              </a:rPr>
              <a:t>James Chadwick </a:t>
            </a:r>
            <a:r>
              <a:rPr lang="en-US" sz="1100" dirty="0" smtClean="0">
                <a:solidFill>
                  <a:schemeClr val="accent5">
                    <a:lumMod val="50000"/>
                  </a:schemeClr>
                </a:solidFill>
              </a:rPr>
              <a:t>(1891 - 1974)</a:t>
            </a:r>
            <a:endParaRPr lang="pt-BR" sz="1100" dirty="0">
              <a:solidFill>
                <a:schemeClr val="accent5">
                  <a:lumMod val="50000"/>
                </a:schemeClr>
              </a:solidFill>
            </a:endParaRPr>
          </a:p>
        </p:txBody>
      </p:sp>
      <p:sp>
        <p:nvSpPr>
          <p:cNvPr id="8" name="Title 1"/>
          <p:cNvSpPr txBox="1">
            <a:spLocks/>
          </p:cNvSpPr>
          <p:nvPr/>
        </p:nvSpPr>
        <p:spPr bwMode="auto">
          <a:xfrm>
            <a:off x="179512" y="1093680"/>
            <a:ext cx="6575109" cy="6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b="1" dirty="0" smtClean="0">
                <a:solidFill>
                  <a:srgbClr val="C00000"/>
                </a:solidFill>
                <a:effectLst>
                  <a:outerShdw blurRad="38100" dist="38100" dir="2700000" algn="tl">
                    <a:srgbClr val="000000">
                      <a:alpha val="43137"/>
                    </a:srgbClr>
                  </a:outerShdw>
                </a:effectLst>
              </a:rPr>
              <a:t>A descoberta do Nêutron</a:t>
            </a:r>
            <a:endParaRPr lang="pt-BR" sz="8000" dirty="0">
              <a:solidFill>
                <a:srgbClr val="C00000"/>
              </a:solidFill>
            </a:endParaRPr>
          </a:p>
        </p:txBody>
      </p:sp>
      <p:grpSp>
        <p:nvGrpSpPr>
          <p:cNvPr id="12" name="Group 8"/>
          <p:cNvGrpSpPr/>
          <p:nvPr/>
        </p:nvGrpSpPr>
        <p:grpSpPr>
          <a:xfrm>
            <a:off x="251521" y="3400837"/>
            <a:ext cx="2918738" cy="2943036"/>
            <a:chOff x="971600" y="1844625"/>
            <a:chExt cx="3167721" cy="3194092"/>
          </a:xfrm>
        </p:grpSpPr>
        <p:pic>
          <p:nvPicPr>
            <p:cNvPr id="13" name="Picture 2" descr="File:Schematicky at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44625"/>
              <a:ext cx="3167721" cy="278277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p:cNvSpPr/>
            <p:nvPr/>
          </p:nvSpPr>
          <p:spPr>
            <a:xfrm>
              <a:off x="971600" y="4638607"/>
              <a:ext cx="3167721" cy="400110"/>
            </a:xfrm>
            <a:prstGeom prst="rect">
              <a:avLst/>
            </a:prstGeom>
          </p:spPr>
          <p:txBody>
            <a:bodyPr wrap="square">
              <a:spAutoFit/>
            </a:bodyPr>
            <a:lstStyle/>
            <a:p>
              <a:r>
                <a:rPr lang="en-US" sz="1000" dirty="0" err="1"/>
                <a:t>Imagem</a:t>
              </a:r>
              <a:r>
                <a:rPr lang="en-US" sz="1000" dirty="0"/>
                <a:t>: </a:t>
              </a:r>
              <a:r>
                <a:rPr lang="en-US" sz="1000" dirty="0" err="1"/>
                <a:t>Esquema</a:t>
              </a:r>
              <a:r>
                <a:rPr lang="en-US" sz="1000" dirty="0"/>
                <a:t> </a:t>
              </a:r>
              <a:r>
                <a:rPr lang="en-US" sz="1000" dirty="0" err="1"/>
                <a:t>atômico</a:t>
              </a:r>
              <a:r>
                <a:rPr lang="en-US" sz="1000" dirty="0"/>
                <a:t> / Helix84 / Creative Commons Attribution-Share Alike 3.0 </a:t>
              </a:r>
              <a:r>
                <a:rPr lang="en-US" sz="1000" dirty="0" err="1"/>
                <a:t>Unported</a:t>
              </a:r>
              <a:endParaRPr lang="pt-BR" sz="1000" dirty="0"/>
            </a:p>
          </p:txBody>
        </p:sp>
      </p:grpSp>
      <p:grpSp>
        <p:nvGrpSpPr>
          <p:cNvPr id="15" name="Group 11"/>
          <p:cNvGrpSpPr/>
          <p:nvPr/>
        </p:nvGrpSpPr>
        <p:grpSpPr>
          <a:xfrm>
            <a:off x="6156175" y="3400838"/>
            <a:ext cx="2448272" cy="3196517"/>
            <a:chOff x="5896911" y="1561235"/>
            <a:chExt cx="3083088" cy="4025346"/>
          </a:xfrm>
        </p:grpSpPr>
        <p:pic>
          <p:nvPicPr>
            <p:cNvPr id="18" name="Picture 4" descr="File:Chadwi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6911" y="1700808"/>
              <a:ext cx="2635529" cy="372739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0"/>
            <p:cNvSpPr/>
            <p:nvPr/>
          </p:nvSpPr>
          <p:spPr>
            <a:xfrm rot="16200000">
              <a:off x="6715399" y="3321980"/>
              <a:ext cx="4025346" cy="503855"/>
            </a:xfrm>
            <a:prstGeom prst="rect">
              <a:avLst/>
            </a:prstGeom>
          </p:spPr>
          <p:txBody>
            <a:bodyPr wrap="square">
              <a:spAutoFit/>
            </a:bodyPr>
            <a:lstStyle/>
            <a:p>
              <a:r>
                <a:rPr lang="en-US" sz="1000" dirty="0" err="1"/>
                <a:t>Imagem</a:t>
              </a:r>
              <a:r>
                <a:rPr lang="en-US" sz="1000" dirty="0"/>
                <a:t>: Kenosis / Nobel Foundation / United States Public </a:t>
              </a:r>
              <a:r>
                <a:rPr lang="en-US" sz="1000" dirty="0" smtClean="0"/>
                <a:t>Domain </a:t>
              </a:r>
              <a:endParaRPr lang="pt-BR" sz="1000" dirty="0"/>
            </a:p>
          </p:txBody>
        </p:sp>
      </p:grpSp>
    </p:spTree>
    <p:extLst>
      <p:ext uri="{BB962C8B-B14F-4D97-AF65-F5344CB8AC3E}">
        <p14:creationId xmlns:p14="http://schemas.microsoft.com/office/powerpoint/2010/main" val="523794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23" fill="hold">
                                          <p:stCondLst>
                                            <p:cond delay="0"/>
                                          </p:stCondLst>
                                        </p:cTn>
                                        <p:tgtEl>
                                          <p:spTgt spid="5"/>
                                        </p:tgtEl>
                                        <p:attrNameLst>
                                          <p:attrName>style.rotation</p:attrName>
                                        </p:attrNameLst>
                                      </p:cBhvr>
                                      <p:to>
                                        <p:strVal val="-45.0"/>
                                      </p:to>
                                    </p:set>
                                    <p:anim calcmode="lin" valueType="num">
                                      <p:cBhvr>
                                        <p:cTn id="25" dur="23" fill="hold">
                                          <p:stCondLst>
                                            <p:cond delay="2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p:cNvSpPr txBox="1">
            <a:spLocks noChangeArrowheads="1"/>
          </p:cNvSpPr>
          <p:nvPr/>
        </p:nvSpPr>
        <p:spPr bwMode="auto">
          <a:xfrm>
            <a:off x="5868144" y="2852936"/>
            <a:ext cx="2504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eaLnBrk="1" hangingPunct="1">
              <a:defRPr sz="1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pt-BR" sz="2000" dirty="0" smtClean="0">
                <a:solidFill>
                  <a:schemeClr val="accent5">
                    <a:lumMod val="50000"/>
                  </a:schemeClr>
                </a:solidFill>
              </a:rPr>
              <a:t>A. J. W. </a:t>
            </a:r>
            <a:r>
              <a:rPr lang="pt-BR" sz="2000" dirty="0">
                <a:solidFill>
                  <a:schemeClr val="accent5">
                    <a:lumMod val="50000"/>
                  </a:schemeClr>
                </a:solidFill>
              </a:rPr>
              <a:t>Sommerfeld </a:t>
            </a:r>
            <a:r>
              <a:rPr lang="pt-BR" sz="1200" dirty="0" smtClean="0">
                <a:solidFill>
                  <a:schemeClr val="accent5">
                    <a:lumMod val="50000"/>
                  </a:schemeClr>
                </a:solidFill>
              </a:rPr>
              <a:t>(1868 — 1951</a:t>
            </a:r>
            <a:r>
              <a:rPr lang="pt-BR" sz="1200" dirty="0">
                <a:solidFill>
                  <a:schemeClr val="accent5">
                    <a:lumMod val="50000"/>
                  </a:schemeClr>
                </a:solidFill>
              </a:rPr>
              <a:t>)</a:t>
            </a:r>
            <a:endParaRPr lang="pt-BR" sz="1600" dirty="0">
              <a:solidFill>
                <a:schemeClr val="accent5">
                  <a:lumMod val="50000"/>
                </a:schemeClr>
              </a:solidFill>
            </a:endParaRPr>
          </a:p>
        </p:txBody>
      </p:sp>
      <p:sp>
        <p:nvSpPr>
          <p:cNvPr id="15" name="Title 1"/>
          <p:cNvSpPr txBox="1">
            <a:spLocks/>
          </p:cNvSpPr>
          <p:nvPr/>
        </p:nvSpPr>
        <p:spPr bwMode="auto">
          <a:xfrm>
            <a:off x="144016" y="1093680"/>
            <a:ext cx="9036496" cy="6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b="1" dirty="0" smtClean="0">
                <a:solidFill>
                  <a:srgbClr val="C00000"/>
                </a:solidFill>
                <a:effectLst>
                  <a:outerShdw blurRad="38100" dist="38100" dir="2700000" algn="tl">
                    <a:srgbClr val="000000">
                      <a:alpha val="43137"/>
                    </a:srgbClr>
                  </a:outerShdw>
                </a:effectLst>
              </a:rPr>
              <a:t>Modelo Atômico de Sommerfeld</a:t>
            </a:r>
            <a:endParaRPr lang="pt-BR" sz="8000" dirty="0">
              <a:solidFill>
                <a:srgbClr val="C00000"/>
              </a:solidFill>
            </a:endParaRPr>
          </a:p>
        </p:txBody>
      </p:sp>
      <p:sp>
        <p:nvSpPr>
          <p:cNvPr id="7" name="Retângulo 6"/>
          <p:cNvSpPr/>
          <p:nvPr/>
        </p:nvSpPr>
        <p:spPr>
          <a:xfrm>
            <a:off x="163451" y="1844824"/>
            <a:ext cx="8328601" cy="923330"/>
          </a:xfrm>
          <a:prstGeom prst="rect">
            <a:avLst/>
          </a:prstGeom>
        </p:spPr>
        <p:txBody>
          <a:bodyPr wrap="square">
            <a:spAutoFit/>
          </a:bodyPr>
          <a:lstStyle/>
          <a:p>
            <a:pPr algn="just"/>
            <a:r>
              <a:rPr lang="pt-BR" b="1" dirty="0" smtClean="0">
                <a:solidFill>
                  <a:srgbClr val="008000"/>
                </a:solidFill>
                <a:latin typeface="Comic Sans MS" pitchFamily="66" charset="0"/>
              </a:rPr>
              <a:t>Descobriu </a:t>
            </a:r>
            <a:r>
              <a:rPr lang="pt-BR" b="1" dirty="0">
                <a:solidFill>
                  <a:srgbClr val="008000"/>
                </a:solidFill>
                <a:latin typeface="Comic Sans MS" pitchFamily="66" charset="0"/>
              </a:rPr>
              <a:t>que os níveis </a:t>
            </a:r>
            <a:r>
              <a:rPr lang="pt-BR" b="1" dirty="0" smtClean="0">
                <a:solidFill>
                  <a:srgbClr val="008000"/>
                </a:solidFill>
                <a:latin typeface="Comic Sans MS" pitchFamily="66" charset="0"/>
              </a:rPr>
              <a:t>energéticos são compostos por </a:t>
            </a:r>
            <a:r>
              <a:rPr lang="pt-BR" b="1" dirty="0" smtClean="0">
                <a:solidFill>
                  <a:schemeClr val="accent5">
                    <a:lumMod val="50000"/>
                  </a:schemeClr>
                </a:solidFill>
                <a:latin typeface="Comic Sans MS" pitchFamily="66" charset="0"/>
              </a:rPr>
              <a:t>SUBNÍVEIS</a:t>
            </a:r>
            <a:r>
              <a:rPr lang="pt-BR" b="1" dirty="0">
                <a:solidFill>
                  <a:schemeClr val="accent5">
                    <a:lumMod val="50000"/>
                  </a:schemeClr>
                </a:solidFill>
                <a:latin typeface="Comic Sans MS" pitchFamily="66" charset="0"/>
              </a:rPr>
              <a:t> </a:t>
            </a:r>
            <a:r>
              <a:rPr lang="pt-BR" b="1" dirty="0" smtClean="0">
                <a:solidFill>
                  <a:schemeClr val="accent5">
                    <a:lumMod val="50000"/>
                  </a:schemeClr>
                </a:solidFill>
                <a:latin typeface="Comic Sans MS" pitchFamily="66" charset="0"/>
              </a:rPr>
              <a:t>DE ENERGIA (</a:t>
            </a:r>
            <a:r>
              <a:rPr lang="pt-BR" b="1" dirty="0">
                <a:solidFill>
                  <a:schemeClr val="accent5">
                    <a:lumMod val="50000"/>
                  </a:schemeClr>
                </a:solidFill>
                <a:latin typeface="Comic Sans MS" pitchFamily="66" charset="0"/>
              </a:rPr>
              <a:t>s, p, d, f</a:t>
            </a:r>
            <a:r>
              <a:rPr lang="pt-BR" b="1" dirty="0" smtClean="0">
                <a:solidFill>
                  <a:schemeClr val="accent5">
                    <a:lumMod val="50000"/>
                  </a:schemeClr>
                </a:solidFill>
                <a:latin typeface="Comic Sans MS" pitchFamily="66" charset="0"/>
              </a:rPr>
              <a:t>) </a:t>
            </a:r>
            <a:r>
              <a:rPr lang="pt-BR" b="1" dirty="0" smtClean="0">
                <a:solidFill>
                  <a:srgbClr val="008000"/>
                </a:solidFill>
                <a:latin typeface="Comic Sans MS" pitchFamily="66" charset="0"/>
              </a:rPr>
              <a:t>e que os elétrons percorrem </a:t>
            </a:r>
            <a:r>
              <a:rPr lang="pt-BR" b="1" dirty="0" smtClean="0">
                <a:solidFill>
                  <a:schemeClr val="accent5">
                    <a:lumMod val="50000"/>
                  </a:schemeClr>
                </a:solidFill>
                <a:latin typeface="Comic Sans MS" pitchFamily="66" charset="0"/>
              </a:rPr>
              <a:t>ÓRBITAS ELÍPTICAS </a:t>
            </a:r>
            <a:r>
              <a:rPr lang="pt-BR" b="1" dirty="0" smtClean="0">
                <a:solidFill>
                  <a:srgbClr val="008000"/>
                </a:solidFill>
                <a:latin typeface="Comic Sans MS" pitchFamily="66" charset="0"/>
              </a:rPr>
              <a:t>na eletrosfera, em vez de circulares.</a:t>
            </a:r>
            <a:endParaRPr lang="pt-BR" b="1" dirty="0">
              <a:solidFill>
                <a:srgbClr val="008000"/>
              </a:solidFill>
              <a:latin typeface="Comic Sans MS" pitchFamily="66" charset="0"/>
            </a:endParaRPr>
          </a:p>
        </p:txBody>
      </p:sp>
      <p:grpSp>
        <p:nvGrpSpPr>
          <p:cNvPr id="11" name="Group 7"/>
          <p:cNvGrpSpPr/>
          <p:nvPr/>
        </p:nvGrpSpPr>
        <p:grpSpPr>
          <a:xfrm>
            <a:off x="5940152" y="3356992"/>
            <a:ext cx="2952328" cy="3312367"/>
            <a:chOff x="257419" y="2751217"/>
            <a:chExt cx="2952328" cy="3312367"/>
          </a:xfrm>
        </p:grpSpPr>
        <p:pic>
          <p:nvPicPr>
            <p:cNvPr id="13" name="Picture 2" descr="Ficheiro:Sommerfeld189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419" y="2751217"/>
              <a:ext cx="2631199" cy="326571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p:nvPr/>
          </p:nvSpPr>
          <p:spPr>
            <a:xfrm rot="16200000">
              <a:off x="1502142" y="4355979"/>
              <a:ext cx="3015100" cy="400110"/>
            </a:xfrm>
            <a:prstGeom prst="rect">
              <a:avLst/>
            </a:prstGeom>
          </p:spPr>
          <p:txBody>
            <a:bodyPr wrap="square">
              <a:spAutoFit/>
            </a:bodyPr>
            <a:lstStyle/>
            <a:p>
              <a:r>
                <a:rPr lang="pt-BR" sz="1000" dirty="0"/>
                <a:t>Imagem: Arnold Sommerfeld / Autor desconhecido / Domínio Publico </a:t>
              </a:r>
            </a:p>
          </p:txBody>
        </p:sp>
      </p:grpSp>
      <p:grpSp>
        <p:nvGrpSpPr>
          <p:cNvPr id="16" name="Group 13"/>
          <p:cNvGrpSpPr/>
          <p:nvPr/>
        </p:nvGrpSpPr>
        <p:grpSpPr>
          <a:xfrm>
            <a:off x="251520" y="3212976"/>
            <a:ext cx="3167721" cy="3194092"/>
            <a:chOff x="971600" y="1844625"/>
            <a:chExt cx="3167721" cy="3194092"/>
          </a:xfrm>
        </p:grpSpPr>
        <p:pic>
          <p:nvPicPr>
            <p:cNvPr id="17" name="Picture 2" descr="File:Schematicky ato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844625"/>
              <a:ext cx="3167721" cy="278277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6"/>
            <p:cNvSpPr/>
            <p:nvPr/>
          </p:nvSpPr>
          <p:spPr>
            <a:xfrm>
              <a:off x="971600" y="4638607"/>
              <a:ext cx="3167721" cy="400110"/>
            </a:xfrm>
            <a:prstGeom prst="rect">
              <a:avLst/>
            </a:prstGeom>
          </p:spPr>
          <p:txBody>
            <a:bodyPr wrap="square">
              <a:spAutoFit/>
            </a:bodyPr>
            <a:lstStyle/>
            <a:p>
              <a:r>
                <a:rPr lang="en-US" sz="1000" dirty="0" err="1"/>
                <a:t>Imagem</a:t>
              </a:r>
              <a:r>
                <a:rPr lang="en-US" sz="1000" dirty="0"/>
                <a:t>: </a:t>
              </a:r>
              <a:r>
                <a:rPr lang="en-US" sz="1000" dirty="0" err="1"/>
                <a:t>Esquema</a:t>
              </a:r>
              <a:r>
                <a:rPr lang="en-US" sz="1000" dirty="0"/>
                <a:t> </a:t>
              </a:r>
              <a:r>
                <a:rPr lang="en-US" sz="1000" dirty="0" err="1"/>
                <a:t>atômico</a:t>
              </a:r>
              <a:r>
                <a:rPr lang="en-US" sz="1000" dirty="0"/>
                <a:t> / Helix84 / </a:t>
              </a:r>
              <a:r>
                <a:rPr lang="en-US" sz="1000" dirty="0" smtClean="0"/>
                <a:t>GNU Free </a:t>
              </a:r>
              <a:r>
                <a:rPr lang="en-US" sz="1000" dirty="0" err="1" smtClean="0"/>
                <a:t>Documentaoin</a:t>
              </a:r>
              <a:r>
                <a:rPr lang="en-US" sz="1000" dirty="0" smtClean="0"/>
                <a:t> License.</a:t>
              </a:r>
              <a:endParaRPr lang="pt-BR" sz="1000" dirty="0"/>
            </a:p>
          </p:txBody>
        </p:sp>
      </p:grpSp>
    </p:spTree>
    <p:extLst>
      <p:ext uri="{BB962C8B-B14F-4D97-AF65-F5344CB8AC3E}">
        <p14:creationId xmlns:p14="http://schemas.microsoft.com/office/powerpoint/2010/main" val="1240481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7504" y="1052736"/>
            <a:ext cx="6865098" cy="707886"/>
          </a:xfrm>
          <a:prstGeom prst="rect">
            <a:avLst/>
          </a:prstGeom>
        </p:spPr>
        <p:txBody>
          <a:bodyPr wrap="square">
            <a:spAutoFit/>
          </a:bodyPr>
          <a:lstStyle/>
          <a:p>
            <a:r>
              <a:rPr lang="pt-BR" sz="4000" b="1" dirty="0" smtClean="0">
                <a:solidFill>
                  <a:srgbClr val="C00000"/>
                </a:solidFill>
                <a:effectLst>
                  <a:outerShdw blurRad="38100" dist="38100" dir="2700000" algn="tl">
                    <a:srgbClr val="000000">
                      <a:alpha val="43137"/>
                    </a:srgbClr>
                  </a:outerShdw>
                </a:effectLst>
              </a:rPr>
              <a:t>Diagrama de Linus Pauling</a:t>
            </a:r>
            <a:endParaRPr lang="pt-BR" sz="4000" dirty="0">
              <a:solidFill>
                <a:srgbClr val="C00000"/>
              </a:solidFill>
            </a:endParaRPr>
          </a:p>
        </p:txBody>
      </p:sp>
      <p:sp>
        <p:nvSpPr>
          <p:cNvPr id="4" name="AutoShape 2" descr="http://www.peoplequiz.com/images/bios/thmb_Linus_pauling.jpg-154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8" name="Text Box 11"/>
          <p:cNvSpPr txBox="1">
            <a:spLocks noChangeArrowheads="1"/>
          </p:cNvSpPr>
          <p:nvPr/>
        </p:nvSpPr>
        <p:spPr bwMode="auto">
          <a:xfrm>
            <a:off x="6544997" y="1844824"/>
            <a:ext cx="16801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eaLnBrk="1" hangingPunct="1">
              <a:defRPr sz="1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pt-BR" sz="2000" dirty="0" smtClean="0">
                <a:solidFill>
                  <a:schemeClr val="accent5">
                    <a:lumMod val="50000"/>
                  </a:schemeClr>
                </a:solidFill>
              </a:rPr>
              <a:t>Linus Pauling </a:t>
            </a:r>
            <a:r>
              <a:rPr lang="pt-BR" sz="1200" dirty="0" smtClean="0">
                <a:solidFill>
                  <a:schemeClr val="accent5">
                    <a:lumMod val="50000"/>
                  </a:schemeClr>
                </a:solidFill>
              </a:rPr>
              <a:t>(1901 — 1994)</a:t>
            </a:r>
            <a:endParaRPr lang="pt-BR" sz="1600" dirty="0">
              <a:solidFill>
                <a:schemeClr val="accent5">
                  <a:lumMod val="50000"/>
                </a:schemeClr>
              </a:solidFill>
            </a:endParaRPr>
          </a:p>
        </p:txBody>
      </p:sp>
      <p:sp>
        <p:nvSpPr>
          <p:cNvPr id="2" name="Retângulo 1"/>
          <p:cNvSpPr/>
          <p:nvPr/>
        </p:nvSpPr>
        <p:spPr>
          <a:xfrm>
            <a:off x="107504" y="1854904"/>
            <a:ext cx="6259316" cy="646331"/>
          </a:xfrm>
          <a:prstGeom prst="rect">
            <a:avLst/>
          </a:prstGeom>
        </p:spPr>
        <p:txBody>
          <a:bodyPr wrap="square">
            <a:spAutoFit/>
          </a:bodyPr>
          <a:lstStyle/>
          <a:p>
            <a:pPr algn="just"/>
            <a:r>
              <a:rPr lang="pt-BR" b="1" dirty="0" smtClean="0">
                <a:solidFill>
                  <a:srgbClr val="008000"/>
                </a:solidFill>
                <a:latin typeface="Comic Sans MS" pitchFamily="66" charset="0"/>
              </a:rPr>
              <a:t>Linus </a:t>
            </a:r>
            <a:r>
              <a:rPr lang="pt-BR" b="1" dirty="0">
                <a:solidFill>
                  <a:srgbClr val="008000"/>
                </a:solidFill>
                <a:latin typeface="Comic Sans MS" pitchFamily="66" charset="0"/>
              </a:rPr>
              <a:t>Pauling </a:t>
            </a:r>
            <a:r>
              <a:rPr lang="pt-BR" b="1" dirty="0" smtClean="0">
                <a:solidFill>
                  <a:srgbClr val="008000"/>
                </a:solidFill>
                <a:latin typeface="Comic Sans MS" pitchFamily="66" charset="0"/>
              </a:rPr>
              <a:t>criou </a:t>
            </a:r>
            <a:r>
              <a:rPr lang="pt-BR" b="1" dirty="0">
                <a:solidFill>
                  <a:srgbClr val="008000"/>
                </a:solidFill>
                <a:latin typeface="Comic Sans MS" pitchFamily="66" charset="0"/>
              </a:rPr>
              <a:t>um diagrama </a:t>
            </a:r>
            <a:r>
              <a:rPr lang="pt-BR" b="1" dirty="0" smtClean="0">
                <a:solidFill>
                  <a:srgbClr val="008000"/>
                </a:solidFill>
                <a:latin typeface="Comic Sans MS" pitchFamily="66" charset="0"/>
              </a:rPr>
              <a:t>para </a:t>
            </a:r>
            <a:r>
              <a:rPr lang="pt-BR" b="1" dirty="0">
                <a:solidFill>
                  <a:srgbClr val="008000"/>
                </a:solidFill>
                <a:latin typeface="Comic Sans MS" pitchFamily="66" charset="0"/>
              </a:rPr>
              <a:t>auxiliar na </a:t>
            </a:r>
            <a:r>
              <a:rPr lang="pt-BR" b="1" dirty="0" err="1" smtClean="0">
                <a:solidFill>
                  <a:srgbClr val="008000"/>
                </a:solidFill>
                <a:latin typeface="Comic Sans MS" pitchFamily="66" charset="0"/>
              </a:rPr>
              <a:t>dis-tribuição</a:t>
            </a:r>
            <a:r>
              <a:rPr lang="pt-BR" b="1" dirty="0" smtClean="0">
                <a:solidFill>
                  <a:srgbClr val="008000"/>
                </a:solidFill>
                <a:latin typeface="Comic Sans MS" pitchFamily="66" charset="0"/>
              </a:rPr>
              <a:t> </a:t>
            </a:r>
            <a:r>
              <a:rPr lang="pt-BR" b="1" dirty="0">
                <a:solidFill>
                  <a:srgbClr val="008000"/>
                </a:solidFill>
                <a:latin typeface="Comic Sans MS" pitchFamily="66" charset="0"/>
              </a:rPr>
              <a:t>dos elétrons </a:t>
            </a:r>
            <a:r>
              <a:rPr lang="pt-BR" b="1" dirty="0" smtClean="0">
                <a:solidFill>
                  <a:srgbClr val="008000"/>
                </a:solidFill>
                <a:latin typeface="Comic Sans MS" pitchFamily="66" charset="0"/>
              </a:rPr>
              <a:t>pelos subníveis da eletrosfera</a:t>
            </a:r>
            <a:r>
              <a:rPr lang="pt-BR" b="1" dirty="0">
                <a:solidFill>
                  <a:srgbClr val="008000"/>
                </a:solidFill>
                <a:latin typeface="Comic Sans MS" pitchFamily="66" charset="0"/>
              </a:rPr>
              <a:t>.</a:t>
            </a:r>
            <a:endParaRPr lang="pt-BR" dirty="0"/>
          </a:p>
        </p:txBody>
      </p:sp>
      <p:graphicFrame>
        <p:nvGraphicFramePr>
          <p:cNvPr id="14" name="Tabela 13"/>
          <p:cNvGraphicFramePr>
            <a:graphicFrameLocks noGrp="1"/>
          </p:cNvGraphicFramePr>
          <p:nvPr>
            <p:extLst>
              <p:ext uri="{D42A27DB-BD31-4B8C-83A1-F6EECF244321}">
                <p14:modId xmlns:p14="http://schemas.microsoft.com/office/powerpoint/2010/main" val="3237934452"/>
              </p:ext>
            </p:extLst>
          </p:nvPr>
        </p:nvGraphicFramePr>
        <p:xfrm>
          <a:off x="2627784" y="2508854"/>
          <a:ext cx="2785708" cy="2103120"/>
        </p:xfrm>
        <a:graphic>
          <a:graphicData uri="http://schemas.openxmlformats.org/drawingml/2006/table">
            <a:tbl>
              <a:tblPr firstRow="1" bandRow="1">
                <a:tableStyleId>{5940675A-B579-460E-94D1-54222C63F5DA}</a:tableStyleId>
              </a:tblPr>
              <a:tblGrid>
                <a:gridCol w="1006792"/>
                <a:gridCol w="1778916"/>
              </a:tblGrid>
              <a:tr h="504056">
                <a:tc>
                  <a:txBody>
                    <a:bodyPr/>
                    <a:lstStyle/>
                    <a:p>
                      <a:pPr algn="ctr"/>
                      <a:r>
                        <a:rPr lang="pt-BR" b="1" i="1" dirty="0" smtClean="0">
                          <a:effectLst>
                            <a:outerShdw blurRad="38100" dist="38100" dir="2700000" algn="tl">
                              <a:srgbClr val="000000">
                                <a:alpha val="43137"/>
                              </a:srgbClr>
                            </a:outerShdw>
                          </a:effectLst>
                        </a:rPr>
                        <a:t>Subnível</a:t>
                      </a:r>
                      <a:endParaRPr lang="pt-BR" b="1" i="1" dirty="0">
                        <a:effectLst>
                          <a:outerShdw blurRad="38100" dist="38100" dir="2700000" algn="tl">
                            <a:srgbClr val="000000">
                              <a:alpha val="43137"/>
                            </a:srgbClr>
                          </a:outerShdw>
                        </a:effectLst>
                      </a:endParaRPr>
                    </a:p>
                  </a:txBody>
                  <a:tcPr/>
                </a:tc>
                <a:tc>
                  <a:txBody>
                    <a:bodyPr/>
                    <a:lstStyle/>
                    <a:p>
                      <a:pPr algn="ctr"/>
                      <a:r>
                        <a:rPr lang="pt-BR" b="1" i="1" dirty="0" smtClean="0">
                          <a:effectLst>
                            <a:outerShdw blurRad="38100" dist="38100" dir="2700000" algn="tl">
                              <a:srgbClr val="000000">
                                <a:alpha val="43137"/>
                              </a:srgbClr>
                            </a:outerShdw>
                          </a:effectLst>
                        </a:rPr>
                        <a:t>Número máximo de elétrons</a:t>
                      </a:r>
                      <a:endParaRPr lang="pt-BR" b="1" i="1" dirty="0">
                        <a:effectLst>
                          <a:outerShdw blurRad="38100" dist="38100" dir="2700000" algn="tl">
                            <a:srgbClr val="000000">
                              <a:alpha val="43137"/>
                            </a:srgbClr>
                          </a:outerShdw>
                        </a:effectLst>
                      </a:endParaRPr>
                    </a:p>
                  </a:txBody>
                  <a:tcPr/>
                </a:tc>
              </a:tr>
              <a:tr h="288032">
                <a:tc>
                  <a:txBody>
                    <a:bodyPr/>
                    <a:lstStyle/>
                    <a:p>
                      <a:pPr algn="ctr"/>
                      <a:r>
                        <a:rPr lang="pt-BR" b="1" i="1" dirty="0" smtClean="0">
                          <a:solidFill>
                            <a:schemeClr val="tx1"/>
                          </a:solidFill>
                        </a:rPr>
                        <a:t>s</a:t>
                      </a:r>
                      <a:endParaRPr lang="pt-BR" b="1" i="1" dirty="0">
                        <a:solidFill>
                          <a:schemeClr val="tx1"/>
                        </a:solidFill>
                      </a:endParaRPr>
                    </a:p>
                  </a:txBody>
                  <a:tcPr/>
                </a:tc>
                <a:tc>
                  <a:txBody>
                    <a:bodyPr/>
                    <a:lstStyle/>
                    <a:p>
                      <a:pPr algn="ctr"/>
                      <a:r>
                        <a:rPr lang="pt-BR" b="1" i="1" dirty="0" smtClean="0">
                          <a:solidFill>
                            <a:schemeClr val="tx1"/>
                          </a:solidFill>
                        </a:rPr>
                        <a:t>2</a:t>
                      </a:r>
                      <a:endParaRPr lang="pt-BR" b="1" i="1" dirty="0">
                        <a:solidFill>
                          <a:schemeClr val="tx1"/>
                        </a:solidFill>
                      </a:endParaRPr>
                    </a:p>
                  </a:txBody>
                  <a:tcPr/>
                </a:tc>
              </a:tr>
              <a:tr h="288032">
                <a:tc>
                  <a:txBody>
                    <a:bodyPr/>
                    <a:lstStyle/>
                    <a:p>
                      <a:pPr algn="ctr"/>
                      <a:r>
                        <a:rPr lang="pt-BR" b="1" i="1" dirty="0" smtClean="0">
                          <a:solidFill>
                            <a:schemeClr val="tx1"/>
                          </a:solidFill>
                        </a:rPr>
                        <a:t>p</a:t>
                      </a:r>
                      <a:endParaRPr lang="pt-BR" b="1" i="1" dirty="0">
                        <a:solidFill>
                          <a:schemeClr val="tx1"/>
                        </a:solidFill>
                      </a:endParaRPr>
                    </a:p>
                  </a:txBody>
                  <a:tcPr/>
                </a:tc>
                <a:tc>
                  <a:txBody>
                    <a:bodyPr/>
                    <a:lstStyle/>
                    <a:p>
                      <a:pPr algn="ctr"/>
                      <a:r>
                        <a:rPr lang="pt-BR" b="1" i="1" dirty="0" smtClean="0">
                          <a:solidFill>
                            <a:schemeClr val="tx1"/>
                          </a:solidFill>
                        </a:rPr>
                        <a:t>6</a:t>
                      </a:r>
                      <a:endParaRPr lang="pt-BR" b="1" i="1" dirty="0">
                        <a:solidFill>
                          <a:schemeClr val="tx1"/>
                        </a:solidFill>
                      </a:endParaRPr>
                    </a:p>
                  </a:txBody>
                  <a:tcPr/>
                </a:tc>
              </a:tr>
              <a:tr h="288032">
                <a:tc>
                  <a:txBody>
                    <a:bodyPr/>
                    <a:lstStyle/>
                    <a:p>
                      <a:pPr algn="ctr"/>
                      <a:r>
                        <a:rPr lang="pt-BR" b="1" i="1" dirty="0" smtClean="0">
                          <a:solidFill>
                            <a:schemeClr val="tx1"/>
                          </a:solidFill>
                        </a:rPr>
                        <a:t>d</a:t>
                      </a:r>
                      <a:endParaRPr lang="pt-BR" b="1" i="1" dirty="0">
                        <a:solidFill>
                          <a:schemeClr val="tx1"/>
                        </a:solidFill>
                      </a:endParaRPr>
                    </a:p>
                  </a:txBody>
                  <a:tcPr/>
                </a:tc>
                <a:tc>
                  <a:txBody>
                    <a:bodyPr/>
                    <a:lstStyle/>
                    <a:p>
                      <a:pPr algn="ctr"/>
                      <a:r>
                        <a:rPr lang="pt-BR" b="1" i="1" dirty="0" smtClean="0">
                          <a:solidFill>
                            <a:schemeClr val="tx1"/>
                          </a:solidFill>
                        </a:rPr>
                        <a:t>10</a:t>
                      </a:r>
                      <a:endParaRPr lang="pt-BR" b="1" i="1" dirty="0">
                        <a:solidFill>
                          <a:schemeClr val="tx1"/>
                        </a:solidFill>
                      </a:endParaRPr>
                    </a:p>
                  </a:txBody>
                  <a:tcPr/>
                </a:tc>
              </a:tr>
              <a:tr h="288032">
                <a:tc>
                  <a:txBody>
                    <a:bodyPr/>
                    <a:lstStyle/>
                    <a:p>
                      <a:pPr algn="ctr"/>
                      <a:r>
                        <a:rPr lang="pt-BR" b="1" i="1" dirty="0" smtClean="0">
                          <a:solidFill>
                            <a:schemeClr val="tx1"/>
                          </a:solidFill>
                        </a:rPr>
                        <a:t>f</a:t>
                      </a:r>
                      <a:endParaRPr lang="pt-BR" b="1" i="1" dirty="0">
                        <a:solidFill>
                          <a:schemeClr val="tx1"/>
                        </a:solidFill>
                      </a:endParaRPr>
                    </a:p>
                  </a:txBody>
                  <a:tcPr/>
                </a:tc>
                <a:tc>
                  <a:txBody>
                    <a:bodyPr/>
                    <a:lstStyle/>
                    <a:p>
                      <a:pPr algn="ctr"/>
                      <a:r>
                        <a:rPr lang="pt-BR" b="1" i="1" dirty="0" smtClean="0">
                          <a:solidFill>
                            <a:schemeClr val="tx1"/>
                          </a:solidFill>
                        </a:rPr>
                        <a:t>14</a:t>
                      </a:r>
                      <a:endParaRPr lang="pt-BR" b="1" i="1" dirty="0">
                        <a:solidFill>
                          <a:schemeClr val="tx1"/>
                        </a:solidFill>
                      </a:endParaRPr>
                    </a:p>
                  </a:txBody>
                  <a:tcPr/>
                </a:tc>
              </a:tr>
            </a:tbl>
          </a:graphicData>
        </a:graphic>
      </p:graphicFrame>
      <mc:AlternateContent xmlns:mc="http://schemas.openxmlformats.org/markup-compatibility/2006" xmlns:a14="http://schemas.microsoft.com/office/drawing/2010/main">
        <mc:Choice Requires="a14">
          <p:sp>
            <p:nvSpPr>
              <p:cNvPr id="9" name="CaixaDeTexto 8"/>
              <p:cNvSpPr txBox="1"/>
              <p:nvPr/>
            </p:nvSpPr>
            <p:spPr>
              <a:xfrm>
                <a:off x="223931" y="6237312"/>
                <a:ext cx="7228389" cy="344133"/>
              </a:xfrm>
              <a:prstGeom prst="rect">
                <a:avLst/>
              </a:prstGeom>
              <a:noFill/>
              <a:ln w="63500" cmpd="tri">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pt-BR" sz="1600" b="1" i="1" smtClean="0">
                          <a:effectLst>
                            <a:outerShdw blurRad="38100" dist="38100" dir="2700000" algn="tl">
                              <a:srgbClr val="000000">
                                <a:alpha val="43137"/>
                              </a:srgbClr>
                            </a:outerShdw>
                          </a:effectLst>
                          <a:latin typeface="Cambria Math"/>
                        </a:rPr>
                        <m:t>𝟏</m:t>
                      </m:r>
                      <m:sSup>
                        <m:sSupPr>
                          <m:ctrlPr>
                            <a:rPr lang="pt-BR" sz="1600" b="1" i="1" smtClean="0">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𝒔</m:t>
                          </m:r>
                        </m:e>
                        <m:sup>
                          <m:r>
                            <a:rPr lang="pt-BR" sz="1600" b="1" i="1" smtClean="0">
                              <a:effectLst>
                                <a:outerShdw blurRad="38100" dist="38100" dir="2700000" algn="tl">
                                  <a:srgbClr val="000000">
                                    <a:alpha val="43137"/>
                                  </a:srgbClr>
                                </a:outerShdw>
                              </a:effectLst>
                              <a:latin typeface="Cambria Math"/>
                            </a:rPr>
                            <m:t>𝟐</m:t>
                          </m:r>
                        </m:sup>
                      </m:sSup>
                      <m:r>
                        <a:rPr lang="pt-BR" sz="1600" b="1" i="1" smtClean="0">
                          <a:effectLst>
                            <a:outerShdw blurRad="38100" dist="38100" dir="2700000" algn="tl">
                              <a:srgbClr val="000000">
                                <a:alpha val="43137"/>
                              </a:srgbClr>
                            </a:outerShdw>
                          </a:effectLst>
                          <a:latin typeface="Cambria Math"/>
                        </a:rPr>
                        <m:t>𝟐</m:t>
                      </m:r>
                      <m:sSup>
                        <m:sSupPr>
                          <m:ctrlPr>
                            <a:rPr lang="pt-BR" sz="1600" b="1" i="1">
                              <a:effectLst>
                                <a:outerShdw blurRad="38100" dist="38100" dir="2700000" algn="tl">
                                  <a:srgbClr val="000000">
                                    <a:alpha val="43137"/>
                                  </a:srgbClr>
                                </a:outerShdw>
                              </a:effectLst>
                              <a:latin typeface="Cambria Math"/>
                            </a:rPr>
                          </m:ctrlPr>
                        </m:sSupPr>
                        <m:e>
                          <m:r>
                            <a:rPr lang="pt-BR" sz="1600" b="1" i="1">
                              <a:effectLst>
                                <a:outerShdw blurRad="38100" dist="38100" dir="2700000" algn="tl">
                                  <a:srgbClr val="000000">
                                    <a:alpha val="43137"/>
                                  </a:srgbClr>
                                </a:outerShdw>
                              </a:effectLst>
                              <a:latin typeface="Cambria Math"/>
                            </a:rPr>
                            <m:t>𝒔</m:t>
                          </m:r>
                        </m:e>
                        <m:sup>
                          <m:r>
                            <a:rPr lang="pt-BR" sz="1600" b="1" i="1">
                              <a:effectLst>
                                <a:outerShdw blurRad="38100" dist="38100" dir="2700000" algn="tl">
                                  <a:srgbClr val="000000">
                                    <a:alpha val="43137"/>
                                  </a:srgbClr>
                                </a:outerShdw>
                              </a:effectLst>
                              <a:latin typeface="Cambria Math"/>
                            </a:rPr>
                            <m:t>𝟐</m:t>
                          </m:r>
                        </m:sup>
                      </m:sSup>
                      <m:r>
                        <a:rPr lang="pt-BR" sz="1600" b="1" i="1" smtClean="0">
                          <a:effectLst>
                            <a:outerShdw blurRad="38100" dist="38100" dir="2700000" algn="tl">
                              <a:srgbClr val="000000">
                                <a:alpha val="43137"/>
                              </a:srgbClr>
                            </a:outerShdw>
                          </a:effectLst>
                          <a:latin typeface="Cambria Math"/>
                        </a:rPr>
                        <m:t>𝟐</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𝒑</m:t>
                          </m:r>
                        </m:e>
                        <m:sup>
                          <m:r>
                            <a:rPr lang="pt-BR" sz="1600" b="1" i="1" smtClean="0">
                              <a:effectLst>
                                <a:outerShdw blurRad="38100" dist="38100" dir="2700000" algn="tl">
                                  <a:srgbClr val="000000">
                                    <a:alpha val="43137"/>
                                  </a:srgbClr>
                                </a:outerShdw>
                              </a:effectLst>
                              <a:latin typeface="Cambria Math"/>
                            </a:rPr>
                            <m:t>𝟔</m:t>
                          </m:r>
                        </m:sup>
                      </m:sSup>
                      <m:r>
                        <a:rPr lang="pt-BR" sz="1600" b="1" i="1" smtClean="0">
                          <a:effectLst>
                            <a:outerShdw blurRad="38100" dist="38100" dir="2700000" algn="tl">
                              <a:srgbClr val="000000">
                                <a:alpha val="43137"/>
                              </a:srgbClr>
                            </a:outerShdw>
                          </a:effectLst>
                          <a:latin typeface="Cambria Math"/>
                        </a:rPr>
                        <m:t>𝟑</m:t>
                      </m:r>
                      <m:sSup>
                        <m:sSupPr>
                          <m:ctrlPr>
                            <a:rPr lang="pt-BR" sz="1600" b="1" i="1">
                              <a:effectLst>
                                <a:outerShdw blurRad="38100" dist="38100" dir="2700000" algn="tl">
                                  <a:srgbClr val="000000">
                                    <a:alpha val="43137"/>
                                  </a:srgbClr>
                                </a:outerShdw>
                              </a:effectLst>
                              <a:latin typeface="Cambria Math"/>
                            </a:rPr>
                          </m:ctrlPr>
                        </m:sSupPr>
                        <m:e>
                          <m:r>
                            <a:rPr lang="pt-BR" sz="1600" b="1" i="1">
                              <a:effectLst>
                                <a:outerShdw blurRad="38100" dist="38100" dir="2700000" algn="tl">
                                  <a:srgbClr val="000000">
                                    <a:alpha val="43137"/>
                                  </a:srgbClr>
                                </a:outerShdw>
                              </a:effectLst>
                              <a:latin typeface="Cambria Math"/>
                            </a:rPr>
                            <m:t>𝒔</m:t>
                          </m:r>
                        </m:e>
                        <m:sup>
                          <m:r>
                            <a:rPr lang="pt-BR" sz="1600" b="1" i="1">
                              <a:effectLst>
                                <a:outerShdw blurRad="38100" dist="38100" dir="2700000" algn="tl">
                                  <a:srgbClr val="000000">
                                    <a:alpha val="43137"/>
                                  </a:srgbClr>
                                </a:outerShdw>
                              </a:effectLst>
                              <a:latin typeface="Cambria Math"/>
                            </a:rPr>
                            <m:t>𝟐</m:t>
                          </m:r>
                        </m:sup>
                      </m:sSup>
                      <m:r>
                        <a:rPr lang="pt-BR" sz="1600" b="1" i="1" smtClean="0">
                          <a:effectLst>
                            <a:outerShdw blurRad="38100" dist="38100" dir="2700000" algn="tl">
                              <a:srgbClr val="000000">
                                <a:alpha val="43137"/>
                              </a:srgbClr>
                            </a:outerShdw>
                          </a:effectLst>
                          <a:latin typeface="Cambria Math"/>
                        </a:rPr>
                        <m:t>𝟑</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𝒑</m:t>
                          </m:r>
                        </m:e>
                        <m:sup>
                          <m:r>
                            <a:rPr lang="pt-BR" sz="1600" b="1" i="1" smtClean="0">
                              <a:effectLst>
                                <a:outerShdw blurRad="38100" dist="38100" dir="2700000" algn="tl">
                                  <a:srgbClr val="000000">
                                    <a:alpha val="43137"/>
                                  </a:srgbClr>
                                </a:outerShdw>
                              </a:effectLst>
                              <a:latin typeface="Cambria Math"/>
                            </a:rPr>
                            <m:t>𝟔</m:t>
                          </m:r>
                        </m:sup>
                      </m:sSup>
                      <m:r>
                        <a:rPr lang="pt-BR" sz="1600" b="1" i="1" smtClean="0">
                          <a:effectLst>
                            <a:outerShdw blurRad="38100" dist="38100" dir="2700000" algn="tl">
                              <a:srgbClr val="000000">
                                <a:alpha val="43137"/>
                              </a:srgbClr>
                            </a:outerShdw>
                          </a:effectLst>
                          <a:latin typeface="Cambria Math"/>
                        </a:rPr>
                        <m:t>𝟒</m:t>
                      </m:r>
                      <m:sSup>
                        <m:sSupPr>
                          <m:ctrlPr>
                            <a:rPr lang="pt-BR" sz="1600" b="1" i="1">
                              <a:effectLst>
                                <a:outerShdw blurRad="38100" dist="38100" dir="2700000" algn="tl">
                                  <a:srgbClr val="000000">
                                    <a:alpha val="43137"/>
                                  </a:srgbClr>
                                </a:outerShdw>
                              </a:effectLst>
                              <a:latin typeface="Cambria Math"/>
                            </a:rPr>
                          </m:ctrlPr>
                        </m:sSupPr>
                        <m:e>
                          <m:r>
                            <a:rPr lang="pt-BR" sz="1600" b="1" i="1">
                              <a:effectLst>
                                <a:outerShdw blurRad="38100" dist="38100" dir="2700000" algn="tl">
                                  <a:srgbClr val="000000">
                                    <a:alpha val="43137"/>
                                  </a:srgbClr>
                                </a:outerShdw>
                              </a:effectLst>
                              <a:latin typeface="Cambria Math"/>
                            </a:rPr>
                            <m:t>𝒔</m:t>
                          </m:r>
                        </m:e>
                        <m:sup>
                          <m:r>
                            <a:rPr lang="pt-BR" sz="1600" b="1" i="1">
                              <a:effectLst>
                                <a:outerShdw blurRad="38100" dist="38100" dir="2700000" algn="tl">
                                  <a:srgbClr val="000000">
                                    <a:alpha val="43137"/>
                                  </a:srgbClr>
                                </a:outerShdw>
                              </a:effectLst>
                              <a:latin typeface="Cambria Math"/>
                            </a:rPr>
                            <m:t>𝟐</m:t>
                          </m:r>
                        </m:sup>
                      </m:sSup>
                      <m:r>
                        <a:rPr lang="pt-BR" sz="1600" b="1" i="1" smtClean="0">
                          <a:effectLst>
                            <a:outerShdw blurRad="38100" dist="38100" dir="2700000" algn="tl">
                              <a:srgbClr val="000000">
                                <a:alpha val="43137"/>
                              </a:srgbClr>
                            </a:outerShdw>
                          </a:effectLst>
                          <a:latin typeface="Cambria Math"/>
                        </a:rPr>
                        <m:t>𝟑</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𝒅</m:t>
                          </m:r>
                        </m:e>
                        <m:sup>
                          <m:r>
                            <a:rPr lang="pt-BR" sz="1600" b="1" i="1" smtClean="0">
                              <a:effectLst>
                                <a:outerShdw blurRad="38100" dist="38100" dir="2700000" algn="tl">
                                  <a:srgbClr val="000000">
                                    <a:alpha val="43137"/>
                                  </a:srgbClr>
                                </a:outerShdw>
                              </a:effectLst>
                              <a:latin typeface="Cambria Math"/>
                            </a:rPr>
                            <m:t>𝟏𝟎</m:t>
                          </m:r>
                        </m:sup>
                      </m:sSup>
                      <m:r>
                        <a:rPr lang="pt-BR" sz="1600" b="1" i="1" smtClean="0">
                          <a:effectLst>
                            <a:outerShdw blurRad="38100" dist="38100" dir="2700000" algn="tl">
                              <a:srgbClr val="000000">
                                <a:alpha val="43137"/>
                              </a:srgbClr>
                            </a:outerShdw>
                          </a:effectLst>
                          <a:latin typeface="Cambria Math"/>
                        </a:rPr>
                        <m:t>𝟒</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𝒑</m:t>
                          </m:r>
                        </m:e>
                        <m:sup>
                          <m:r>
                            <a:rPr lang="pt-BR" sz="1600" b="1" i="1" smtClean="0">
                              <a:effectLst>
                                <a:outerShdw blurRad="38100" dist="38100" dir="2700000" algn="tl">
                                  <a:srgbClr val="000000">
                                    <a:alpha val="43137"/>
                                  </a:srgbClr>
                                </a:outerShdw>
                              </a:effectLst>
                              <a:latin typeface="Cambria Math"/>
                            </a:rPr>
                            <m:t>𝟔</m:t>
                          </m:r>
                        </m:sup>
                      </m:sSup>
                      <m:r>
                        <a:rPr lang="pt-BR" sz="1600" b="1" i="1" smtClean="0">
                          <a:effectLst>
                            <a:outerShdw blurRad="38100" dist="38100" dir="2700000" algn="tl">
                              <a:srgbClr val="000000">
                                <a:alpha val="43137"/>
                              </a:srgbClr>
                            </a:outerShdw>
                          </a:effectLst>
                          <a:latin typeface="Cambria Math"/>
                        </a:rPr>
                        <m:t>𝟓</m:t>
                      </m:r>
                      <m:sSup>
                        <m:sSupPr>
                          <m:ctrlPr>
                            <a:rPr lang="pt-BR" sz="1600" b="1" i="1">
                              <a:effectLst>
                                <a:outerShdw blurRad="38100" dist="38100" dir="2700000" algn="tl">
                                  <a:srgbClr val="000000">
                                    <a:alpha val="43137"/>
                                  </a:srgbClr>
                                </a:outerShdw>
                              </a:effectLst>
                              <a:latin typeface="Cambria Math"/>
                            </a:rPr>
                          </m:ctrlPr>
                        </m:sSupPr>
                        <m:e>
                          <m:r>
                            <a:rPr lang="pt-BR" sz="1600" b="1" i="1">
                              <a:effectLst>
                                <a:outerShdw blurRad="38100" dist="38100" dir="2700000" algn="tl">
                                  <a:srgbClr val="000000">
                                    <a:alpha val="43137"/>
                                  </a:srgbClr>
                                </a:outerShdw>
                              </a:effectLst>
                              <a:latin typeface="Cambria Math"/>
                            </a:rPr>
                            <m:t>𝒔</m:t>
                          </m:r>
                        </m:e>
                        <m:sup>
                          <m:r>
                            <a:rPr lang="pt-BR" sz="1600" b="1" i="1">
                              <a:effectLst>
                                <a:outerShdw blurRad="38100" dist="38100" dir="2700000" algn="tl">
                                  <a:srgbClr val="000000">
                                    <a:alpha val="43137"/>
                                  </a:srgbClr>
                                </a:outerShdw>
                              </a:effectLst>
                              <a:latin typeface="Cambria Math"/>
                            </a:rPr>
                            <m:t>𝟐</m:t>
                          </m:r>
                        </m:sup>
                      </m:sSup>
                      <m:r>
                        <a:rPr lang="pt-BR" sz="1600" b="1" i="1" smtClean="0">
                          <a:effectLst>
                            <a:outerShdw blurRad="38100" dist="38100" dir="2700000" algn="tl">
                              <a:srgbClr val="000000">
                                <a:alpha val="43137"/>
                              </a:srgbClr>
                            </a:outerShdw>
                          </a:effectLst>
                          <a:latin typeface="Cambria Math"/>
                        </a:rPr>
                        <m:t>𝟒</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𝒅</m:t>
                          </m:r>
                        </m:e>
                        <m:sup>
                          <m:r>
                            <a:rPr lang="pt-BR" sz="1600" b="1" i="1" smtClean="0">
                              <a:effectLst>
                                <a:outerShdw blurRad="38100" dist="38100" dir="2700000" algn="tl">
                                  <a:srgbClr val="000000">
                                    <a:alpha val="43137"/>
                                  </a:srgbClr>
                                </a:outerShdw>
                              </a:effectLst>
                              <a:latin typeface="Cambria Math"/>
                            </a:rPr>
                            <m:t>𝟏𝟎</m:t>
                          </m:r>
                        </m:sup>
                      </m:sSup>
                      <m:r>
                        <a:rPr lang="pt-BR" sz="1600" b="1" i="1" smtClean="0">
                          <a:effectLst>
                            <a:outerShdw blurRad="38100" dist="38100" dir="2700000" algn="tl">
                              <a:srgbClr val="000000">
                                <a:alpha val="43137"/>
                              </a:srgbClr>
                            </a:outerShdw>
                          </a:effectLst>
                          <a:latin typeface="Cambria Math"/>
                        </a:rPr>
                        <m:t>𝟓</m:t>
                      </m:r>
                      <m:sSup>
                        <m:sSupPr>
                          <m:ctrlPr>
                            <a:rPr lang="pt-BR" sz="1600" b="1" i="1" smtClean="0">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𝒑</m:t>
                          </m:r>
                        </m:e>
                        <m:sup>
                          <m:r>
                            <a:rPr lang="pt-BR" sz="1600" b="1" i="1" smtClean="0">
                              <a:effectLst>
                                <a:outerShdw blurRad="38100" dist="38100" dir="2700000" algn="tl">
                                  <a:srgbClr val="000000">
                                    <a:alpha val="43137"/>
                                  </a:srgbClr>
                                </a:outerShdw>
                              </a:effectLst>
                              <a:latin typeface="Cambria Math"/>
                            </a:rPr>
                            <m:t>𝟔</m:t>
                          </m:r>
                        </m:sup>
                      </m:sSup>
                      <m:r>
                        <a:rPr lang="pt-BR" sz="1600" b="1" i="1" smtClean="0">
                          <a:effectLst>
                            <a:outerShdw blurRad="38100" dist="38100" dir="2700000" algn="tl">
                              <a:srgbClr val="000000">
                                <a:alpha val="43137"/>
                              </a:srgbClr>
                            </a:outerShdw>
                          </a:effectLst>
                          <a:latin typeface="Cambria Math"/>
                        </a:rPr>
                        <m:t>𝟔</m:t>
                      </m:r>
                      <m:sSup>
                        <m:sSupPr>
                          <m:ctrlPr>
                            <a:rPr lang="pt-BR" sz="1600" b="1" i="1">
                              <a:effectLst>
                                <a:outerShdw blurRad="38100" dist="38100" dir="2700000" algn="tl">
                                  <a:srgbClr val="000000">
                                    <a:alpha val="43137"/>
                                  </a:srgbClr>
                                </a:outerShdw>
                              </a:effectLst>
                              <a:latin typeface="Cambria Math"/>
                            </a:rPr>
                          </m:ctrlPr>
                        </m:sSupPr>
                        <m:e>
                          <m:r>
                            <a:rPr lang="pt-BR" sz="1600" b="1" i="1">
                              <a:effectLst>
                                <a:outerShdw blurRad="38100" dist="38100" dir="2700000" algn="tl">
                                  <a:srgbClr val="000000">
                                    <a:alpha val="43137"/>
                                  </a:srgbClr>
                                </a:outerShdw>
                              </a:effectLst>
                              <a:latin typeface="Cambria Math"/>
                            </a:rPr>
                            <m:t>𝒔</m:t>
                          </m:r>
                        </m:e>
                        <m:sup>
                          <m:r>
                            <a:rPr lang="pt-BR" sz="1600" b="1" i="1">
                              <a:effectLst>
                                <a:outerShdw blurRad="38100" dist="38100" dir="2700000" algn="tl">
                                  <a:srgbClr val="000000">
                                    <a:alpha val="43137"/>
                                  </a:srgbClr>
                                </a:outerShdw>
                              </a:effectLst>
                              <a:latin typeface="Cambria Math"/>
                            </a:rPr>
                            <m:t>𝟐</m:t>
                          </m:r>
                        </m:sup>
                      </m:sSup>
                      <m:r>
                        <a:rPr lang="pt-BR" sz="1600" b="1" i="1" smtClean="0">
                          <a:effectLst>
                            <a:outerShdw blurRad="38100" dist="38100" dir="2700000" algn="tl">
                              <a:srgbClr val="000000">
                                <a:alpha val="43137"/>
                              </a:srgbClr>
                            </a:outerShdw>
                          </a:effectLst>
                          <a:latin typeface="Cambria Math"/>
                        </a:rPr>
                        <m:t>𝟒</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𝒇</m:t>
                          </m:r>
                        </m:e>
                        <m:sup>
                          <m:r>
                            <a:rPr lang="pt-BR" sz="1600" b="1" i="1" smtClean="0">
                              <a:effectLst>
                                <a:outerShdw blurRad="38100" dist="38100" dir="2700000" algn="tl">
                                  <a:srgbClr val="000000">
                                    <a:alpha val="43137"/>
                                  </a:srgbClr>
                                </a:outerShdw>
                              </a:effectLst>
                              <a:latin typeface="Cambria Math"/>
                            </a:rPr>
                            <m:t>𝟏𝟒</m:t>
                          </m:r>
                        </m:sup>
                      </m:sSup>
                      <m:r>
                        <a:rPr lang="pt-BR" sz="1600" b="1" i="1" smtClean="0">
                          <a:effectLst>
                            <a:outerShdw blurRad="38100" dist="38100" dir="2700000" algn="tl">
                              <a:srgbClr val="000000">
                                <a:alpha val="43137"/>
                              </a:srgbClr>
                            </a:outerShdw>
                          </a:effectLst>
                          <a:latin typeface="Cambria Math"/>
                        </a:rPr>
                        <m:t>𝟓</m:t>
                      </m:r>
                      <m:sSup>
                        <m:sSupPr>
                          <m:ctrlPr>
                            <a:rPr lang="pt-BR" sz="1600" b="1" i="1" smtClean="0">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𝒅</m:t>
                          </m:r>
                        </m:e>
                        <m:sup>
                          <m:r>
                            <a:rPr lang="pt-BR" sz="1600" b="1" i="1" smtClean="0">
                              <a:effectLst>
                                <a:outerShdw blurRad="38100" dist="38100" dir="2700000" algn="tl">
                                  <a:srgbClr val="000000">
                                    <a:alpha val="43137"/>
                                  </a:srgbClr>
                                </a:outerShdw>
                              </a:effectLst>
                              <a:latin typeface="Cambria Math"/>
                            </a:rPr>
                            <m:t>𝟏𝟎</m:t>
                          </m:r>
                        </m:sup>
                      </m:sSup>
                      <m:r>
                        <a:rPr lang="pt-BR" sz="1600" b="1" i="1" smtClean="0">
                          <a:effectLst>
                            <a:outerShdw blurRad="38100" dist="38100" dir="2700000" algn="tl">
                              <a:srgbClr val="000000">
                                <a:alpha val="43137"/>
                              </a:srgbClr>
                            </a:outerShdw>
                          </a:effectLst>
                          <a:latin typeface="Cambria Math"/>
                        </a:rPr>
                        <m:t>𝟔</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𝒑</m:t>
                          </m:r>
                        </m:e>
                        <m:sup>
                          <m:r>
                            <a:rPr lang="pt-BR" sz="1600" b="1" i="1" smtClean="0">
                              <a:effectLst>
                                <a:outerShdw blurRad="38100" dist="38100" dir="2700000" algn="tl">
                                  <a:srgbClr val="000000">
                                    <a:alpha val="43137"/>
                                  </a:srgbClr>
                                </a:outerShdw>
                              </a:effectLst>
                              <a:latin typeface="Cambria Math"/>
                            </a:rPr>
                            <m:t>𝟔</m:t>
                          </m:r>
                        </m:sup>
                      </m:sSup>
                      <m:r>
                        <a:rPr lang="pt-BR" sz="1600" b="1" i="1" smtClean="0">
                          <a:effectLst>
                            <a:outerShdw blurRad="38100" dist="38100" dir="2700000" algn="tl">
                              <a:srgbClr val="000000">
                                <a:alpha val="43137"/>
                              </a:srgbClr>
                            </a:outerShdw>
                          </a:effectLst>
                          <a:latin typeface="Cambria Math"/>
                        </a:rPr>
                        <m:t>𝟕</m:t>
                      </m:r>
                      <m:sSup>
                        <m:sSupPr>
                          <m:ctrlPr>
                            <a:rPr lang="pt-BR" sz="1600" b="1" i="1">
                              <a:effectLst>
                                <a:outerShdw blurRad="38100" dist="38100" dir="2700000" algn="tl">
                                  <a:srgbClr val="000000">
                                    <a:alpha val="43137"/>
                                  </a:srgbClr>
                                </a:outerShdw>
                              </a:effectLst>
                              <a:latin typeface="Cambria Math"/>
                            </a:rPr>
                          </m:ctrlPr>
                        </m:sSupPr>
                        <m:e>
                          <m:r>
                            <a:rPr lang="pt-BR" sz="1600" b="1" i="1">
                              <a:effectLst>
                                <a:outerShdw blurRad="38100" dist="38100" dir="2700000" algn="tl">
                                  <a:srgbClr val="000000">
                                    <a:alpha val="43137"/>
                                  </a:srgbClr>
                                </a:outerShdw>
                              </a:effectLst>
                              <a:latin typeface="Cambria Math"/>
                            </a:rPr>
                            <m:t>𝒔</m:t>
                          </m:r>
                        </m:e>
                        <m:sup>
                          <m:r>
                            <a:rPr lang="pt-BR" sz="1600" b="1" i="1">
                              <a:effectLst>
                                <a:outerShdw blurRad="38100" dist="38100" dir="2700000" algn="tl">
                                  <a:srgbClr val="000000">
                                    <a:alpha val="43137"/>
                                  </a:srgbClr>
                                </a:outerShdw>
                              </a:effectLst>
                              <a:latin typeface="Cambria Math"/>
                            </a:rPr>
                            <m:t>𝟐</m:t>
                          </m:r>
                        </m:sup>
                      </m:sSup>
                      <m:r>
                        <a:rPr lang="pt-BR" sz="1600" b="1" i="1" smtClean="0">
                          <a:effectLst>
                            <a:outerShdw blurRad="38100" dist="38100" dir="2700000" algn="tl">
                              <a:srgbClr val="000000">
                                <a:alpha val="43137"/>
                              </a:srgbClr>
                            </a:outerShdw>
                          </a:effectLst>
                          <a:latin typeface="Cambria Math"/>
                        </a:rPr>
                        <m:t>𝟓</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𝒇</m:t>
                          </m:r>
                        </m:e>
                        <m:sup>
                          <m:r>
                            <a:rPr lang="pt-BR" sz="1600" b="1" i="1" smtClean="0">
                              <a:effectLst>
                                <a:outerShdw blurRad="38100" dist="38100" dir="2700000" algn="tl">
                                  <a:srgbClr val="000000">
                                    <a:alpha val="43137"/>
                                  </a:srgbClr>
                                </a:outerShdw>
                              </a:effectLst>
                              <a:latin typeface="Cambria Math"/>
                            </a:rPr>
                            <m:t>𝟏𝟒</m:t>
                          </m:r>
                        </m:sup>
                      </m:sSup>
                      <m:r>
                        <a:rPr lang="pt-BR" sz="1600" b="1" i="1" smtClean="0">
                          <a:effectLst>
                            <a:outerShdw blurRad="38100" dist="38100" dir="2700000" algn="tl">
                              <a:srgbClr val="000000">
                                <a:alpha val="43137"/>
                              </a:srgbClr>
                            </a:outerShdw>
                          </a:effectLst>
                          <a:latin typeface="Cambria Math"/>
                        </a:rPr>
                        <m:t>𝟔</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𝒅</m:t>
                          </m:r>
                        </m:e>
                        <m:sup>
                          <m:r>
                            <a:rPr lang="pt-BR" sz="1600" b="1" i="1" smtClean="0">
                              <a:effectLst>
                                <a:outerShdw blurRad="38100" dist="38100" dir="2700000" algn="tl">
                                  <a:srgbClr val="000000">
                                    <a:alpha val="43137"/>
                                  </a:srgbClr>
                                </a:outerShdw>
                              </a:effectLst>
                              <a:latin typeface="Cambria Math"/>
                            </a:rPr>
                            <m:t>𝟏𝟎</m:t>
                          </m:r>
                        </m:sup>
                      </m:sSup>
                      <m:r>
                        <a:rPr lang="pt-BR" sz="1600" b="1" i="1" smtClean="0">
                          <a:effectLst>
                            <a:outerShdw blurRad="38100" dist="38100" dir="2700000" algn="tl">
                              <a:srgbClr val="000000">
                                <a:alpha val="43137"/>
                              </a:srgbClr>
                            </a:outerShdw>
                          </a:effectLst>
                          <a:latin typeface="Cambria Math"/>
                        </a:rPr>
                        <m:t>𝟕</m:t>
                      </m:r>
                      <m:sSup>
                        <m:sSupPr>
                          <m:ctrlPr>
                            <a:rPr lang="pt-BR" sz="1600" b="1" i="1">
                              <a:effectLst>
                                <a:outerShdw blurRad="38100" dist="38100" dir="2700000" algn="tl">
                                  <a:srgbClr val="000000">
                                    <a:alpha val="43137"/>
                                  </a:srgbClr>
                                </a:outerShdw>
                              </a:effectLst>
                              <a:latin typeface="Cambria Math"/>
                            </a:rPr>
                          </m:ctrlPr>
                        </m:sSupPr>
                        <m:e>
                          <m:r>
                            <a:rPr lang="pt-BR" sz="1600" b="1" i="1" smtClean="0">
                              <a:effectLst>
                                <a:outerShdw blurRad="38100" dist="38100" dir="2700000" algn="tl">
                                  <a:srgbClr val="000000">
                                    <a:alpha val="43137"/>
                                  </a:srgbClr>
                                </a:outerShdw>
                              </a:effectLst>
                              <a:latin typeface="Cambria Math"/>
                            </a:rPr>
                            <m:t>𝒑</m:t>
                          </m:r>
                        </m:e>
                        <m:sup>
                          <m:r>
                            <a:rPr lang="pt-BR" sz="1600" b="1" i="1" smtClean="0">
                              <a:effectLst>
                                <a:outerShdw blurRad="38100" dist="38100" dir="2700000" algn="tl">
                                  <a:srgbClr val="000000">
                                    <a:alpha val="43137"/>
                                  </a:srgbClr>
                                </a:outerShdw>
                              </a:effectLst>
                              <a:latin typeface="Cambria Math"/>
                            </a:rPr>
                            <m:t>𝟔</m:t>
                          </m:r>
                        </m:sup>
                      </m:sSup>
                    </m:oMath>
                  </m:oMathPara>
                </a14:m>
                <a:endParaRPr lang="pt-BR" sz="1600" b="1" dirty="0">
                  <a:effectLst>
                    <a:outerShdw blurRad="38100" dist="38100" dir="2700000" algn="tl">
                      <a:srgbClr val="000000">
                        <a:alpha val="43137"/>
                      </a:srgbClr>
                    </a:outerShdw>
                  </a:effectLst>
                </a:endParaRPr>
              </a:p>
            </p:txBody>
          </p:sp>
        </mc:Choice>
        <mc:Fallback xmlns="">
          <p:sp>
            <p:nvSpPr>
              <p:cNvPr id="9" name="CaixaDeTexto 8"/>
              <p:cNvSpPr txBox="1">
                <a:spLocks noRot="1" noChangeAspect="1" noMove="1" noResize="1" noEditPoints="1" noAdjustHandles="1" noChangeArrowheads="1" noChangeShapeType="1" noTextEdit="1"/>
              </p:cNvSpPr>
              <p:nvPr/>
            </p:nvSpPr>
            <p:spPr>
              <a:xfrm>
                <a:off x="223931" y="6237312"/>
                <a:ext cx="7228389" cy="344133"/>
              </a:xfrm>
              <a:prstGeom prst="rect">
                <a:avLst/>
              </a:prstGeom>
              <a:blipFill rotWithShape="1">
                <a:blip r:embed="rId2" cstate="print"/>
                <a:stretch>
                  <a:fillRect b="-7463"/>
                </a:stretch>
              </a:blipFill>
              <a:ln w="63500" cmpd="tri">
                <a:solidFill>
                  <a:schemeClr val="tx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2413024" y="5085184"/>
                <a:ext cx="894732" cy="658898"/>
              </a:xfrm>
              <a:prstGeom prst="rect">
                <a:avLst/>
              </a:prstGeom>
            </p:spPr>
            <p:txBody>
              <a:bodyPr wrap="none">
                <a:spAutoFit/>
              </a:bodyPr>
              <a:lstStyle/>
              <a:p>
                <a:r>
                  <a:rPr lang="pt-BR" sz="3600" b="1" dirty="0" smtClean="0">
                    <a:effectLst>
                      <a:outerShdw blurRad="38100" dist="38100" dir="2700000" algn="tl">
                        <a:srgbClr val="000000">
                          <a:alpha val="43137"/>
                        </a:srgbClr>
                      </a:outerShdw>
                    </a:effectLst>
                  </a:rPr>
                  <a:t>3</a:t>
                </a:r>
                <a14:m>
                  <m:oMath xmlns:m="http://schemas.openxmlformats.org/officeDocument/2006/math">
                    <m:sSup>
                      <m:sSupPr>
                        <m:ctrlPr>
                          <a:rPr lang="pt-BR" sz="3600" b="1" i="1">
                            <a:effectLst>
                              <a:outerShdw blurRad="38100" dist="38100" dir="2700000" algn="tl">
                                <a:srgbClr val="000000">
                                  <a:alpha val="43137"/>
                                </a:srgbClr>
                              </a:outerShdw>
                            </a:effectLst>
                            <a:latin typeface="Cambria Math"/>
                          </a:rPr>
                        </m:ctrlPr>
                      </m:sSupPr>
                      <m:e>
                        <m:r>
                          <a:rPr lang="pt-BR" sz="3600" b="1" i="1">
                            <a:effectLst>
                              <a:outerShdw blurRad="38100" dist="38100" dir="2700000" algn="tl">
                                <a:srgbClr val="000000">
                                  <a:alpha val="43137"/>
                                </a:srgbClr>
                              </a:outerShdw>
                            </a:effectLst>
                            <a:latin typeface="Cambria Math"/>
                          </a:rPr>
                          <m:t>𝒔</m:t>
                        </m:r>
                      </m:e>
                      <m:sup>
                        <m:r>
                          <a:rPr lang="pt-BR" sz="3600" b="1" i="1">
                            <a:effectLst>
                              <a:outerShdw blurRad="38100" dist="38100" dir="2700000" algn="tl">
                                <a:srgbClr val="000000">
                                  <a:alpha val="43137"/>
                                </a:srgbClr>
                              </a:outerShdw>
                            </a:effectLst>
                            <a:latin typeface="Cambria Math"/>
                          </a:rPr>
                          <m:t>𝟐</m:t>
                        </m:r>
                      </m:sup>
                    </m:sSup>
                  </m:oMath>
                </a14:m>
                <a:endParaRPr lang="pt-BR" sz="3600" dirty="0"/>
              </a:p>
            </p:txBody>
          </p:sp>
        </mc:Choice>
        <mc:Fallback xmlns="">
          <p:sp>
            <p:nvSpPr>
              <p:cNvPr id="16" name="Retângulo 15"/>
              <p:cNvSpPr>
                <a:spLocks noRot="1" noChangeAspect="1" noMove="1" noResize="1" noEditPoints="1" noAdjustHandles="1" noChangeArrowheads="1" noChangeShapeType="1" noTextEdit="1"/>
              </p:cNvSpPr>
              <p:nvPr/>
            </p:nvSpPr>
            <p:spPr>
              <a:xfrm>
                <a:off x="2413024" y="5085184"/>
                <a:ext cx="894732" cy="658898"/>
              </a:xfrm>
              <a:prstGeom prst="rect">
                <a:avLst/>
              </a:prstGeom>
              <a:blipFill rotWithShape="1">
                <a:blip r:embed="rId3" cstate="print"/>
                <a:stretch>
                  <a:fillRect l="-21769" t="-12963" b="-40741"/>
                </a:stretch>
              </a:blipFill>
            </p:spPr>
            <p:txBody>
              <a:bodyPr/>
              <a:lstStyle/>
              <a:p>
                <a:r>
                  <a:rPr lang="pt-BR">
                    <a:noFill/>
                  </a:rPr>
                  <a:t> </a:t>
                </a:r>
              </a:p>
            </p:txBody>
          </p:sp>
        </mc:Fallback>
      </mc:AlternateContent>
      <p:sp>
        <p:nvSpPr>
          <p:cNvPr id="17" name="Retângulo 16"/>
          <p:cNvSpPr/>
          <p:nvPr/>
        </p:nvSpPr>
        <p:spPr>
          <a:xfrm>
            <a:off x="135506" y="5642084"/>
            <a:ext cx="8540949" cy="523220"/>
          </a:xfrm>
          <a:prstGeom prst="rect">
            <a:avLst/>
          </a:prstGeom>
        </p:spPr>
        <p:txBody>
          <a:bodyPr wrap="square">
            <a:spAutoFit/>
          </a:bodyPr>
          <a:lstStyle/>
          <a:p>
            <a:pPr algn="just"/>
            <a:r>
              <a:rPr lang="pt-BR" sz="1400" b="1" dirty="0" smtClean="0">
                <a:solidFill>
                  <a:srgbClr val="008000"/>
                </a:solidFill>
                <a:latin typeface="Comic Sans MS" pitchFamily="66" charset="0"/>
              </a:rPr>
              <a:t>Nesse caso, o “</a:t>
            </a:r>
            <a:r>
              <a:rPr lang="pt-BR" sz="1400" b="1" dirty="0" smtClean="0">
                <a:solidFill>
                  <a:srgbClr val="FF0000"/>
                </a:solidFill>
                <a:latin typeface="Comic Sans MS" pitchFamily="66" charset="0"/>
              </a:rPr>
              <a:t>3</a:t>
            </a:r>
            <a:r>
              <a:rPr lang="pt-BR" sz="1400" b="1" dirty="0" smtClean="0">
                <a:solidFill>
                  <a:srgbClr val="008000"/>
                </a:solidFill>
                <a:latin typeface="Comic Sans MS" pitchFamily="66" charset="0"/>
              </a:rPr>
              <a:t>” representa o </a:t>
            </a:r>
            <a:r>
              <a:rPr lang="pt-BR" sz="1400" b="1" dirty="0" smtClean="0">
                <a:solidFill>
                  <a:srgbClr val="FF0000"/>
                </a:solidFill>
                <a:latin typeface="Comic Sans MS" pitchFamily="66" charset="0"/>
              </a:rPr>
              <a:t>NÍVEL ENERGÉTICO (CAMADA ELETRÔNICA)</a:t>
            </a:r>
            <a:r>
              <a:rPr lang="pt-BR" sz="1400" b="1" dirty="0" smtClean="0">
                <a:solidFill>
                  <a:srgbClr val="008000"/>
                </a:solidFill>
                <a:latin typeface="Comic Sans MS" pitchFamily="66" charset="0"/>
              </a:rPr>
              <a:t>.  O “</a:t>
            </a:r>
            <a:r>
              <a:rPr lang="pt-BR" sz="1400" b="1" dirty="0" smtClean="0">
                <a:solidFill>
                  <a:srgbClr val="FF0000"/>
                </a:solidFill>
                <a:latin typeface="Comic Sans MS" pitchFamily="66" charset="0"/>
              </a:rPr>
              <a:t>s</a:t>
            </a:r>
            <a:r>
              <a:rPr lang="pt-BR" sz="1400" b="1" dirty="0" smtClean="0">
                <a:solidFill>
                  <a:srgbClr val="008000"/>
                </a:solidFill>
                <a:latin typeface="Comic Sans MS" pitchFamily="66" charset="0"/>
              </a:rPr>
              <a:t>” </a:t>
            </a:r>
            <a:r>
              <a:rPr lang="pt-BR" sz="1400" b="1" dirty="0" err="1" smtClean="0">
                <a:solidFill>
                  <a:srgbClr val="008000"/>
                </a:solidFill>
                <a:latin typeface="Comic Sans MS" pitchFamily="66" charset="0"/>
              </a:rPr>
              <a:t>repre-senta</a:t>
            </a:r>
            <a:r>
              <a:rPr lang="pt-BR" sz="1400" b="1" dirty="0" smtClean="0">
                <a:solidFill>
                  <a:srgbClr val="008000"/>
                </a:solidFill>
                <a:latin typeface="Comic Sans MS" pitchFamily="66" charset="0"/>
              </a:rPr>
              <a:t> o </a:t>
            </a:r>
            <a:r>
              <a:rPr lang="pt-BR" sz="1400" b="1" dirty="0" smtClean="0">
                <a:solidFill>
                  <a:srgbClr val="FF0000"/>
                </a:solidFill>
                <a:latin typeface="Comic Sans MS" pitchFamily="66" charset="0"/>
              </a:rPr>
              <a:t>SUBNÍVEL ENERGÉTICO</a:t>
            </a:r>
            <a:r>
              <a:rPr lang="pt-BR" sz="1400" b="1" dirty="0" smtClean="0">
                <a:solidFill>
                  <a:srgbClr val="008000"/>
                </a:solidFill>
                <a:latin typeface="Comic Sans MS" pitchFamily="66" charset="0"/>
              </a:rPr>
              <a:t>. O “</a:t>
            </a:r>
            <a:r>
              <a:rPr lang="pt-BR" sz="1400" b="1" dirty="0" smtClean="0">
                <a:solidFill>
                  <a:srgbClr val="FF0000"/>
                </a:solidFill>
                <a:latin typeface="Comic Sans MS" pitchFamily="66" charset="0"/>
              </a:rPr>
              <a:t>2</a:t>
            </a:r>
            <a:r>
              <a:rPr lang="pt-BR" sz="1400" b="1" dirty="0" smtClean="0">
                <a:solidFill>
                  <a:srgbClr val="008000"/>
                </a:solidFill>
                <a:latin typeface="Comic Sans MS" pitchFamily="66" charset="0"/>
              </a:rPr>
              <a:t>” representa o </a:t>
            </a:r>
            <a:r>
              <a:rPr lang="pt-BR" sz="1400" b="1" dirty="0" smtClean="0">
                <a:solidFill>
                  <a:srgbClr val="FF0000"/>
                </a:solidFill>
                <a:latin typeface="Comic Sans MS" pitchFamily="66" charset="0"/>
              </a:rPr>
              <a:t>NÚMERO DE ELÉTRONS </a:t>
            </a:r>
            <a:r>
              <a:rPr lang="pt-BR" sz="1400" b="1" dirty="0" smtClean="0">
                <a:solidFill>
                  <a:srgbClr val="008000"/>
                </a:solidFill>
                <a:latin typeface="Comic Sans MS" pitchFamily="66" charset="0"/>
              </a:rPr>
              <a:t>na camada.</a:t>
            </a:r>
            <a:endParaRPr lang="pt-BR" sz="1400" dirty="0"/>
          </a:p>
        </p:txBody>
      </p:sp>
      <p:sp>
        <p:nvSpPr>
          <p:cNvPr id="18" name="Retângulo 17"/>
          <p:cNvSpPr/>
          <p:nvPr/>
        </p:nvSpPr>
        <p:spPr>
          <a:xfrm>
            <a:off x="107504" y="4797152"/>
            <a:ext cx="5107488" cy="369332"/>
          </a:xfrm>
          <a:prstGeom prst="rect">
            <a:avLst/>
          </a:prstGeom>
        </p:spPr>
        <p:txBody>
          <a:bodyPr wrap="none">
            <a:spAutoFit/>
          </a:bodyPr>
          <a:lstStyle/>
          <a:p>
            <a:r>
              <a:rPr lang="pt-BR" b="1" dirty="0" smtClean="0">
                <a:solidFill>
                  <a:srgbClr val="FF9900"/>
                </a:solidFill>
                <a:latin typeface="Comic Sans MS" pitchFamily="66" charset="0"/>
              </a:rPr>
              <a:t>O que representa cada um desses números?</a:t>
            </a:r>
            <a:endParaRPr lang="pt-BR" dirty="0">
              <a:solidFill>
                <a:srgbClr val="FF9900"/>
              </a:solidFill>
            </a:endParaRPr>
          </a:p>
        </p:txBody>
      </p:sp>
      <p:sp>
        <p:nvSpPr>
          <p:cNvPr id="24" name="Retângulo 23"/>
          <p:cNvSpPr/>
          <p:nvPr/>
        </p:nvSpPr>
        <p:spPr>
          <a:xfrm>
            <a:off x="107504" y="5157192"/>
            <a:ext cx="2419252" cy="523220"/>
          </a:xfrm>
          <a:prstGeom prst="rect">
            <a:avLst/>
          </a:prstGeom>
        </p:spPr>
        <p:txBody>
          <a:bodyPr wrap="none">
            <a:spAutoFit/>
          </a:bodyPr>
          <a:lstStyle/>
          <a:p>
            <a:r>
              <a:rPr lang="pt-BR" sz="2800" b="1" dirty="0" smtClean="0">
                <a:solidFill>
                  <a:schemeClr val="accent5">
                    <a:lumMod val="50000"/>
                  </a:schemeClr>
                </a:solidFill>
                <a:latin typeface="Comic Sans MS" pitchFamily="66" charset="0"/>
              </a:rPr>
              <a:t>Por exemplo:</a:t>
            </a:r>
            <a:endParaRPr lang="pt-BR" sz="2800" dirty="0">
              <a:solidFill>
                <a:schemeClr val="accent5">
                  <a:lumMod val="50000"/>
                </a:schemeClr>
              </a:solidFill>
            </a:endParaRPr>
          </a:p>
        </p:txBody>
      </p:sp>
      <p:grpSp>
        <p:nvGrpSpPr>
          <p:cNvPr id="20" name="Group 9"/>
          <p:cNvGrpSpPr/>
          <p:nvPr/>
        </p:nvGrpSpPr>
        <p:grpSpPr>
          <a:xfrm>
            <a:off x="251520" y="2379726"/>
            <a:ext cx="1926020" cy="2345418"/>
            <a:chOff x="381796" y="1443622"/>
            <a:chExt cx="1926020" cy="2345418"/>
          </a:xfrm>
        </p:grpSpPr>
        <p:pic>
          <p:nvPicPr>
            <p:cNvPr id="21" name="Picture 2" descr="Ficheiro:Electron orbitals.sv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658" r="64624" b="16935"/>
            <a:stretch/>
          </p:blipFill>
          <p:spPr bwMode="auto">
            <a:xfrm>
              <a:off x="381796" y="1587638"/>
              <a:ext cx="1563214" cy="204707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p:nvPr/>
          </p:nvSpPr>
          <p:spPr>
            <a:xfrm rot="16200000">
              <a:off x="935052" y="2416276"/>
              <a:ext cx="2345418" cy="400110"/>
            </a:xfrm>
            <a:prstGeom prst="rect">
              <a:avLst/>
            </a:prstGeom>
          </p:spPr>
          <p:txBody>
            <a:bodyPr wrap="square">
              <a:spAutoFit/>
            </a:bodyPr>
            <a:lstStyle/>
            <a:p>
              <a:r>
                <a:rPr lang="pt-BR" sz="1000" dirty="0"/>
                <a:t>Imagem: Diagrama de Linus Pauling / Patricia.fidi / Domínio Público</a:t>
              </a:r>
            </a:p>
          </p:txBody>
        </p:sp>
      </p:grpSp>
      <p:grpSp>
        <p:nvGrpSpPr>
          <p:cNvPr id="23" name="Group 11"/>
          <p:cNvGrpSpPr/>
          <p:nvPr/>
        </p:nvGrpSpPr>
        <p:grpSpPr>
          <a:xfrm>
            <a:off x="6632400" y="2420889"/>
            <a:ext cx="2116064" cy="2623133"/>
            <a:chOff x="6444208" y="1556792"/>
            <a:chExt cx="2555887" cy="3168351"/>
          </a:xfrm>
        </p:grpSpPr>
        <p:pic>
          <p:nvPicPr>
            <p:cNvPr id="25" name="Picture 4" descr="File:LinusPaulingGraduation19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556792"/>
              <a:ext cx="2200057" cy="308626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10"/>
            <p:cNvSpPr/>
            <p:nvPr/>
          </p:nvSpPr>
          <p:spPr>
            <a:xfrm rot="16200000">
              <a:off x="7256908" y="2981957"/>
              <a:ext cx="3086263" cy="400110"/>
            </a:xfrm>
            <a:prstGeom prst="rect">
              <a:avLst/>
            </a:prstGeom>
          </p:spPr>
          <p:txBody>
            <a:bodyPr wrap="square">
              <a:spAutoFit/>
            </a:bodyPr>
            <a:lstStyle/>
            <a:p>
              <a:r>
                <a:rPr lang="en-US" sz="1000" dirty="0" err="1"/>
                <a:t>Imagem</a:t>
              </a:r>
              <a:r>
                <a:rPr lang="en-US" sz="1000" dirty="0"/>
                <a:t>: Linus Pauling / National Library of Medicine / United States Public Domain</a:t>
              </a:r>
              <a:endParaRPr lang="pt-BR" sz="1000" dirty="0"/>
            </a:p>
          </p:txBody>
        </p:sp>
      </p:grpSp>
    </p:spTree>
    <p:extLst>
      <p:ext uri="{BB962C8B-B14F-4D97-AF65-F5344CB8AC3E}">
        <p14:creationId xmlns:p14="http://schemas.microsoft.com/office/powerpoint/2010/main" val="2480849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ircle(in)">
                                      <p:cBhvr>
                                        <p:cTn id="31" dur="2000"/>
                                        <p:tgtEl>
                                          <p:spTgt spid="24"/>
                                        </p:tgtEl>
                                      </p:cBhvr>
                                    </p:animEffect>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6" grpId="0" animBg="1"/>
      <p:bldP spid="17" grpId="0"/>
      <p:bldP spid="18"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4" y="1876762"/>
            <a:ext cx="8406468" cy="400110"/>
          </a:xfrm>
          <a:prstGeom prst="rect">
            <a:avLst/>
          </a:prstGeom>
        </p:spPr>
        <p:txBody>
          <a:bodyPr wrap="none">
            <a:spAutoFit/>
          </a:bodyPr>
          <a:lstStyle/>
          <a:p>
            <a:r>
              <a:rPr lang="pt-BR" sz="2000" b="1" dirty="0" smtClean="0">
                <a:solidFill>
                  <a:srgbClr val="008000"/>
                </a:solidFill>
                <a:effectLst>
                  <a:outerShdw blurRad="38100" dist="38100" dir="2700000" algn="tl">
                    <a:srgbClr val="000000">
                      <a:alpha val="43137"/>
                    </a:srgbClr>
                  </a:outerShdw>
                </a:effectLst>
                <a:latin typeface="Comic Sans MS" pitchFamily="66" charset="0"/>
              </a:rPr>
              <a:t>Determine a distribuição eletrônica do elemento químico Cloro (Cl)</a:t>
            </a:r>
            <a:endParaRPr lang="pt-BR" sz="2000" dirty="0">
              <a:solidFill>
                <a:srgbClr val="008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0" name="Retângulo 9"/>
              <p:cNvSpPr/>
              <p:nvPr/>
            </p:nvSpPr>
            <p:spPr>
              <a:xfrm>
                <a:off x="5218395" y="4221088"/>
                <a:ext cx="3530069"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b="1" i="1" smtClean="0">
                          <a:solidFill>
                            <a:schemeClr val="tx1"/>
                          </a:solidFill>
                          <a:effectLst>
                            <a:outerShdw blurRad="38100" dist="38100" dir="2700000" algn="tl">
                              <a:srgbClr val="000000">
                                <a:alpha val="43137"/>
                              </a:srgbClr>
                            </a:outerShdw>
                          </a:effectLst>
                          <a:latin typeface="Cambria Math"/>
                        </a:rPr>
                        <m:t>𝒛</m:t>
                      </m:r>
                      <m:r>
                        <a:rPr lang="pt-BR" sz="2000" b="1" i="1" smtClean="0">
                          <a:solidFill>
                            <a:schemeClr val="tx1"/>
                          </a:solidFill>
                          <a:effectLst>
                            <a:outerShdw blurRad="38100" dist="38100" dir="2700000" algn="tl">
                              <a:srgbClr val="000000">
                                <a:alpha val="43137"/>
                              </a:srgbClr>
                            </a:outerShdw>
                          </a:effectLst>
                          <a:latin typeface="Cambria Math"/>
                        </a:rPr>
                        <m:t>=</m:t>
                      </m:r>
                      <m:r>
                        <a:rPr lang="pt-BR" sz="2000" b="1" i="1" smtClean="0">
                          <a:solidFill>
                            <a:schemeClr val="tx1"/>
                          </a:solidFill>
                          <a:effectLst>
                            <a:outerShdw blurRad="38100" dist="38100" dir="2700000" algn="tl">
                              <a:srgbClr val="000000">
                                <a:alpha val="43137"/>
                              </a:srgbClr>
                            </a:outerShdw>
                          </a:effectLst>
                          <a:latin typeface="Cambria Math"/>
                        </a:rPr>
                        <m:t>𝟏𝟕</m:t>
                      </m:r>
                      <m:r>
                        <a:rPr lang="pt-BR" sz="2000" b="1" i="1" smtClean="0">
                          <a:solidFill>
                            <a:schemeClr val="tx1"/>
                          </a:solidFill>
                          <a:effectLst>
                            <a:outerShdw blurRad="38100" dist="38100" dir="2700000" algn="tl">
                              <a:srgbClr val="000000">
                                <a:alpha val="43137"/>
                              </a:srgbClr>
                            </a:outerShdw>
                          </a:effectLst>
                          <a:latin typeface="Cambria Math"/>
                          <a:ea typeface="Cambria Math"/>
                        </a:rPr>
                        <m:t>→</m:t>
                      </m:r>
                      <m:r>
                        <a:rPr lang="pt-BR" sz="2000" b="1" i="1" smtClean="0">
                          <a:solidFill>
                            <a:schemeClr val="tx1"/>
                          </a:solidFill>
                          <a:effectLst>
                            <a:outerShdw blurRad="38100" dist="38100" dir="2700000" algn="tl">
                              <a:srgbClr val="000000">
                                <a:alpha val="43137"/>
                              </a:srgbClr>
                            </a:outerShdw>
                          </a:effectLst>
                          <a:latin typeface="Cambria Math"/>
                        </a:rPr>
                        <m:t> </m:t>
                      </m:r>
                      <m:r>
                        <a:rPr lang="pt-BR" sz="2000" b="1" i="1" smtClean="0">
                          <a:solidFill>
                            <a:srgbClr val="0000FF"/>
                          </a:solidFill>
                          <a:effectLst>
                            <a:outerShdw blurRad="38100" dist="38100" dir="2700000" algn="tl">
                              <a:srgbClr val="000000">
                                <a:alpha val="43137"/>
                              </a:srgbClr>
                            </a:outerShdw>
                          </a:effectLst>
                          <a:latin typeface="Cambria Math"/>
                        </a:rPr>
                        <m:t>𝟏</m:t>
                      </m:r>
                      <m:sSup>
                        <m:sSupPr>
                          <m:ctrlPr>
                            <a:rPr lang="pt-BR" sz="2000" b="1" i="1">
                              <a:solidFill>
                                <a:srgbClr val="0000FF"/>
                              </a:solidFill>
                              <a:effectLst>
                                <a:outerShdw blurRad="38100" dist="38100" dir="2700000" algn="tl">
                                  <a:srgbClr val="000000">
                                    <a:alpha val="43137"/>
                                  </a:srgbClr>
                                </a:outerShdw>
                              </a:effectLst>
                              <a:latin typeface="Cambria Math"/>
                            </a:rPr>
                          </m:ctrlPr>
                        </m:sSupPr>
                        <m:e>
                          <m:r>
                            <a:rPr lang="pt-BR" sz="2000" b="1" i="1">
                              <a:solidFill>
                                <a:srgbClr val="0000FF"/>
                              </a:solidFill>
                              <a:effectLst>
                                <a:outerShdw blurRad="38100" dist="38100" dir="2700000" algn="tl">
                                  <a:srgbClr val="000000">
                                    <a:alpha val="43137"/>
                                  </a:srgbClr>
                                </a:outerShdw>
                              </a:effectLst>
                              <a:latin typeface="Cambria Math"/>
                            </a:rPr>
                            <m:t>𝒔</m:t>
                          </m:r>
                        </m:e>
                        <m:sup>
                          <m:r>
                            <a:rPr lang="pt-BR" sz="2000" b="1" i="1">
                              <a:solidFill>
                                <a:srgbClr val="0000FF"/>
                              </a:solidFill>
                              <a:effectLst>
                                <a:outerShdw blurRad="38100" dist="38100" dir="2700000" algn="tl">
                                  <a:srgbClr val="000000">
                                    <a:alpha val="43137"/>
                                  </a:srgbClr>
                                </a:outerShdw>
                              </a:effectLst>
                              <a:latin typeface="Cambria Math"/>
                            </a:rPr>
                            <m:t>𝟐</m:t>
                          </m:r>
                        </m:sup>
                      </m:sSup>
                      <m:r>
                        <a:rPr lang="pt-BR" sz="2000" b="1" i="1">
                          <a:solidFill>
                            <a:srgbClr val="0000FF"/>
                          </a:solidFill>
                          <a:effectLst>
                            <a:outerShdw blurRad="38100" dist="38100" dir="2700000" algn="tl">
                              <a:srgbClr val="000000">
                                <a:alpha val="43137"/>
                              </a:srgbClr>
                            </a:outerShdw>
                          </a:effectLst>
                          <a:latin typeface="Cambria Math"/>
                        </a:rPr>
                        <m:t>𝟐</m:t>
                      </m:r>
                      <m:sSup>
                        <m:sSupPr>
                          <m:ctrlPr>
                            <a:rPr lang="pt-BR" sz="2000" b="1" i="1">
                              <a:solidFill>
                                <a:srgbClr val="0000FF"/>
                              </a:solidFill>
                              <a:effectLst>
                                <a:outerShdw blurRad="38100" dist="38100" dir="2700000" algn="tl">
                                  <a:srgbClr val="000000">
                                    <a:alpha val="43137"/>
                                  </a:srgbClr>
                                </a:outerShdw>
                              </a:effectLst>
                              <a:latin typeface="Cambria Math"/>
                            </a:rPr>
                          </m:ctrlPr>
                        </m:sSupPr>
                        <m:e>
                          <m:r>
                            <a:rPr lang="pt-BR" sz="2000" b="1" i="1">
                              <a:solidFill>
                                <a:srgbClr val="0000FF"/>
                              </a:solidFill>
                              <a:effectLst>
                                <a:outerShdw blurRad="38100" dist="38100" dir="2700000" algn="tl">
                                  <a:srgbClr val="000000">
                                    <a:alpha val="43137"/>
                                  </a:srgbClr>
                                </a:outerShdw>
                              </a:effectLst>
                              <a:latin typeface="Cambria Math"/>
                            </a:rPr>
                            <m:t>𝒔</m:t>
                          </m:r>
                        </m:e>
                        <m:sup>
                          <m:r>
                            <a:rPr lang="pt-BR" sz="2000" b="1" i="1">
                              <a:solidFill>
                                <a:srgbClr val="0000FF"/>
                              </a:solidFill>
                              <a:effectLst>
                                <a:outerShdw blurRad="38100" dist="38100" dir="2700000" algn="tl">
                                  <a:srgbClr val="000000">
                                    <a:alpha val="43137"/>
                                  </a:srgbClr>
                                </a:outerShdw>
                              </a:effectLst>
                              <a:latin typeface="Cambria Math"/>
                            </a:rPr>
                            <m:t>𝟐</m:t>
                          </m:r>
                        </m:sup>
                      </m:sSup>
                      <m:r>
                        <a:rPr lang="pt-BR" sz="2000" b="1" i="1">
                          <a:solidFill>
                            <a:srgbClr val="0000FF"/>
                          </a:solidFill>
                          <a:effectLst>
                            <a:outerShdw blurRad="38100" dist="38100" dir="2700000" algn="tl">
                              <a:srgbClr val="000000">
                                <a:alpha val="43137"/>
                              </a:srgbClr>
                            </a:outerShdw>
                          </a:effectLst>
                          <a:latin typeface="Cambria Math"/>
                        </a:rPr>
                        <m:t>𝟐</m:t>
                      </m:r>
                      <m:sSup>
                        <m:sSupPr>
                          <m:ctrlPr>
                            <a:rPr lang="pt-BR" sz="2000" b="1" i="1">
                              <a:solidFill>
                                <a:srgbClr val="0000FF"/>
                              </a:solidFill>
                              <a:effectLst>
                                <a:outerShdw blurRad="38100" dist="38100" dir="2700000" algn="tl">
                                  <a:srgbClr val="000000">
                                    <a:alpha val="43137"/>
                                  </a:srgbClr>
                                </a:outerShdw>
                              </a:effectLst>
                              <a:latin typeface="Cambria Math"/>
                            </a:rPr>
                          </m:ctrlPr>
                        </m:sSupPr>
                        <m:e>
                          <m:r>
                            <a:rPr lang="pt-BR" sz="2000" b="1" i="1">
                              <a:solidFill>
                                <a:srgbClr val="0000FF"/>
                              </a:solidFill>
                              <a:effectLst>
                                <a:outerShdw blurRad="38100" dist="38100" dir="2700000" algn="tl">
                                  <a:srgbClr val="000000">
                                    <a:alpha val="43137"/>
                                  </a:srgbClr>
                                </a:outerShdw>
                              </a:effectLst>
                              <a:latin typeface="Cambria Math"/>
                            </a:rPr>
                            <m:t>𝒑</m:t>
                          </m:r>
                        </m:e>
                        <m:sup>
                          <m:r>
                            <a:rPr lang="pt-BR" sz="2000" b="1" i="1">
                              <a:solidFill>
                                <a:srgbClr val="0000FF"/>
                              </a:solidFill>
                              <a:effectLst>
                                <a:outerShdw blurRad="38100" dist="38100" dir="2700000" algn="tl">
                                  <a:srgbClr val="000000">
                                    <a:alpha val="43137"/>
                                  </a:srgbClr>
                                </a:outerShdw>
                              </a:effectLst>
                              <a:latin typeface="Cambria Math"/>
                            </a:rPr>
                            <m:t>𝟔</m:t>
                          </m:r>
                        </m:sup>
                      </m:sSup>
                      <m:r>
                        <a:rPr lang="pt-BR" sz="2000" b="1" i="1">
                          <a:solidFill>
                            <a:srgbClr val="0000FF"/>
                          </a:solidFill>
                          <a:effectLst>
                            <a:outerShdw blurRad="38100" dist="38100" dir="2700000" algn="tl">
                              <a:srgbClr val="000000">
                                <a:alpha val="43137"/>
                              </a:srgbClr>
                            </a:outerShdw>
                          </a:effectLst>
                          <a:latin typeface="Cambria Math"/>
                        </a:rPr>
                        <m:t>𝟑</m:t>
                      </m:r>
                      <m:sSup>
                        <m:sSupPr>
                          <m:ctrlPr>
                            <a:rPr lang="pt-BR" sz="2000" b="1" i="1">
                              <a:solidFill>
                                <a:srgbClr val="0000FF"/>
                              </a:solidFill>
                              <a:effectLst>
                                <a:outerShdw blurRad="38100" dist="38100" dir="2700000" algn="tl">
                                  <a:srgbClr val="000000">
                                    <a:alpha val="43137"/>
                                  </a:srgbClr>
                                </a:outerShdw>
                              </a:effectLst>
                              <a:latin typeface="Cambria Math"/>
                            </a:rPr>
                          </m:ctrlPr>
                        </m:sSupPr>
                        <m:e>
                          <m:r>
                            <a:rPr lang="pt-BR" sz="2000" b="1" i="1">
                              <a:solidFill>
                                <a:srgbClr val="0000FF"/>
                              </a:solidFill>
                              <a:effectLst>
                                <a:outerShdw blurRad="38100" dist="38100" dir="2700000" algn="tl">
                                  <a:srgbClr val="000000">
                                    <a:alpha val="43137"/>
                                  </a:srgbClr>
                                </a:outerShdw>
                              </a:effectLst>
                              <a:latin typeface="Cambria Math"/>
                            </a:rPr>
                            <m:t>𝒔</m:t>
                          </m:r>
                        </m:e>
                        <m:sup>
                          <m:r>
                            <a:rPr lang="pt-BR" sz="2000" b="1" i="1">
                              <a:solidFill>
                                <a:srgbClr val="0000FF"/>
                              </a:solidFill>
                              <a:effectLst>
                                <a:outerShdw blurRad="38100" dist="38100" dir="2700000" algn="tl">
                                  <a:srgbClr val="000000">
                                    <a:alpha val="43137"/>
                                  </a:srgbClr>
                                </a:outerShdw>
                              </a:effectLst>
                              <a:latin typeface="Cambria Math"/>
                            </a:rPr>
                            <m:t>𝟐</m:t>
                          </m:r>
                        </m:sup>
                      </m:sSup>
                      <m:r>
                        <a:rPr lang="pt-BR" sz="2000" b="1" i="1" smtClean="0">
                          <a:solidFill>
                            <a:srgbClr val="FF0000"/>
                          </a:solidFill>
                          <a:effectLst>
                            <a:outerShdw blurRad="38100" dist="38100" dir="2700000" algn="tl">
                              <a:srgbClr val="000000">
                                <a:alpha val="43137"/>
                              </a:srgbClr>
                            </a:outerShdw>
                          </a:effectLst>
                          <a:latin typeface="Cambria Math"/>
                        </a:rPr>
                        <m:t>𝟑</m:t>
                      </m:r>
                      <m:sSup>
                        <m:sSupPr>
                          <m:ctrlPr>
                            <a:rPr lang="pt-BR" sz="2000" b="1" i="1">
                              <a:solidFill>
                                <a:srgbClr val="FF0000"/>
                              </a:solidFill>
                              <a:effectLst>
                                <a:outerShdw blurRad="38100" dist="38100" dir="2700000" algn="tl">
                                  <a:srgbClr val="000000">
                                    <a:alpha val="43137"/>
                                  </a:srgbClr>
                                </a:outerShdw>
                              </a:effectLst>
                              <a:latin typeface="Cambria Math"/>
                            </a:rPr>
                          </m:ctrlPr>
                        </m:sSupPr>
                        <m:e>
                          <m:r>
                            <a:rPr lang="pt-BR" sz="2000" b="1" i="1">
                              <a:solidFill>
                                <a:srgbClr val="FF0000"/>
                              </a:solidFill>
                              <a:effectLst>
                                <a:outerShdw blurRad="38100" dist="38100" dir="2700000" algn="tl">
                                  <a:srgbClr val="000000">
                                    <a:alpha val="43137"/>
                                  </a:srgbClr>
                                </a:outerShdw>
                              </a:effectLst>
                              <a:latin typeface="Cambria Math"/>
                            </a:rPr>
                            <m:t>𝒑</m:t>
                          </m:r>
                        </m:e>
                        <m:sup>
                          <m:r>
                            <a:rPr lang="pt-BR" sz="2000" b="1" i="1" smtClean="0">
                              <a:solidFill>
                                <a:srgbClr val="FF0000"/>
                              </a:solidFill>
                              <a:effectLst>
                                <a:outerShdw blurRad="38100" dist="38100" dir="2700000" algn="tl">
                                  <a:srgbClr val="000000">
                                    <a:alpha val="43137"/>
                                  </a:srgbClr>
                                </a:outerShdw>
                              </a:effectLst>
                              <a:latin typeface="Cambria Math"/>
                            </a:rPr>
                            <m:t>𝟓</m:t>
                          </m:r>
                        </m:sup>
                      </m:sSup>
                    </m:oMath>
                  </m:oMathPara>
                </a14:m>
                <a:endParaRPr lang="pt-BR" sz="2000" dirty="0">
                  <a:solidFill>
                    <a:srgbClr val="0000FF"/>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5218395" y="4221088"/>
                <a:ext cx="3530069" cy="411651"/>
              </a:xfrm>
              <a:prstGeom prst="rect">
                <a:avLst/>
              </a:prstGeom>
              <a:blipFill rotWithShape="1">
                <a:blip r:embed="rId2" cstate="print"/>
                <a:stretch>
                  <a:fillRect b="-16176"/>
                </a:stretch>
              </a:blipFill>
            </p:spPr>
            <p:txBody>
              <a:bodyPr/>
              <a:lstStyle/>
              <a:p>
                <a:r>
                  <a:rPr lang="pt-BR">
                    <a:noFill/>
                  </a:rPr>
                  <a:t> </a:t>
                </a:r>
              </a:p>
            </p:txBody>
          </p:sp>
        </mc:Fallback>
      </mc:AlternateContent>
      <p:sp>
        <p:nvSpPr>
          <p:cNvPr id="11" name="Retângulo 10"/>
          <p:cNvSpPr/>
          <p:nvPr/>
        </p:nvSpPr>
        <p:spPr>
          <a:xfrm>
            <a:off x="107504" y="1064930"/>
            <a:ext cx="8816702" cy="707886"/>
          </a:xfrm>
          <a:prstGeom prst="rect">
            <a:avLst/>
          </a:prstGeom>
        </p:spPr>
        <p:txBody>
          <a:bodyPr wrap="square">
            <a:spAutoFit/>
          </a:bodyPr>
          <a:lstStyle/>
          <a:p>
            <a:r>
              <a:rPr lang="pt-BR" sz="4000" b="1" dirty="0" smtClean="0">
                <a:solidFill>
                  <a:srgbClr val="C00000"/>
                </a:solidFill>
                <a:effectLst>
                  <a:outerShdw blurRad="38100" dist="38100" dir="2700000" algn="tl">
                    <a:srgbClr val="000000">
                      <a:alpha val="43137"/>
                    </a:srgbClr>
                  </a:outerShdw>
                </a:effectLst>
              </a:rPr>
              <a:t>Exemplo de aplicação</a:t>
            </a:r>
            <a:endParaRPr lang="pt-BR" sz="4000" dirty="0">
              <a:solidFill>
                <a:srgbClr val="C00000"/>
              </a:solidFill>
            </a:endParaRPr>
          </a:p>
        </p:txBody>
      </p:sp>
      <p:sp>
        <p:nvSpPr>
          <p:cNvPr id="12" name="Retângulo 11"/>
          <p:cNvSpPr/>
          <p:nvPr/>
        </p:nvSpPr>
        <p:spPr>
          <a:xfrm>
            <a:off x="107504" y="2413337"/>
            <a:ext cx="8577926" cy="1015663"/>
          </a:xfrm>
          <a:prstGeom prst="rect">
            <a:avLst/>
          </a:prstGeom>
        </p:spPr>
        <p:txBody>
          <a:bodyPr wrap="square">
            <a:spAutoFit/>
          </a:bodyPr>
          <a:lstStyle/>
          <a:p>
            <a:pPr algn="just"/>
            <a:r>
              <a:rPr lang="pt-BR" sz="2000" b="1" dirty="0" smtClean="0">
                <a:solidFill>
                  <a:srgbClr val="FF9900"/>
                </a:solidFill>
                <a:effectLst>
                  <a:outerShdw blurRad="38100" dist="38100" dir="2700000" algn="tl">
                    <a:srgbClr val="000000">
                      <a:alpha val="43137"/>
                    </a:srgbClr>
                  </a:outerShdw>
                </a:effectLst>
                <a:latin typeface="Comic Sans MS" pitchFamily="66" charset="0"/>
              </a:rPr>
              <a:t>Como o Cloro possui número atômico </a:t>
            </a:r>
            <a:r>
              <a:rPr lang="pt-BR" sz="20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z = 17</a:t>
            </a:r>
            <a:r>
              <a:rPr lang="pt-BR" sz="2000" b="1" dirty="0" smtClean="0">
                <a:solidFill>
                  <a:srgbClr val="FF9900"/>
                </a:solidFill>
                <a:effectLst>
                  <a:outerShdw blurRad="38100" dist="38100" dir="2700000" algn="tl">
                    <a:srgbClr val="000000">
                      <a:alpha val="43137"/>
                    </a:srgbClr>
                  </a:outerShdw>
                </a:effectLst>
                <a:latin typeface="Comic Sans MS" pitchFamily="66" charset="0"/>
              </a:rPr>
              <a:t>, o número de prótons também é </a:t>
            </a:r>
            <a:r>
              <a:rPr lang="pt-BR" sz="20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p = 17</a:t>
            </a:r>
            <a:r>
              <a:rPr lang="pt-BR" sz="2000" b="1" dirty="0" smtClean="0">
                <a:solidFill>
                  <a:srgbClr val="FF9900"/>
                </a:solidFill>
                <a:effectLst>
                  <a:outerShdw blurRad="38100" dist="38100" dir="2700000" algn="tl">
                    <a:srgbClr val="000000">
                      <a:alpha val="43137"/>
                    </a:srgbClr>
                  </a:outerShdw>
                </a:effectLst>
                <a:latin typeface="Comic Sans MS" pitchFamily="66" charset="0"/>
              </a:rPr>
              <a:t>. E como ele está neutro, o número de elétrons vale </a:t>
            </a:r>
            <a:r>
              <a:rPr lang="pt-BR" sz="20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e = 17</a:t>
            </a:r>
            <a:r>
              <a:rPr lang="pt-BR" sz="2000" b="1" dirty="0" smtClean="0">
                <a:solidFill>
                  <a:srgbClr val="FF9900"/>
                </a:solidFill>
                <a:effectLst>
                  <a:outerShdw blurRad="38100" dist="38100" dir="2700000" algn="tl">
                    <a:srgbClr val="000000">
                      <a:alpha val="43137"/>
                    </a:srgbClr>
                  </a:outerShdw>
                </a:effectLst>
                <a:latin typeface="Comic Sans MS" pitchFamily="66" charset="0"/>
              </a:rPr>
              <a:t>.</a:t>
            </a:r>
            <a:endParaRPr lang="pt-BR" sz="2000" dirty="0">
              <a:solidFill>
                <a:srgbClr val="FF9900"/>
              </a:solidFill>
              <a:effectLst>
                <a:outerShdw blurRad="38100" dist="38100" dir="2700000" algn="tl">
                  <a:srgbClr val="000000">
                    <a:alpha val="43137"/>
                  </a:srgbClr>
                </a:outerShdw>
              </a:effectLst>
            </a:endParaRPr>
          </a:p>
        </p:txBody>
      </p:sp>
      <p:sp>
        <p:nvSpPr>
          <p:cNvPr id="13" name="Retângulo 12"/>
          <p:cNvSpPr/>
          <p:nvPr/>
        </p:nvSpPr>
        <p:spPr>
          <a:xfrm>
            <a:off x="107504" y="3460938"/>
            <a:ext cx="8006391" cy="400110"/>
          </a:xfrm>
          <a:prstGeom prst="rect">
            <a:avLst/>
          </a:prstGeom>
        </p:spPr>
        <p:txBody>
          <a:bodyPr wrap="square">
            <a:spAutoFit/>
          </a:bodyPr>
          <a:lstStyle/>
          <a:p>
            <a:r>
              <a:rPr lang="pt-BR" sz="2000" b="1" dirty="0" smtClean="0">
                <a:solidFill>
                  <a:srgbClr val="C00000"/>
                </a:solidFill>
                <a:effectLst>
                  <a:outerShdw blurRad="38100" dist="38100" dir="2700000" algn="tl">
                    <a:srgbClr val="000000">
                      <a:alpha val="43137"/>
                    </a:srgbClr>
                  </a:outerShdw>
                </a:effectLst>
                <a:latin typeface="Comic Sans MS" pitchFamily="66" charset="0"/>
              </a:rPr>
              <a:t>Fazendo a distribuição pelo diagrama de Linus Pauling, temos:</a:t>
            </a:r>
            <a:endParaRPr lang="pt-BR" sz="2000" dirty="0">
              <a:solidFill>
                <a:srgbClr val="C00000"/>
              </a:solidFill>
            </a:endParaRPr>
          </a:p>
        </p:txBody>
      </p:sp>
      <p:sp>
        <p:nvSpPr>
          <p:cNvPr id="71" name="Retângulo 70"/>
          <p:cNvSpPr/>
          <p:nvPr/>
        </p:nvSpPr>
        <p:spPr>
          <a:xfrm>
            <a:off x="5292079" y="4869160"/>
            <a:ext cx="3393351" cy="1569660"/>
          </a:xfrm>
          <a:prstGeom prst="rect">
            <a:avLst/>
          </a:prstGeom>
        </p:spPr>
        <p:txBody>
          <a:bodyPr wrap="square">
            <a:spAutoFit/>
          </a:bodyPr>
          <a:lstStyle/>
          <a:p>
            <a:pPr algn="just"/>
            <a:r>
              <a:rPr lang="pt-BR" sz="1600" b="1" dirty="0" smtClean="0">
                <a:solidFill>
                  <a:srgbClr val="008000"/>
                </a:solidFill>
                <a:effectLst>
                  <a:outerShdw blurRad="38100" dist="38100" dir="2700000" algn="tl">
                    <a:srgbClr val="000000">
                      <a:alpha val="43137"/>
                    </a:srgbClr>
                  </a:outerShdw>
                </a:effectLst>
                <a:latin typeface="Comic Sans MS" pitchFamily="66" charset="0"/>
              </a:rPr>
              <a:t>O último termo representa a </a:t>
            </a:r>
            <a:r>
              <a:rPr lang="pt-BR" sz="16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CAMADA DE VALÊNCIA (NÍVEL MAIS ENERGÉTICO DO ÁTOMO). </a:t>
            </a:r>
            <a:r>
              <a:rPr lang="pt-BR" sz="1600" b="1" dirty="0" smtClean="0">
                <a:solidFill>
                  <a:srgbClr val="008000"/>
                </a:solidFill>
                <a:effectLst>
                  <a:outerShdw blurRad="38100" dist="38100" dir="2700000" algn="tl">
                    <a:srgbClr val="000000">
                      <a:alpha val="43137"/>
                    </a:srgbClr>
                  </a:outerShdw>
                </a:effectLst>
                <a:latin typeface="Comic Sans MS" pitchFamily="66" charset="0"/>
              </a:rPr>
              <a:t>Nesse caso, a 3ª Camada (camada M) é a mais energética.</a:t>
            </a:r>
            <a:endParaRPr lang="pt-BR" sz="1600" dirty="0"/>
          </a:p>
        </p:txBody>
      </p:sp>
      <p:grpSp>
        <p:nvGrpSpPr>
          <p:cNvPr id="72" name="Grupo 71"/>
          <p:cNvGrpSpPr/>
          <p:nvPr/>
        </p:nvGrpSpPr>
        <p:grpSpPr>
          <a:xfrm>
            <a:off x="251520" y="3850701"/>
            <a:ext cx="4585357" cy="2818659"/>
            <a:chOff x="206808" y="3687415"/>
            <a:chExt cx="5085272" cy="3125961"/>
          </a:xfrm>
        </p:grpSpPr>
        <p:grpSp>
          <p:nvGrpSpPr>
            <p:cNvPr id="73" name="Grupo 72"/>
            <p:cNvGrpSpPr/>
            <p:nvPr/>
          </p:nvGrpSpPr>
          <p:grpSpPr>
            <a:xfrm>
              <a:off x="206808" y="3861048"/>
              <a:ext cx="5085272" cy="2790731"/>
              <a:chOff x="206808" y="4193957"/>
              <a:chExt cx="5085272" cy="2790731"/>
            </a:xfrm>
          </p:grpSpPr>
          <p:grpSp>
            <p:nvGrpSpPr>
              <p:cNvPr id="125" name="Grupo 124"/>
              <p:cNvGrpSpPr/>
              <p:nvPr/>
            </p:nvGrpSpPr>
            <p:grpSpPr>
              <a:xfrm>
                <a:off x="861047" y="5017715"/>
                <a:ext cx="1223962" cy="1223962"/>
                <a:chOff x="3995440" y="4797152"/>
                <a:chExt cx="1223962" cy="1223962"/>
              </a:xfrm>
            </p:grpSpPr>
            <p:sp>
              <p:nvSpPr>
                <p:cNvPr id="129" name="Oval 16"/>
                <p:cNvSpPr>
                  <a:spLocks noChangeArrowheads="1"/>
                </p:cNvSpPr>
                <p:nvPr/>
              </p:nvSpPr>
              <p:spPr bwMode="auto">
                <a:xfrm>
                  <a:off x="3995440" y="4797152"/>
                  <a:ext cx="1223962" cy="1223962"/>
                </a:xfrm>
                <a:prstGeom prst="ellipse">
                  <a:avLst/>
                </a:prstGeom>
                <a:gradFill rotWithShape="1">
                  <a:gsLst>
                    <a:gs pos="0">
                      <a:srgbClr val="66FF66"/>
                    </a:gs>
                    <a:gs pos="100000">
                      <a:srgbClr val="173917"/>
                    </a:gs>
                  </a:gsLst>
                  <a:path path="rect">
                    <a:fillToRect r="100000" b="100000"/>
                  </a:path>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130" name="Text Box 18"/>
                <p:cNvSpPr txBox="1">
                  <a:spLocks noChangeArrowheads="1"/>
                </p:cNvSpPr>
                <p:nvPr/>
              </p:nvSpPr>
              <p:spPr bwMode="auto">
                <a:xfrm>
                  <a:off x="4491955" y="5154339"/>
                  <a:ext cx="59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a:solidFill>
                        <a:schemeClr val="bg1"/>
                      </a:solidFill>
                      <a:cs typeface="Arial" pitchFamily="34" charset="0"/>
                    </a:rPr>
                    <a:t>C</a:t>
                  </a:r>
                  <a:r>
                    <a:rPr lang="pt-BR" sz="3200" b="1" dirty="0">
                      <a:solidFill>
                        <a:schemeClr val="bg1"/>
                      </a:solidFill>
                      <a:cs typeface="Arial" pitchFamily="34" charset="0"/>
                    </a:rPr>
                    <a:t>l</a:t>
                  </a:r>
                  <a:endParaRPr lang="pt-BR" sz="3200" b="1" i="0" dirty="0">
                    <a:solidFill>
                      <a:schemeClr val="bg1"/>
                    </a:solidFill>
                    <a:cs typeface="Arial" pitchFamily="34" charset="0"/>
                  </a:endParaRPr>
                </a:p>
              </p:txBody>
            </p:sp>
            <p:sp>
              <p:nvSpPr>
                <p:cNvPr id="131" name="Text Box 19"/>
                <p:cNvSpPr txBox="1">
                  <a:spLocks noChangeArrowheads="1"/>
                </p:cNvSpPr>
                <p:nvPr/>
              </p:nvSpPr>
              <p:spPr bwMode="auto">
                <a:xfrm>
                  <a:off x="4139530" y="5481364"/>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a:solidFill>
                        <a:schemeClr val="bg1"/>
                      </a:solidFill>
                      <a:cs typeface="Arial" pitchFamily="34" charset="0"/>
                    </a:rPr>
                    <a:t>17</a:t>
                  </a:r>
                </a:p>
              </p:txBody>
            </p:sp>
          </p:grpSp>
          <p:sp>
            <p:nvSpPr>
              <p:cNvPr id="126" name="Elipse 125"/>
              <p:cNvSpPr/>
              <p:nvPr/>
            </p:nvSpPr>
            <p:spPr>
              <a:xfrm>
                <a:off x="566848" y="4869160"/>
                <a:ext cx="2592288" cy="150762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7" name="Elipse 126"/>
              <p:cNvSpPr/>
              <p:nvPr/>
            </p:nvSpPr>
            <p:spPr>
              <a:xfrm>
                <a:off x="400189" y="4470591"/>
                <a:ext cx="3804235" cy="2270777"/>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8" name="Elipse 127"/>
              <p:cNvSpPr/>
              <p:nvPr/>
            </p:nvSpPr>
            <p:spPr>
              <a:xfrm>
                <a:off x="206808" y="4193957"/>
                <a:ext cx="5085272" cy="2790731"/>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74" name="Grupo 73"/>
            <p:cNvGrpSpPr/>
            <p:nvPr/>
          </p:nvGrpSpPr>
          <p:grpSpPr>
            <a:xfrm>
              <a:off x="4042506" y="5184487"/>
              <a:ext cx="313470" cy="461665"/>
              <a:chOff x="2178384" y="5184487"/>
              <a:chExt cx="313470" cy="461665"/>
            </a:xfrm>
          </p:grpSpPr>
          <p:pic>
            <p:nvPicPr>
              <p:cNvPr id="123"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24" name="Retângulo 123"/>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5" name="Grupo 74"/>
            <p:cNvGrpSpPr/>
            <p:nvPr/>
          </p:nvGrpSpPr>
          <p:grpSpPr>
            <a:xfrm>
              <a:off x="946162" y="5847655"/>
              <a:ext cx="313470" cy="461665"/>
              <a:chOff x="2178384" y="5184487"/>
              <a:chExt cx="313470" cy="461665"/>
            </a:xfrm>
          </p:grpSpPr>
          <p:pic>
            <p:nvPicPr>
              <p:cNvPr id="121"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22" name="Retângulo 121"/>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6" name="Grupo 75"/>
            <p:cNvGrpSpPr/>
            <p:nvPr/>
          </p:nvGrpSpPr>
          <p:grpSpPr>
            <a:xfrm>
              <a:off x="455754" y="4997207"/>
              <a:ext cx="313470" cy="461665"/>
              <a:chOff x="2178384" y="5184487"/>
              <a:chExt cx="313470" cy="461665"/>
            </a:xfrm>
          </p:grpSpPr>
          <p:pic>
            <p:nvPicPr>
              <p:cNvPr id="119"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20" name="Retângulo 119"/>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7" name="Grupo 76"/>
            <p:cNvGrpSpPr/>
            <p:nvPr/>
          </p:nvGrpSpPr>
          <p:grpSpPr>
            <a:xfrm>
              <a:off x="3002401" y="5013176"/>
              <a:ext cx="313470" cy="461665"/>
              <a:chOff x="2178384" y="5184487"/>
              <a:chExt cx="313470" cy="461665"/>
            </a:xfrm>
          </p:grpSpPr>
          <p:pic>
            <p:nvPicPr>
              <p:cNvPr id="117"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18" name="Retângulo 117"/>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8" name="Grupo 77"/>
            <p:cNvGrpSpPr/>
            <p:nvPr/>
          </p:nvGrpSpPr>
          <p:grpSpPr>
            <a:xfrm>
              <a:off x="3766264" y="4437112"/>
              <a:ext cx="313470" cy="461665"/>
              <a:chOff x="2178384" y="5184487"/>
              <a:chExt cx="313470" cy="461665"/>
            </a:xfrm>
          </p:grpSpPr>
          <p:pic>
            <p:nvPicPr>
              <p:cNvPr id="115"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16" name="Retângulo 115"/>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79" name="Grupo 78"/>
            <p:cNvGrpSpPr/>
            <p:nvPr/>
          </p:nvGrpSpPr>
          <p:grpSpPr>
            <a:xfrm>
              <a:off x="3394434" y="5877272"/>
              <a:ext cx="313470" cy="461665"/>
              <a:chOff x="2178384" y="5184487"/>
              <a:chExt cx="313470" cy="461665"/>
            </a:xfrm>
          </p:grpSpPr>
          <p:pic>
            <p:nvPicPr>
              <p:cNvPr id="113"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14" name="Retângulo 113"/>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0" name="Grupo 79"/>
            <p:cNvGrpSpPr/>
            <p:nvPr/>
          </p:nvGrpSpPr>
          <p:grpSpPr>
            <a:xfrm>
              <a:off x="2123728" y="6135687"/>
              <a:ext cx="313470" cy="461665"/>
              <a:chOff x="2178384" y="5184487"/>
              <a:chExt cx="313470" cy="461665"/>
            </a:xfrm>
          </p:grpSpPr>
          <p:pic>
            <p:nvPicPr>
              <p:cNvPr id="111"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12" name="Retângulo 111"/>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1" name="Grupo 80"/>
            <p:cNvGrpSpPr/>
            <p:nvPr/>
          </p:nvGrpSpPr>
          <p:grpSpPr>
            <a:xfrm>
              <a:off x="741928" y="4236183"/>
              <a:ext cx="313470" cy="461665"/>
              <a:chOff x="2178384" y="5184487"/>
              <a:chExt cx="313470" cy="461665"/>
            </a:xfrm>
          </p:grpSpPr>
          <p:pic>
            <p:nvPicPr>
              <p:cNvPr id="109"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10" name="Retângulo 109"/>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2" name="Grupo 81"/>
            <p:cNvGrpSpPr/>
            <p:nvPr/>
          </p:nvGrpSpPr>
          <p:grpSpPr>
            <a:xfrm>
              <a:off x="1691680" y="3901992"/>
              <a:ext cx="313470" cy="461665"/>
              <a:chOff x="2178384" y="5184487"/>
              <a:chExt cx="313470" cy="461665"/>
            </a:xfrm>
          </p:grpSpPr>
          <p:pic>
            <p:nvPicPr>
              <p:cNvPr id="107"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08" name="Retângulo 107"/>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3" name="Grupo 82"/>
            <p:cNvGrpSpPr/>
            <p:nvPr/>
          </p:nvGrpSpPr>
          <p:grpSpPr>
            <a:xfrm>
              <a:off x="2843808" y="3960352"/>
              <a:ext cx="313470" cy="461665"/>
              <a:chOff x="2178384" y="5184487"/>
              <a:chExt cx="313470" cy="461665"/>
            </a:xfrm>
          </p:grpSpPr>
          <p:pic>
            <p:nvPicPr>
              <p:cNvPr id="105"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06" name="Retângulo 105"/>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4" name="Grupo 83"/>
            <p:cNvGrpSpPr/>
            <p:nvPr/>
          </p:nvGrpSpPr>
          <p:grpSpPr>
            <a:xfrm>
              <a:off x="3203848" y="6351711"/>
              <a:ext cx="313470" cy="461665"/>
              <a:chOff x="2178384" y="5184487"/>
              <a:chExt cx="313470" cy="461665"/>
            </a:xfrm>
          </p:grpSpPr>
          <p:pic>
            <p:nvPicPr>
              <p:cNvPr id="103"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04" name="Retângulo 103"/>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5" name="Grupo 84"/>
            <p:cNvGrpSpPr/>
            <p:nvPr/>
          </p:nvGrpSpPr>
          <p:grpSpPr>
            <a:xfrm>
              <a:off x="4811431" y="4293096"/>
              <a:ext cx="313470" cy="461665"/>
              <a:chOff x="2178384" y="5184487"/>
              <a:chExt cx="313470" cy="461665"/>
            </a:xfrm>
          </p:grpSpPr>
          <p:pic>
            <p:nvPicPr>
              <p:cNvPr id="101"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02" name="Retângulo 101"/>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6" name="Grupo 85"/>
            <p:cNvGrpSpPr/>
            <p:nvPr/>
          </p:nvGrpSpPr>
          <p:grpSpPr>
            <a:xfrm>
              <a:off x="1475656" y="6237312"/>
              <a:ext cx="313470" cy="461665"/>
              <a:chOff x="2178384" y="5184487"/>
              <a:chExt cx="313470" cy="461665"/>
            </a:xfrm>
          </p:grpSpPr>
          <p:pic>
            <p:nvPicPr>
              <p:cNvPr id="99"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100" name="Retângulo 99"/>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7" name="Grupo 86"/>
            <p:cNvGrpSpPr/>
            <p:nvPr/>
          </p:nvGrpSpPr>
          <p:grpSpPr>
            <a:xfrm>
              <a:off x="4762586" y="5733256"/>
              <a:ext cx="313470" cy="461665"/>
              <a:chOff x="2178384" y="5184487"/>
              <a:chExt cx="313470" cy="461665"/>
            </a:xfrm>
          </p:grpSpPr>
          <p:pic>
            <p:nvPicPr>
              <p:cNvPr id="97"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98" name="Retângulo 97"/>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8" name="Grupo 87"/>
            <p:cNvGrpSpPr/>
            <p:nvPr/>
          </p:nvGrpSpPr>
          <p:grpSpPr>
            <a:xfrm>
              <a:off x="226082" y="4479503"/>
              <a:ext cx="313470" cy="461665"/>
              <a:chOff x="2178384" y="5184487"/>
              <a:chExt cx="313470" cy="461665"/>
            </a:xfrm>
          </p:grpSpPr>
          <p:pic>
            <p:nvPicPr>
              <p:cNvPr id="95"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96" name="Retângulo 95"/>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89" name="Grupo 88"/>
            <p:cNvGrpSpPr/>
            <p:nvPr/>
          </p:nvGrpSpPr>
          <p:grpSpPr>
            <a:xfrm>
              <a:off x="226082" y="5517232"/>
              <a:ext cx="313470" cy="461665"/>
              <a:chOff x="2178384" y="5184487"/>
              <a:chExt cx="313470" cy="461665"/>
            </a:xfrm>
          </p:grpSpPr>
          <p:pic>
            <p:nvPicPr>
              <p:cNvPr id="93"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94" name="Retângulo 93"/>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0" name="Grupo 89"/>
            <p:cNvGrpSpPr/>
            <p:nvPr/>
          </p:nvGrpSpPr>
          <p:grpSpPr>
            <a:xfrm>
              <a:off x="3394434" y="3687415"/>
              <a:ext cx="313470" cy="461665"/>
              <a:chOff x="2178384" y="5184487"/>
              <a:chExt cx="313470" cy="461665"/>
            </a:xfrm>
          </p:grpSpPr>
          <p:pic>
            <p:nvPicPr>
              <p:cNvPr id="91" name="Picture 6" descr="http://t1.gstatic.com/images?q=tbn:ANd9GcSrUsA6fKDc4_tu0udV_Iz0eN0jwOTg-jGUAYJnsu4JtJ7grqXreKTKbv1vDA"/>
              <p:cNvPicPr>
                <a:picLocks noChangeAspect="1" noChangeArrowheads="1"/>
              </p:cNvPicPr>
              <p:nvPr/>
            </p:nvPicPr>
            <p:blipFill>
              <a:blip r:embed="rId3" cstate="print">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rot="5400000">
                <a:off x="2178959" y="5296514"/>
                <a:ext cx="312319" cy="313470"/>
              </a:xfrm>
              <a:prstGeom prst="rect">
                <a:avLst/>
              </a:prstGeom>
              <a:noFill/>
              <a:extLst>
                <a:ext uri="{909E8E84-426E-40DD-AFC4-6F175D3DCCD1}">
                  <a14:hiddenFill xmlns:a14="http://schemas.microsoft.com/office/drawing/2010/main">
                    <a:solidFill>
                      <a:srgbClr val="FFFFFF"/>
                    </a:solidFill>
                  </a14:hiddenFill>
                </a:ext>
              </a:extLst>
            </p:spPr>
          </p:pic>
          <p:sp>
            <p:nvSpPr>
              <p:cNvPr id="92" name="Retângulo 91"/>
              <p:cNvSpPr/>
              <p:nvPr/>
            </p:nvSpPr>
            <p:spPr>
              <a:xfrm>
                <a:off x="2178384" y="5184487"/>
                <a:ext cx="305384" cy="461665"/>
              </a:xfrm>
              <a:prstGeom prst="rect">
                <a:avLst/>
              </a:prstGeom>
              <a:noFill/>
            </p:spPr>
            <p:txBody>
              <a:bodyPr wrap="square" lIns="91440" tIns="45720" rIns="91440" bIns="45720">
                <a:spAutoFit/>
              </a:bodyPr>
              <a:lstStyle/>
              <a:p>
                <a:pPr algn="ctr"/>
                <a:r>
                  <a:rPr lang="pt-B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Tree>
    <p:extLst>
      <p:ext uri="{BB962C8B-B14F-4D97-AF65-F5344CB8AC3E}">
        <p14:creationId xmlns:p14="http://schemas.microsoft.com/office/powerpoint/2010/main" val="3896182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3" fill="hold">
                                          <p:stCondLst>
                                            <p:cond delay="0"/>
                                          </p:stCondLst>
                                        </p:cTn>
                                        <p:tgtEl>
                                          <p:spTgt spid="4"/>
                                        </p:tgtEl>
                                        <p:attrNameLst>
                                          <p:attrName>style.rotation</p:attrName>
                                        </p:attrNameLst>
                                      </p:cBhvr>
                                      <p:to>
                                        <p:strVal val="-45.0"/>
                                      </p:to>
                                    </p:set>
                                    <p:anim calcmode="lin" valueType="num">
                                      <p:cBhvr>
                                        <p:cTn id="25" dur="23" fill="hold">
                                          <p:stCondLst>
                                            <p:cond delay="23"/>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10"/>
                                        </p:tgtEl>
                                        <p:attrNameLst>
                                          <p:attrName>style.visibility</p:attrName>
                                        </p:attrNameLst>
                                      </p:cBhvr>
                                      <p:to>
                                        <p:strVal val="visible"/>
                                      </p:to>
                                    </p:set>
                                    <p:anim by="(-#ppt_w*2)" calcmode="lin" valueType="num">
                                      <p:cBhvr rctx="PPT">
                                        <p:cTn id="45" dur="500" autoRev="1" fill="hold">
                                          <p:stCondLst>
                                            <p:cond delay="0"/>
                                          </p:stCondLst>
                                        </p:cTn>
                                        <p:tgtEl>
                                          <p:spTgt spid="10"/>
                                        </p:tgtEl>
                                        <p:attrNameLst>
                                          <p:attrName>ppt_w</p:attrName>
                                        </p:attrNameLst>
                                      </p:cBhvr>
                                    </p:anim>
                                    <p:anim by="(#ppt_w*0.50)" calcmode="lin" valueType="num">
                                      <p:cBhvr>
                                        <p:cTn id="46" dur="500" decel="50000" autoRev="1" fill="hold">
                                          <p:stCondLst>
                                            <p:cond delay="0"/>
                                          </p:stCondLst>
                                        </p:cTn>
                                        <p:tgtEl>
                                          <p:spTgt spid="10"/>
                                        </p:tgtEl>
                                        <p:attrNameLst>
                                          <p:attrName>ppt_x</p:attrName>
                                        </p:attrNameLst>
                                      </p:cBhvr>
                                    </p:anim>
                                    <p:anim from="(-#ppt_h/2)" to="(#ppt_y)" calcmode="lin" valueType="num">
                                      <p:cBhvr>
                                        <p:cTn id="47" dur="1000" fill="hold">
                                          <p:stCondLst>
                                            <p:cond delay="0"/>
                                          </p:stCondLst>
                                        </p:cTn>
                                        <p:tgtEl>
                                          <p:spTgt spid="10"/>
                                        </p:tgtEl>
                                        <p:attrNameLst>
                                          <p:attrName>ppt_y</p:attrName>
                                        </p:attrNameLst>
                                      </p:cBhvr>
                                    </p:anim>
                                    <p:animRot by="21600000">
                                      <p:cBhvr>
                                        <p:cTn id="48" dur="1000" fill="hold">
                                          <p:stCondLst>
                                            <p:cond delay="0"/>
                                          </p:stCondLst>
                                        </p:cTn>
                                        <p:tgtEl>
                                          <p:spTgt spid="10"/>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barn(inVertical)">
                                      <p:cBhvr>
                                        <p:cTn id="53" dur="500"/>
                                        <p:tgtEl>
                                          <p:spTgt spid="71"/>
                                        </p:tgtEl>
                                      </p:cBhvr>
                                    </p:animEffect>
                                  </p:childTnLst>
                                </p:cTn>
                              </p:par>
                            </p:childTnLst>
                          </p:cTn>
                        </p:par>
                        <p:par>
                          <p:cTn id="54" fill="hold">
                            <p:stCondLst>
                              <p:cond delay="500"/>
                            </p:stCondLst>
                            <p:childTnLst>
                              <p:par>
                                <p:cTn id="55" presetID="42" presetClass="entr" presetSubtype="0" fill="hold"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000"/>
                                        <p:tgtEl>
                                          <p:spTgt spid="72"/>
                                        </p:tgtEl>
                                      </p:cBhvr>
                                    </p:animEffect>
                                    <p:anim calcmode="lin" valueType="num">
                                      <p:cBhvr>
                                        <p:cTn id="58" dur="1000" fill="hold"/>
                                        <p:tgtEl>
                                          <p:spTgt spid="72"/>
                                        </p:tgtEl>
                                        <p:attrNameLst>
                                          <p:attrName>ppt_x</p:attrName>
                                        </p:attrNameLst>
                                      </p:cBhvr>
                                      <p:tavLst>
                                        <p:tav tm="0">
                                          <p:val>
                                            <p:strVal val="#ppt_x"/>
                                          </p:val>
                                        </p:tav>
                                        <p:tav tm="100000">
                                          <p:val>
                                            <p:strVal val="#ppt_x"/>
                                          </p:val>
                                        </p:tav>
                                      </p:tavLst>
                                    </p:anim>
                                    <p:anim calcmode="lin" valueType="num">
                                      <p:cBhvr>
                                        <p:cTn id="5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2" grpId="0"/>
      <p:bldP spid="13"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1052736"/>
            <a:ext cx="8208912" cy="500721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pt-BR" sz="4000" b="1" noProof="1" smtClean="0">
                <a:effectLst>
                  <a:outerShdw blurRad="38100" dist="38100" dir="2700000" algn="tl">
                    <a:srgbClr val="000000">
                      <a:alpha val="43137"/>
                    </a:srgbClr>
                  </a:outerShdw>
                </a:effectLst>
              </a:rPr>
              <a:t>Antes de iniciarmos este estudo, vamos fazer uma breve viagem para entendermos como o conceito de átomo evoluiu no decorrer do tempo até chegar ao modelo atômico atual, percebendo, assim, como é constituída a Estrutura da Matéria. </a:t>
            </a:r>
            <a:endParaRPr lang="pt-BR" sz="40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49371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3" fill="hold">
                                          <p:stCondLst>
                                            <p:cond delay="0"/>
                                          </p:stCondLst>
                                        </p:cTn>
                                        <p:tgtEl>
                                          <p:spTgt spid="2"/>
                                        </p:tgtEl>
                                        <p:attrNameLst>
                                          <p:attrName>style.rotation</p:attrName>
                                        </p:attrNameLst>
                                      </p:cBhvr>
                                      <p:to>
                                        <p:strVal val="-45.0"/>
                                      </p:to>
                                    </p:set>
                                    <p:anim calcmode="lin" valueType="num">
                                      <p:cBhvr>
                                        <p:cTn id="8" dur="23" fill="hold">
                                          <p:stCondLst>
                                            <p:cond delay="23"/>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3"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8" decel="50000" autoRev="1" fill="hold">
                                          <p:stCondLst>
                                            <p:cond delay="23"/>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7" fill="hold">
                                          <p:stCondLst>
                                            <p:cond delay="43"/>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5" name="Text Box 55"/>
          <p:cNvSpPr txBox="1">
            <a:spLocks noChangeArrowheads="1"/>
          </p:cNvSpPr>
          <p:nvPr/>
        </p:nvSpPr>
        <p:spPr bwMode="auto">
          <a:xfrm>
            <a:off x="179512" y="2001034"/>
            <a:ext cx="59046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b="1" dirty="0" smtClean="0">
                <a:solidFill>
                  <a:srgbClr val="008000"/>
                </a:solidFill>
                <a:latin typeface="Comic Sans MS" pitchFamily="66" charset="0"/>
              </a:rPr>
              <a:t>Louis </a:t>
            </a:r>
            <a:r>
              <a:rPr lang="pt-BR" b="1" dirty="0">
                <a:solidFill>
                  <a:srgbClr val="008000"/>
                </a:solidFill>
                <a:latin typeface="Comic Sans MS" pitchFamily="66" charset="0"/>
              </a:rPr>
              <a:t>de </a:t>
            </a:r>
            <a:r>
              <a:rPr lang="pt-BR" b="1" dirty="0" smtClean="0">
                <a:solidFill>
                  <a:srgbClr val="008000"/>
                </a:solidFill>
                <a:latin typeface="Comic Sans MS" pitchFamily="66" charset="0"/>
              </a:rPr>
              <a:t>Broglie - </a:t>
            </a:r>
            <a:r>
              <a:rPr lang="pt-BR" b="1" dirty="0" smtClean="0">
                <a:solidFill>
                  <a:schemeClr val="accent5">
                    <a:lumMod val="50000"/>
                  </a:schemeClr>
                </a:solidFill>
                <a:latin typeface="Comic Sans MS" pitchFamily="66" charset="0"/>
              </a:rPr>
              <a:t>DUALIDADE DA MATÉRIA</a:t>
            </a:r>
            <a:r>
              <a:rPr lang="pt-BR" b="1" dirty="0" smtClean="0">
                <a:solidFill>
                  <a:srgbClr val="008000"/>
                </a:solidFill>
                <a:latin typeface="Comic Sans MS" pitchFamily="66" charset="0"/>
              </a:rPr>
              <a:t>: Toda </a:t>
            </a:r>
            <a:r>
              <a:rPr lang="pt-BR" b="1" dirty="0">
                <a:solidFill>
                  <a:srgbClr val="008000"/>
                </a:solidFill>
                <a:latin typeface="Comic Sans MS" pitchFamily="66" charset="0"/>
              </a:rPr>
              <a:t>e qualquer massa pode se </a:t>
            </a:r>
            <a:r>
              <a:rPr lang="pt-BR" b="1" dirty="0" smtClean="0">
                <a:solidFill>
                  <a:srgbClr val="008000"/>
                </a:solidFill>
                <a:latin typeface="Comic Sans MS" pitchFamily="66" charset="0"/>
              </a:rPr>
              <a:t>comportar como </a:t>
            </a:r>
            <a:r>
              <a:rPr lang="pt-BR" b="1" dirty="0">
                <a:solidFill>
                  <a:srgbClr val="008000"/>
                </a:solidFill>
                <a:latin typeface="Comic Sans MS" pitchFamily="66" charset="0"/>
              </a:rPr>
              <a:t>onda.</a:t>
            </a:r>
          </a:p>
        </p:txBody>
      </p:sp>
      <p:sp>
        <p:nvSpPr>
          <p:cNvPr id="16" name="Text Box 11"/>
          <p:cNvSpPr txBox="1">
            <a:spLocks noChangeArrowheads="1"/>
          </p:cNvSpPr>
          <p:nvPr/>
        </p:nvSpPr>
        <p:spPr bwMode="auto">
          <a:xfrm>
            <a:off x="6484760" y="1152475"/>
            <a:ext cx="21916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eaLnBrk="1" hangingPunct="1">
              <a:defRPr sz="1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pt-BR" sz="1400" dirty="0" smtClean="0">
                <a:solidFill>
                  <a:schemeClr val="accent5">
                    <a:lumMod val="50000"/>
                  </a:schemeClr>
                </a:solidFill>
              </a:rPr>
              <a:t>Louis de Broglie </a:t>
            </a:r>
            <a:r>
              <a:rPr lang="pt-BR" sz="1000" dirty="0" smtClean="0">
                <a:solidFill>
                  <a:schemeClr val="accent5">
                    <a:lumMod val="50000"/>
                  </a:schemeClr>
                </a:solidFill>
              </a:rPr>
              <a:t>(1892 — 1987)</a:t>
            </a:r>
            <a:endParaRPr lang="pt-BR" sz="1100" dirty="0">
              <a:solidFill>
                <a:schemeClr val="accent5">
                  <a:lumMod val="50000"/>
                </a:schemeClr>
              </a:solidFill>
            </a:endParaRPr>
          </a:p>
        </p:txBody>
      </p:sp>
      <p:sp>
        <p:nvSpPr>
          <p:cNvPr id="25" name="Text Box 64"/>
          <p:cNvSpPr txBox="1">
            <a:spLocks noChangeArrowheads="1"/>
          </p:cNvSpPr>
          <p:nvPr/>
        </p:nvSpPr>
        <p:spPr bwMode="auto">
          <a:xfrm>
            <a:off x="179513" y="2996952"/>
            <a:ext cx="590465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b="1" dirty="0" smtClean="0">
                <a:solidFill>
                  <a:srgbClr val="FF9900"/>
                </a:solidFill>
                <a:latin typeface="Comic Sans MS" pitchFamily="66" charset="0"/>
              </a:rPr>
              <a:t>Schrödinger – </a:t>
            </a:r>
            <a:r>
              <a:rPr lang="pt-BR" b="1" dirty="0" smtClean="0">
                <a:solidFill>
                  <a:schemeClr val="accent5">
                    <a:lumMod val="50000"/>
                  </a:schemeClr>
                </a:solidFill>
                <a:latin typeface="Comic Sans MS" pitchFamily="66" charset="0"/>
              </a:rPr>
              <a:t>ORBITAIS</a:t>
            </a:r>
            <a:r>
              <a:rPr lang="pt-BR" b="1" dirty="0" smtClean="0">
                <a:solidFill>
                  <a:srgbClr val="FF9900"/>
                </a:solidFill>
                <a:latin typeface="Comic Sans MS" pitchFamily="66" charset="0"/>
              </a:rPr>
              <a:t>: Desenvolve </a:t>
            </a:r>
            <a:r>
              <a:rPr lang="pt-BR" b="1" dirty="0">
                <a:solidFill>
                  <a:srgbClr val="FF9900"/>
                </a:solidFill>
                <a:latin typeface="Comic Sans MS" pitchFamily="66" charset="0"/>
              </a:rPr>
              <a:t>o </a:t>
            </a:r>
            <a:r>
              <a:rPr lang="pt-BR" b="1" dirty="0" smtClean="0">
                <a:solidFill>
                  <a:srgbClr val="FF9900"/>
                </a:solidFill>
                <a:latin typeface="Comic Sans MS" pitchFamily="66" charset="0"/>
              </a:rPr>
              <a:t>"</a:t>
            </a:r>
            <a:r>
              <a:rPr lang="pt-BR" b="1" dirty="0" smtClean="0">
                <a:solidFill>
                  <a:schemeClr val="accent5">
                    <a:lumMod val="50000"/>
                  </a:schemeClr>
                </a:solidFill>
                <a:latin typeface="Comic Sans MS" pitchFamily="66" charset="0"/>
              </a:rPr>
              <a:t>MODELO</a:t>
            </a:r>
            <a:r>
              <a:rPr lang="pt-BR" b="1" dirty="0" smtClean="0">
                <a:solidFill>
                  <a:srgbClr val="0000FF"/>
                </a:solidFill>
                <a:latin typeface="Comic Sans MS" pitchFamily="66" charset="0"/>
              </a:rPr>
              <a:t> </a:t>
            </a:r>
            <a:r>
              <a:rPr lang="pt-BR" b="1" dirty="0" smtClean="0">
                <a:solidFill>
                  <a:schemeClr val="accent5">
                    <a:lumMod val="50000"/>
                  </a:schemeClr>
                </a:solidFill>
                <a:latin typeface="Comic Sans MS" pitchFamily="66" charset="0"/>
              </a:rPr>
              <a:t>QUÂNTICO DO ÁTOMO</a:t>
            </a:r>
            <a:r>
              <a:rPr lang="pt-BR" b="1" dirty="0" smtClean="0">
                <a:solidFill>
                  <a:srgbClr val="FF9900"/>
                </a:solidFill>
                <a:latin typeface="Comic Sans MS" pitchFamily="66" charset="0"/>
              </a:rPr>
              <a:t>" </a:t>
            </a:r>
            <a:r>
              <a:rPr lang="pt-BR" b="1" dirty="0">
                <a:solidFill>
                  <a:srgbClr val="FF9900"/>
                </a:solidFill>
                <a:latin typeface="Comic Sans MS" pitchFamily="66" charset="0"/>
              </a:rPr>
              <a:t>ou </a:t>
            </a:r>
            <a:r>
              <a:rPr lang="pt-BR" b="1" dirty="0" smtClean="0">
                <a:solidFill>
                  <a:srgbClr val="FF9900"/>
                </a:solidFill>
                <a:latin typeface="Comic Sans MS" pitchFamily="66" charset="0"/>
              </a:rPr>
              <a:t>"</a:t>
            </a:r>
            <a:r>
              <a:rPr lang="pt-BR" b="1" dirty="0" smtClean="0">
                <a:solidFill>
                  <a:schemeClr val="accent5">
                    <a:lumMod val="50000"/>
                  </a:schemeClr>
                </a:solidFill>
                <a:latin typeface="Comic Sans MS" pitchFamily="66" charset="0"/>
              </a:rPr>
              <a:t>MODELO PROBABILÍSTICO</a:t>
            </a:r>
            <a:r>
              <a:rPr lang="pt-BR" b="1" dirty="0" smtClean="0">
                <a:solidFill>
                  <a:srgbClr val="FF9900"/>
                </a:solidFill>
                <a:latin typeface="Comic Sans MS" pitchFamily="66" charset="0"/>
              </a:rPr>
              <a:t>", colocando </a:t>
            </a:r>
            <a:r>
              <a:rPr lang="pt-BR" b="1" dirty="0">
                <a:solidFill>
                  <a:srgbClr val="FF9900"/>
                </a:solidFill>
                <a:latin typeface="Comic Sans MS" pitchFamily="66" charset="0"/>
              </a:rPr>
              <a:t>uma equação matemática </a:t>
            </a:r>
            <a:r>
              <a:rPr lang="pt-BR" b="1" dirty="0" smtClean="0">
                <a:solidFill>
                  <a:srgbClr val="FF9900"/>
                </a:solidFill>
                <a:latin typeface="Comic Sans MS" pitchFamily="66" charset="0"/>
              </a:rPr>
              <a:t>(</a:t>
            </a:r>
            <a:r>
              <a:rPr lang="pt-BR" b="1" dirty="0" smtClean="0">
                <a:solidFill>
                  <a:schemeClr val="accent5">
                    <a:lumMod val="50000"/>
                  </a:schemeClr>
                </a:solidFill>
                <a:latin typeface="Comic Sans MS" pitchFamily="66" charset="0"/>
              </a:rPr>
              <a:t>EQUAÇÃO DE ONDA</a:t>
            </a:r>
            <a:r>
              <a:rPr lang="pt-BR" b="1" dirty="0" smtClean="0">
                <a:solidFill>
                  <a:srgbClr val="FF9900"/>
                </a:solidFill>
                <a:latin typeface="Comic Sans MS" pitchFamily="66" charset="0"/>
              </a:rPr>
              <a:t>) </a:t>
            </a:r>
            <a:r>
              <a:rPr lang="pt-BR" b="1" dirty="0">
                <a:solidFill>
                  <a:srgbClr val="FF9900"/>
                </a:solidFill>
                <a:latin typeface="Comic Sans MS" pitchFamily="66" charset="0"/>
              </a:rPr>
              <a:t>para o cálculo </a:t>
            </a:r>
            <a:r>
              <a:rPr lang="pt-BR" b="1" dirty="0" smtClean="0">
                <a:solidFill>
                  <a:srgbClr val="FF9900"/>
                </a:solidFill>
                <a:latin typeface="Comic Sans MS" pitchFamily="66" charset="0"/>
              </a:rPr>
              <a:t>da probabilidade </a:t>
            </a:r>
            <a:r>
              <a:rPr lang="pt-BR" b="1" dirty="0">
                <a:solidFill>
                  <a:srgbClr val="FF9900"/>
                </a:solidFill>
                <a:latin typeface="Comic Sans MS" pitchFamily="66" charset="0"/>
              </a:rPr>
              <a:t>de encontrar um elétron girando em uma </a:t>
            </a:r>
            <a:r>
              <a:rPr lang="pt-BR" b="1" dirty="0" smtClean="0">
                <a:solidFill>
                  <a:srgbClr val="FF9900"/>
                </a:solidFill>
                <a:latin typeface="Comic Sans MS" pitchFamily="66" charset="0"/>
              </a:rPr>
              <a:t>região do espaço </a:t>
            </a:r>
            <a:r>
              <a:rPr lang="pt-BR" b="1" dirty="0">
                <a:solidFill>
                  <a:srgbClr val="FF9900"/>
                </a:solidFill>
                <a:latin typeface="Comic Sans MS" pitchFamily="66" charset="0"/>
              </a:rPr>
              <a:t>denominada </a:t>
            </a:r>
            <a:r>
              <a:rPr lang="pt-BR" b="1" dirty="0" smtClean="0">
                <a:solidFill>
                  <a:srgbClr val="FF9900"/>
                </a:solidFill>
                <a:latin typeface="Comic Sans MS" pitchFamily="66" charset="0"/>
              </a:rPr>
              <a:t>"</a:t>
            </a:r>
            <a:r>
              <a:rPr lang="pt-BR" b="1" dirty="0" smtClean="0">
                <a:solidFill>
                  <a:schemeClr val="accent5">
                    <a:lumMod val="50000"/>
                  </a:schemeClr>
                </a:solidFill>
                <a:latin typeface="Comic Sans MS" pitchFamily="66" charset="0"/>
              </a:rPr>
              <a:t>ORBITAL</a:t>
            </a:r>
            <a:r>
              <a:rPr lang="pt-BR" b="1" dirty="0" smtClean="0">
                <a:solidFill>
                  <a:srgbClr val="0000FF"/>
                </a:solidFill>
                <a:latin typeface="Comic Sans MS" pitchFamily="66" charset="0"/>
              </a:rPr>
              <a:t> </a:t>
            </a:r>
            <a:r>
              <a:rPr lang="pt-BR" b="1" dirty="0" smtClean="0">
                <a:solidFill>
                  <a:schemeClr val="accent5">
                    <a:lumMod val="50000"/>
                  </a:schemeClr>
                </a:solidFill>
                <a:latin typeface="Comic Sans MS" pitchFamily="66" charset="0"/>
              </a:rPr>
              <a:t>ATÔMICO</a:t>
            </a:r>
            <a:r>
              <a:rPr lang="pt-BR" b="1" dirty="0" smtClean="0">
                <a:solidFill>
                  <a:srgbClr val="FF9900"/>
                </a:solidFill>
                <a:latin typeface="Comic Sans MS" pitchFamily="66" charset="0"/>
              </a:rPr>
              <a:t>".</a:t>
            </a:r>
            <a:endParaRPr lang="pt-BR" b="1" dirty="0">
              <a:solidFill>
                <a:srgbClr val="FF9900"/>
              </a:solidFill>
              <a:latin typeface="Comic Sans MS" pitchFamily="66" charset="0"/>
            </a:endParaRPr>
          </a:p>
        </p:txBody>
      </p:sp>
      <p:sp>
        <p:nvSpPr>
          <p:cNvPr id="29" name="Text Box 11"/>
          <p:cNvSpPr txBox="1">
            <a:spLocks noChangeArrowheads="1"/>
          </p:cNvSpPr>
          <p:nvPr/>
        </p:nvSpPr>
        <p:spPr bwMode="auto">
          <a:xfrm>
            <a:off x="6516216" y="2972420"/>
            <a:ext cx="25922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eaLnBrk="1" hangingPunct="1">
              <a:defRPr sz="1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r>
              <a:rPr lang="pt-BR" sz="1400" dirty="0" smtClean="0">
                <a:solidFill>
                  <a:schemeClr val="accent5">
                    <a:lumMod val="50000"/>
                  </a:schemeClr>
                </a:solidFill>
              </a:rPr>
              <a:t>Erwin Schrödinger</a:t>
            </a:r>
            <a:r>
              <a:rPr lang="pt-BR" sz="1000" dirty="0" smtClean="0">
                <a:solidFill>
                  <a:schemeClr val="accent5">
                    <a:lumMod val="50000"/>
                  </a:schemeClr>
                </a:solidFill>
                <a:latin typeface="Comic Sans MS" pitchFamily="66" charset="0"/>
              </a:rPr>
              <a:t> </a:t>
            </a:r>
            <a:r>
              <a:rPr lang="pt-BR" sz="1000" dirty="0" smtClean="0">
                <a:solidFill>
                  <a:schemeClr val="accent5">
                    <a:lumMod val="50000"/>
                  </a:schemeClr>
                </a:solidFill>
              </a:rPr>
              <a:t> (1887 — 1961</a:t>
            </a:r>
            <a:r>
              <a:rPr lang="pt-BR" sz="1000" dirty="0">
                <a:solidFill>
                  <a:schemeClr val="accent5">
                    <a:lumMod val="50000"/>
                  </a:schemeClr>
                </a:solidFill>
              </a:rPr>
              <a:t>)</a:t>
            </a:r>
            <a:endParaRPr lang="pt-BR" sz="1100" dirty="0">
              <a:solidFill>
                <a:schemeClr val="accent5">
                  <a:lumMod val="50000"/>
                </a:schemeClr>
              </a:solidFill>
            </a:endParaRPr>
          </a:p>
        </p:txBody>
      </p:sp>
      <p:sp>
        <p:nvSpPr>
          <p:cNvPr id="30" name="Text Box 63"/>
          <p:cNvSpPr txBox="1">
            <a:spLocks noChangeArrowheads="1"/>
          </p:cNvSpPr>
          <p:nvPr/>
        </p:nvSpPr>
        <p:spPr bwMode="auto">
          <a:xfrm>
            <a:off x="131660" y="5180999"/>
            <a:ext cx="595250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b="1" dirty="0" smtClean="0">
                <a:solidFill>
                  <a:srgbClr val="C00000"/>
                </a:solidFill>
                <a:latin typeface="Comic Sans MS" pitchFamily="66" charset="0"/>
              </a:rPr>
              <a:t>Heisenberg</a:t>
            </a:r>
            <a:r>
              <a:rPr lang="pt-BR" b="1" dirty="0">
                <a:solidFill>
                  <a:srgbClr val="C00000"/>
                </a:solidFill>
                <a:latin typeface="Comic Sans MS" pitchFamily="66" charset="0"/>
              </a:rPr>
              <a:t> </a:t>
            </a:r>
            <a:r>
              <a:rPr lang="pt-BR" b="1" dirty="0" smtClean="0">
                <a:solidFill>
                  <a:srgbClr val="C00000"/>
                </a:solidFill>
                <a:latin typeface="Comic Sans MS" pitchFamily="66" charset="0"/>
              </a:rPr>
              <a:t>- </a:t>
            </a:r>
            <a:r>
              <a:rPr lang="pt-BR" b="1" dirty="0" smtClean="0">
                <a:solidFill>
                  <a:schemeClr val="accent5">
                    <a:lumMod val="50000"/>
                  </a:schemeClr>
                </a:solidFill>
                <a:latin typeface="Comic Sans MS" pitchFamily="66" charset="0"/>
              </a:rPr>
              <a:t>PRINCÍPIO DA INCERTEZA</a:t>
            </a:r>
            <a:r>
              <a:rPr lang="pt-BR" b="1" dirty="0" smtClean="0">
                <a:solidFill>
                  <a:srgbClr val="C00000"/>
                </a:solidFill>
                <a:latin typeface="Comic Sans MS" pitchFamily="66" charset="0"/>
              </a:rPr>
              <a:t>: É impossível determinar, </a:t>
            </a:r>
            <a:r>
              <a:rPr lang="pt-BR" b="1" dirty="0">
                <a:solidFill>
                  <a:srgbClr val="C00000"/>
                </a:solidFill>
                <a:latin typeface="Comic Sans MS" pitchFamily="66" charset="0"/>
              </a:rPr>
              <a:t>ao mesmo </a:t>
            </a:r>
            <a:r>
              <a:rPr lang="pt-BR" b="1" dirty="0" smtClean="0">
                <a:solidFill>
                  <a:srgbClr val="C00000"/>
                </a:solidFill>
                <a:latin typeface="Comic Sans MS" pitchFamily="66" charset="0"/>
              </a:rPr>
              <a:t>tempo, a posição </a:t>
            </a:r>
            <a:r>
              <a:rPr lang="pt-BR" b="1" dirty="0">
                <a:solidFill>
                  <a:srgbClr val="C00000"/>
                </a:solidFill>
                <a:latin typeface="Comic Sans MS" pitchFamily="66" charset="0"/>
              </a:rPr>
              <a:t>e a velocidade do elétron. </a:t>
            </a:r>
            <a:r>
              <a:rPr lang="pt-BR" b="1" dirty="0" smtClean="0">
                <a:solidFill>
                  <a:srgbClr val="C00000"/>
                </a:solidFill>
                <a:latin typeface="Comic Sans MS" pitchFamily="66" charset="0"/>
              </a:rPr>
              <a:t>Se </a:t>
            </a:r>
            <a:r>
              <a:rPr lang="pt-BR" b="1" dirty="0">
                <a:solidFill>
                  <a:srgbClr val="C00000"/>
                </a:solidFill>
                <a:latin typeface="Comic Sans MS" pitchFamily="66" charset="0"/>
              </a:rPr>
              <a:t>determinarmos sua </a:t>
            </a:r>
            <a:r>
              <a:rPr lang="pt-BR" b="1" dirty="0" smtClean="0">
                <a:solidFill>
                  <a:srgbClr val="C00000"/>
                </a:solidFill>
                <a:latin typeface="Comic Sans MS" pitchFamily="66" charset="0"/>
              </a:rPr>
              <a:t>posição, </a:t>
            </a:r>
            <a:r>
              <a:rPr lang="pt-BR" b="1" dirty="0">
                <a:solidFill>
                  <a:srgbClr val="C00000"/>
                </a:solidFill>
                <a:latin typeface="Comic Sans MS" pitchFamily="66" charset="0"/>
              </a:rPr>
              <a:t>não saberemos a medida da </a:t>
            </a:r>
            <a:r>
              <a:rPr lang="pt-BR" b="1" dirty="0" smtClean="0">
                <a:solidFill>
                  <a:srgbClr val="C00000"/>
                </a:solidFill>
                <a:latin typeface="Comic Sans MS" pitchFamily="66" charset="0"/>
              </a:rPr>
              <a:t>sua velocidade e vice-versa.</a:t>
            </a:r>
            <a:endParaRPr lang="pt-BR" b="1" dirty="0">
              <a:solidFill>
                <a:srgbClr val="C00000"/>
              </a:solidFill>
              <a:latin typeface="Comic Sans MS" pitchFamily="66" charset="0"/>
            </a:endParaRPr>
          </a:p>
        </p:txBody>
      </p:sp>
      <p:sp>
        <p:nvSpPr>
          <p:cNvPr id="32" name="Retângulo 31"/>
          <p:cNvSpPr/>
          <p:nvPr/>
        </p:nvSpPr>
        <p:spPr>
          <a:xfrm>
            <a:off x="6550685" y="4752876"/>
            <a:ext cx="2341795" cy="307777"/>
          </a:xfrm>
          <a:prstGeom prst="rect">
            <a:avLst/>
          </a:prstGeom>
        </p:spPr>
        <p:txBody>
          <a:bodyPr wrap="none">
            <a:spAutoFit/>
          </a:bodyPr>
          <a:lstStyle/>
          <a:p>
            <a:r>
              <a:rPr lang="pt-BR" sz="1400" b="1" dirty="0">
                <a:solidFill>
                  <a:schemeClr val="accent5">
                    <a:lumMod val="50000"/>
                  </a:schemeClr>
                </a:solidFill>
                <a:effectLst>
                  <a:outerShdw blurRad="38100" dist="38100" dir="2700000" algn="tl">
                    <a:srgbClr val="000000">
                      <a:alpha val="43137"/>
                    </a:srgbClr>
                  </a:outerShdw>
                </a:effectLst>
                <a:latin typeface="Calibri" pitchFamily="34" charset="0"/>
              </a:rPr>
              <a:t>Werner Heisenberg </a:t>
            </a:r>
            <a:r>
              <a:rPr lang="pt-BR" sz="1000" b="1" dirty="0">
                <a:solidFill>
                  <a:schemeClr val="accent5">
                    <a:lumMod val="50000"/>
                  </a:schemeClr>
                </a:solidFill>
                <a:effectLst>
                  <a:outerShdw blurRad="38100" dist="38100" dir="2700000" algn="tl">
                    <a:srgbClr val="000000">
                      <a:alpha val="43137"/>
                    </a:srgbClr>
                  </a:outerShdw>
                </a:effectLst>
                <a:latin typeface="Calibri" pitchFamily="34" charset="0"/>
              </a:rPr>
              <a:t>(1901-1976)</a:t>
            </a:r>
          </a:p>
        </p:txBody>
      </p:sp>
      <p:sp>
        <p:nvSpPr>
          <p:cNvPr id="38" name="Title 1"/>
          <p:cNvSpPr txBox="1">
            <a:spLocks/>
          </p:cNvSpPr>
          <p:nvPr/>
        </p:nvSpPr>
        <p:spPr bwMode="auto">
          <a:xfrm>
            <a:off x="107504" y="1093680"/>
            <a:ext cx="9036496" cy="6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b="1" dirty="0" smtClean="0">
                <a:solidFill>
                  <a:srgbClr val="C00000"/>
                </a:solidFill>
                <a:effectLst>
                  <a:outerShdw blurRad="38100" dist="38100" dir="2700000" algn="tl">
                    <a:srgbClr val="000000">
                      <a:alpha val="43137"/>
                    </a:srgbClr>
                  </a:outerShdw>
                </a:effectLst>
              </a:rPr>
              <a:t>Modelo Atômico Atual</a:t>
            </a:r>
            <a:endParaRPr lang="pt-BR" sz="8000" dirty="0">
              <a:solidFill>
                <a:srgbClr val="C00000"/>
              </a:solidFill>
            </a:endParaRPr>
          </a:p>
        </p:txBody>
      </p:sp>
      <p:grpSp>
        <p:nvGrpSpPr>
          <p:cNvPr id="19" name="Group 5"/>
          <p:cNvGrpSpPr/>
          <p:nvPr/>
        </p:nvGrpSpPr>
        <p:grpSpPr>
          <a:xfrm>
            <a:off x="6588224" y="1124744"/>
            <a:ext cx="1528841" cy="1703661"/>
            <a:chOff x="6294815" y="1006421"/>
            <a:chExt cx="1887520" cy="2103354"/>
          </a:xfrm>
        </p:grpSpPr>
        <p:pic>
          <p:nvPicPr>
            <p:cNvPr id="20" name="Picture 2" descr="File:Broglie B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815" y="1357019"/>
              <a:ext cx="1333527" cy="169357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4"/>
            <p:cNvSpPr/>
            <p:nvPr/>
          </p:nvSpPr>
          <p:spPr>
            <a:xfrm rot="16200000">
              <a:off x="6853660" y="1781099"/>
              <a:ext cx="2103354" cy="553997"/>
            </a:xfrm>
            <a:prstGeom prst="rect">
              <a:avLst/>
            </a:prstGeom>
          </p:spPr>
          <p:txBody>
            <a:bodyPr wrap="square">
              <a:spAutoFit/>
            </a:bodyPr>
            <a:lstStyle/>
            <a:p>
              <a:r>
                <a:rPr lang="pt-BR" sz="1000" dirty="0"/>
                <a:t>Louis de Broglie / Autor desconhecido / United States Public Domain.</a:t>
              </a:r>
            </a:p>
          </p:txBody>
        </p:sp>
      </p:grpSp>
      <p:grpSp>
        <p:nvGrpSpPr>
          <p:cNvPr id="22" name="Group 7"/>
          <p:cNvGrpSpPr/>
          <p:nvPr/>
        </p:nvGrpSpPr>
        <p:grpSpPr>
          <a:xfrm>
            <a:off x="6624131" y="2988367"/>
            <a:ext cx="1476261" cy="1712245"/>
            <a:chOff x="-48877" y="2278837"/>
            <a:chExt cx="1998667" cy="2318161"/>
          </a:xfrm>
        </p:grpSpPr>
        <p:pic>
          <p:nvPicPr>
            <p:cNvPr id="23" name="Picture 4" descr="File:Erwin Schrödin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77" y="2643597"/>
              <a:ext cx="1413732" cy="183616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6"/>
            <p:cNvSpPr/>
            <p:nvPr/>
          </p:nvSpPr>
          <p:spPr>
            <a:xfrm rot="16200000">
              <a:off x="513711" y="3160919"/>
              <a:ext cx="2318161" cy="553997"/>
            </a:xfrm>
            <a:prstGeom prst="rect">
              <a:avLst/>
            </a:prstGeom>
          </p:spPr>
          <p:txBody>
            <a:bodyPr wrap="square">
              <a:spAutoFit/>
            </a:bodyPr>
            <a:lstStyle/>
            <a:p>
              <a:r>
                <a:rPr lang="en-US" sz="1000" dirty="0" err="1"/>
                <a:t>Imagem</a:t>
              </a:r>
              <a:r>
                <a:rPr lang="en-US" sz="1000" dirty="0"/>
                <a:t>: Erwin Schrödinger / </a:t>
              </a:r>
              <a:r>
                <a:rPr lang="en-US" sz="1000" dirty="0" err="1"/>
                <a:t>Orugullomoore</a:t>
              </a:r>
              <a:r>
                <a:rPr lang="en-US" sz="1000" dirty="0"/>
                <a:t> / United States Public Domain</a:t>
              </a:r>
              <a:endParaRPr lang="pt-BR" sz="1000" dirty="0"/>
            </a:p>
          </p:txBody>
        </p:sp>
      </p:grpSp>
      <p:grpSp>
        <p:nvGrpSpPr>
          <p:cNvPr id="35" name="Group 9"/>
          <p:cNvGrpSpPr/>
          <p:nvPr/>
        </p:nvGrpSpPr>
        <p:grpSpPr>
          <a:xfrm>
            <a:off x="6588226" y="5022568"/>
            <a:ext cx="1788005" cy="1694268"/>
            <a:chOff x="6509955" y="4540275"/>
            <a:chExt cx="1943463" cy="1841577"/>
          </a:xfrm>
        </p:grpSpPr>
        <p:pic>
          <p:nvPicPr>
            <p:cNvPr id="36" name="Picture 6" descr="File:Heisenberg 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9955" y="4540275"/>
              <a:ext cx="1195164" cy="1763308"/>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8"/>
            <p:cNvSpPr/>
            <p:nvPr/>
          </p:nvSpPr>
          <p:spPr>
            <a:xfrm rot="16200000">
              <a:off x="7226182" y="5154615"/>
              <a:ext cx="1685040" cy="769433"/>
            </a:xfrm>
            <a:prstGeom prst="rect">
              <a:avLst/>
            </a:prstGeom>
          </p:spPr>
          <p:txBody>
            <a:bodyPr wrap="square">
              <a:spAutoFit/>
            </a:bodyPr>
            <a:lstStyle/>
            <a:p>
              <a:r>
                <a:rPr lang="pt-BR" sz="1000" dirty="0"/>
                <a:t>Imagem: Werner Heisenberg </a:t>
              </a:r>
              <a:r>
                <a:rPr lang="pt-BR" sz="1000" dirty="0" smtClean="0"/>
                <a:t> / </a:t>
              </a:r>
              <a:r>
                <a:rPr lang="pt-BR" sz="1000" dirty="0"/>
                <a:t>Autor Desconhecido / United States Public Domain</a:t>
              </a:r>
            </a:p>
          </p:txBody>
        </p:sp>
      </p:grpSp>
    </p:spTree>
    <p:extLst>
      <p:ext uri="{BB962C8B-B14F-4D97-AF65-F5344CB8AC3E}">
        <p14:creationId xmlns:p14="http://schemas.microsoft.com/office/powerpoint/2010/main" val="1012088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80">
                                          <p:stCondLst>
                                            <p:cond delay="0"/>
                                          </p:stCondLst>
                                        </p:cTn>
                                        <p:tgtEl>
                                          <p:spTgt spid="38"/>
                                        </p:tgtEl>
                                      </p:cBhvr>
                                    </p:animEffect>
                                    <p:anim calcmode="lin" valueType="num">
                                      <p:cBhvr>
                                        <p:cTn id="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8"/>
                                        </p:tgtEl>
                                      </p:cBhvr>
                                      <p:to x="100000" y="60000"/>
                                    </p:animScale>
                                    <p:animScale>
                                      <p:cBhvr>
                                        <p:cTn id="14" dur="166" decel="50000">
                                          <p:stCondLst>
                                            <p:cond delay="676"/>
                                          </p:stCondLst>
                                        </p:cTn>
                                        <p:tgtEl>
                                          <p:spTgt spid="38"/>
                                        </p:tgtEl>
                                      </p:cBhvr>
                                      <p:to x="100000" y="100000"/>
                                    </p:animScale>
                                    <p:animScale>
                                      <p:cBhvr>
                                        <p:cTn id="15" dur="26">
                                          <p:stCondLst>
                                            <p:cond delay="1312"/>
                                          </p:stCondLst>
                                        </p:cTn>
                                        <p:tgtEl>
                                          <p:spTgt spid="38"/>
                                        </p:tgtEl>
                                      </p:cBhvr>
                                      <p:to x="100000" y="80000"/>
                                    </p:animScale>
                                    <p:animScale>
                                      <p:cBhvr>
                                        <p:cTn id="16" dur="166" decel="50000">
                                          <p:stCondLst>
                                            <p:cond delay="1338"/>
                                          </p:stCondLst>
                                        </p:cTn>
                                        <p:tgtEl>
                                          <p:spTgt spid="38"/>
                                        </p:tgtEl>
                                      </p:cBhvr>
                                      <p:to x="100000" y="100000"/>
                                    </p:animScale>
                                    <p:animScale>
                                      <p:cBhvr>
                                        <p:cTn id="17" dur="26">
                                          <p:stCondLst>
                                            <p:cond delay="1642"/>
                                          </p:stCondLst>
                                        </p:cTn>
                                        <p:tgtEl>
                                          <p:spTgt spid="38"/>
                                        </p:tgtEl>
                                      </p:cBhvr>
                                      <p:to x="100000" y="90000"/>
                                    </p:animScale>
                                    <p:animScale>
                                      <p:cBhvr>
                                        <p:cTn id="18" dur="166" decel="50000">
                                          <p:stCondLst>
                                            <p:cond delay="1668"/>
                                          </p:stCondLst>
                                        </p:cTn>
                                        <p:tgtEl>
                                          <p:spTgt spid="38"/>
                                        </p:tgtEl>
                                      </p:cBhvr>
                                      <p:to x="100000" y="100000"/>
                                    </p:animScale>
                                    <p:animScale>
                                      <p:cBhvr>
                                        <p:cTn id="19" dur="26">
                                          <p:stCondLst>
                                            <p:cond delay="1808"/>
                                          </p:stCondLst>
                                        </p:cTn>
                                        <p:tgtEl>
                                          <p:spTgt spid="38"/>
                                        </p:tgtEl>
                                      </p:cBhvr>
                                      <p:to x="100000" y="95000"/>
                                    </p:animScale>
                                    <p:animScale>
                                      <p:cBhvr>
                                        <p:cTn id="20" dur="166" decel="50000">
                                          <p:stCondLst>
                                            <p:cond delay="1834"/>
                                          </p:stCondLst>
                                        </p:cTn>
                                        <p:tgtEl>
                                          <p:spTgt spid="38"/>
                                        </p:tgtEl>
                                      </p:cBhvr>
                                      <p:to x="100000" y="100000"/>
                                    </p:animScale>
                                  </p:childTnLst>
                                </p:cTn>
                              </p:par>
                            </p:childTnLst>
                          </p:cTn>
                        </p:par>
                        <p:par>
                          <p:cTn id="21" fill="hold">
                            <p:stCondLst>
                              <p:cond delay="2000"/>
                            </p:stCondLst>
                            <p:childTnLst>
                              <p:par>
                                <p:cTn id="22" presetID="55" presetClass="entr" presetSubtype="0" fill="hold" grpId="0" nodeType="afterEffect">
                                  <p:stCondLst>
                                    <p:cond delay="0"/>
                                  </p:stCondLst>
                                  <p:iterate type="lt">
                                    <p:tmPct val="10000"/>
                                  </p:iterate>
                                  <p:childTnLst>
                                    <p:set>
                                      <p:cBhvr>
                                        <p:cTn id="23" dur="1" fill="hold">
                                          <p:stCondLst>
                                            <p:cond delay="0"/>
                                          </p:stCondLst>
                                        </p:cTn>
                                        <p:tgtEl>
                                          <p:spTgt spid="20535"/>
                                        </p:tgtEl>
                                        <p:attrNameLst>
                                          <p:attrName>style.visibility</p:attrName>
                                        </p:attrNameLst>
                                      </p:cBhvr>
                                      <p:to>
                                        <p:strVal val="visible"/>
                                      </p:to>
                                    </p:set>
                                    <p:anim calcmode="lin" valueType="num">
                                      <p:cBhvr>
                                        <p:cTn id="24" dur="250" fill="hold"/>
                                        <p:tgtEl>
                                          <p:spTgt spid="20535"/>
                                        </p:tgtEl>
                                        <p:attrNameLst>
                                          <p:attrName>ppt_w</p:attrName>
                                        </p:attrNameLst>
                                      </p:cBhvr>
                                      <p:tavLst>
                                        <p:tav tm="0">
                                          <p:val>
                                            <p:strVal val="#ppt_w*0.70"/>
                                          </p:val>
                                        </p:tav>
                                        <p:tav tm="100000">
                                          <p:val>
                                            <p:strVal val="#ppt_w"/>
                                          </p:val>
                                        </p:tav>
                                      </p:tavLst>
                                    </p:anim>
                                    <p:anim calcmode="lin" valueType="num">
                                      <p:cBhvr>
                                        <p:cTn id="25" dur="250" fill="hold"/>
                                        <p:tgtEl>
                                          <p:spTgt spid="20535"/>
                                        </p:tgtEl>
                                        <p:attrNameLst>
                                          <p:attrName>ppt_h</p:attrName>
                                        </p:attrNameLst>
                                      </p:cBhvr>
                                      <p:tavLst>
                                        <p:tav tm="0">
                                          <p:val>
                                            <p:strVal val="#ppt_h"/>
                                          </p:val>
                                        </p:tav>
                                        <p:tav tm="100000">
                                          <p:val>
                                            <p:strVal val="#ppt_h"/>
                                          </p:val>
                                        </p:tav>
                                      </p:tavLst>
                                    </p:anim>
                                    <p:animEffect transition="in" filter="fade">
                                      <p:cBhvr>
                                        <p:cTn id="26" dur="250"/>
                                        <p:tgtEl>
                                          <p:spTgt spid="20535"/>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strVal val="#ppt_w*0.70"/>
                                          </p:val>
                                        </p:tav>
                                        <p:tav tm="100000">
                                          <p:val>
                                            <p:strVal val="#ppt_w"/>
                                          </p:val>
                                        </p:tav>
                                      </p:tavLst>
                                    </p:anim>
                                    <p:anim calcmode="lin" valueType="num">
                                      <p:cBhvr>
                                        <p:cTn id="30" dur="1000" fill="hold"/>
                                        <p:tgtEl>
                                          <p:spTgt spid="25"/>
                                        </p:tgtEl>
                                        <p:attrNameLst>
                                          <p:attrName>ppt_h</p:attrName>
                                        </p:attrNameLst>
                                      </p:cBhvr>
                                      <p:tavLst>
                                        <p:tav tm="0">
                                          <p:val>
                                            <p:strVal val="#ppt_h"/>
                                          </p:val>
                                        </p:tav>
                                        <p:tav tm="100000">
                                          <p:val>
                                            <p:strVal val="#ppt_h"/>
                                          </p:val>
                                        </p:tav>
                                      </p:tavLst>
                                    </p:anim>
                                    <p:animEffect transition="in" filter="fade">
                                      <p:cBhvr>
                                        <p:cTn id="31" dur="1000"/>
                                        <p:tgtEl>
                                          <p:spTgt spid="2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5" grpId="0"/>
      <p:bldP spid="25" grpId="0"/>
      <p:bldP spid="30"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2524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pt-BR"/>
          </a:p>
        </p:txBody>
      </p:sp>
      <p:sp>
        <p:nvSpPr>
          <p:cNvPr id="118816" name="Oval 32"/>
          <p:cNvSpPr>
            <a:spLocks noChangeArrowheads="1"/>
          </p:cNvSpPr>
          <p:nvPr/>
        </p:nvSpPr>
        <p:spPr bwMode="auto">
          <a:xfrm>
            <a:off x="1979613" y="3789363"/>
            <a:ext cx="576262" cy="576262"/>
          </a:xfrm>
          <a:prstGeom prst="ellipse">
            <a:avLst/>
          </a:prstGeom>
          <a:noFill/>
          <a:ln w="57150" cmpd="thinThick">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17" name="Oval 33"/>
          <p:cNvSpPr>
            <a:spLocks noChangeArrowheads="1"/>
          </p:cNvSpPr>
          <p:nvPr/>
        </p:nvSpPr>
        <p:spPr bwMode="auto">
          <a:xfrm>
            <a:off x="1690688"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18" name="Oval 34"/>
          <p:cNvSpPr>
            <a:spLocks noChangeArrowheads="1"/>
          </p:cNvSpPr>
          <p:nvPr/>
        </p:nvSpPr>
        <p:spPr bwMode="auto">
          <a:xfrm rot="2328129">
            <a:off x="1690688"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19" name="Oval 35"/>
          <p:cNvSpPr>
            <a:spLocks noChangeArrowheads="1"/>
          </p:cNvSpPr>
          <p:nvPr/>
        </p:nvSpPr>
        <p:spPr bwMode="auto">
          <a:xfrm rot="-4062463">
            <a:off x="1619251" y="2279666"/>
            <a:ext cx="1223962"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20" name="Oval 36"/>
          <p:cNvSpPr>
            <a:spLocks noChangeArrowheads="1"/>
          </p:cNvSpPr>
          <p:nvPr/>
        </p:nvSpPr>
        <p:spPr bwMode="auto">
          <a:xfrm rot="-1734334">
            <a:off x="1619250" y="2276475"/>
            <a:ext cx="1223963"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21" name="Oval 37"/>
          <p:cNvSpPr>
            <a:spLocks noChangeArrowheads="1"/>
          </p:cNvSpPr>
          <p:nvPr/>
        </p:nvSpPr>
        <p:spPr bwMode="auto">
          <a:xfrm rot="4373923">
            <a:off x="1547813"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22" name="Oval 38"/>
          <p:cNvSpPr>
            <a:spLocks noChangeArrowheads="1"/>
          </p:cNvSpPr>
          <p:nvPr/>
        </p:nvSpPr>
        <p:spPr bwMode="auto">
          <a:xfrm>
            <a:off x="2195513" y="2205038"/>
            <a:ext cx="144462" cy="144462"/>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23" name="Oval 39"/>
          <p:cNvSpPr>
            <a:spLocks noChangeArrowheads="1"/>
          </p:cNvSpPr>
          <p:nvPr/>
        </p:nvSpPr>
        <p:spPr bwMode="auto">
          <a:xfrm>
            <a:off x="1474788" y="3213100"/>
            <a:ext cx="144462" cy="144463"/>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24" name="Oval 40"/>
          <p:cNvSpPr>
            <a:spLocks noChangeArrowheads="1"/>
          </p:cNvSpPr>
          <p:nvPr/>
        </p:nvSpPr>
        <p:spPr bwMode="auto">
          <a:xfrm>
            <a:off x="3419475" y="3213100"/>
            <a:ext cx="144463" cy="144463"/>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25" name="Oval 41"/>
          <p:cNvSpPr>
            <a:spLocks noChangeArrowheads="1"/>
          </p:cNvSpPr>
          <p:nvPr/>
        </p:nvSpPr>
        <p:spPr bwMode="auto">
          <a:xfrm>
            <a:off x="1619250" y="4437063"/>
            <a:ext cx="144463" cy="144462"/>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26" name="Oval 42"/>
          <p:cNvSpPr>
            <a:spLocks noChangeArrowheads="1"/>
          </p:cNvSpPr>
          <p:nvPr/>
        </p:nvSpPr>
        <p:spPr bwMode="auto">
          <a:xfrm>
            <a:off x="3059113" y="5661025"/>
            <a:ext cx="144462" cy="144463"/>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27" name="Oval 43"/>
          <p:cNvSpPr>
            <a:spLocks noChangeArrowheads="1"/>
          </p:cNvSpPr>
          <p:nvPr/>
        </p:nvSpPr>
        <p:spPr bwMode="auto">
          <a:xfrm>
            <a:off x="2195513" y="4005263"/>
            <a:ext cx="144462" cy="144462"/>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28" name="Oval 44"/>
          <p:cNvSpPr>
            <a:spLocks noChangeArrowheads="1"/>
          </p:cNvSpPr>
          <p:nvPr/>
        </p:nvSpPr>
        <p:spPr bwMode="auto">
          <a:xfrm>
            <a:off x="2339975" y="3860800"/>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29" name="Oval 45"/>
          <p:cNvSpPr>
            <a:spLocks noChangeArrowheads="1"/>
          </p:cNvSpPr>
          <p:nvPr/>
        </p:nvSpPr>
        <p:spPr bwMode="auto">
          <a:xfrm>
            <a:off x="2195513" y="3860800"/>
            <a:ext cx="144462"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30" name="Oval 46"/>
          <p:cNvSpPr>
            <a:spLocks noChangeArrowheads="1"/>
          </p:cNvSpPr>
          <p:nvPr/>
        </p:nvSpPr>
        <p:spPr bwMode="auto">
          <a:xfrm>
            <a:off x="2339975" y="4149725"/>
            <a:ext cx="144463"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31" name="Oval 47"/>
          <p:cNvSpPr>
            <a:spLocks noChangeArrowheads="1"/>
          </p:cNvSpPr>
          <p:nvPr/>
        </p:nvSpPr>
        <p:spPr bwMode="auto">
          <a:xfrm>
            <a:off x="2051050" y="3933825"/>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32" name="Oval 48"/>
          <p:cNvSpPr>
            <a:spLocks noChangeArrowheads="1"/>
          </p:cNvSpPr>
          <p:nvPr/>
        </p:nvSpPr>
        <p:spPr bwMode="auto">
          <a:xfrm>
            <a:off x="2195513" y="4221163"/>
            <a:ext cx="144462" cy="144462"/>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33" name="Oval 49"/>
          <p:cNvSpPr>
            <a:spLocks noChangeArrowheads="1"/>
          </p:cNvSpPr>
          <p:nvPr/>
        </p:nvSpPr>
        <p:spPr bwMode="auto">
          <a:xfrm>
            <a:off x="2338388" y="4005263"/>
            <a:ext cx="144462" cy="144462"/>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34" name="Oval 50"/>
          <p:cNvSpPr>
            <a:spLocks noChangeArrowheads="1"/>
          </p:cNvSpPr>
          <p:nvPr/>
        </p:nvSpPr>
        <p:spPr bwMode="auto">
          <a:xfrm>
            <a:off x="2051050" y="4076700"/>
            <a:ext cx="144463"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35" name="Oval 51"/>
          <p:cNvSpPr>
            <a:spLocks noChangeArrowheads="1"/>
          </p:cNvSpPr>
          <p:nvPr/>
        </p:nvSpPr>
        <p:spPr bwMode="auto">
          <a:xfrm>
            <a:off x="2411413" y="4076700"/>
            <a:ext cx="144462"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36" name="Oval 52"/>
          <p:cNvSpPr>
            <a:spLocks noChangeArrowheads="1"/>
          </p:cNvSpPr>
          <p:nvPr/>
        </p:nvSpPr>
        <p:spPr bwMode="auto">
          <a:xfrm>
            <a:off x="2195513" y="4076700"/>
            <a:ext cx="144462"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37" name="Oval 53"/>
          <p:cNvSpPr>
            <a:spLocks noChangeArrowheads="1"/>
          </p:cNvSpPr>
          <p:nvPr/>
        </p:nvSpPr>
        <p:spPr bwMode="auto">
          <a:xfrm>
            <a:off x="5599113" y="1769319"/>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118838" name="Oval 54"/>
          <p:cNvSpPr>
            <a:spLocks noChangeArrowheads="1"/>
          </p:cNvSpPr>
          <p:nvPr/>
        </p:nvSpPr>
        <p:spPr bwMode="auto">
          <a:xfrm>
            <a:off x="3476625" y="1762969"/>
            <a:ext cx="288925" cy="288925"/>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118839" name="Oval 55"/>
          <p:cNvSpPr>
            <a:spLocks noChangeArrowheads="1"/>
          </p:cNvSpPr>
          <p:nvPr/>
        </p:nvSpPr>
        <p:spPr bwMode="auto">
          <a:xfrm>
            <a:off x="1331913" y="1762969"/>
            <a:ext cx="288925" cy="288925"/>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118840" name="Oval 56"/>
          <p:cNvSpPr>
            <a:spLocks noChangeArrowheads="1"/>
          </p:cNvSpPr>
          <p:nvPr/>
        </p:nvSpPr>
        <p:spPr bwMode="auto">
          <a:xfrm>
            <a:off x="2051050" y="4149725"/>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41" name="Text Box 57"/>
          <p:cNvSpPr txBox="1">
            <a:spLocks noChangeArrowheads="1"/>
          </p:cNvSpPr>
          <p:nvPr/>
        </p:nvSpPr>
        <p:spPr bwMode="auto">
          <a:xfrm>
            <a:off x="1763713" y="1724869"/>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Próton</a:t>
            </a:r>
          </a:p>
        </p:txBody>
      </p:sp>
      <p:sp>
        <p:nvSpPr>
          <p:cNvPr id="118842" name="Text Box 58"/>
          <p:cNvSpPr txBox="1">
            <a:spLocks noChangeArrowheads="1"/>
          </p:cNvSpPr>
          <p:nvPr/>
        </p:nvSpPr>
        <p:spPr bwMode="auto">
          <a:xfrm>
            <a:off x="3929063" y="1762969"/>
            <a:ext cx="106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Nêutron</a:t>
            </a:r>
          </a:p>
        </p:txBody>
      </p:sp>
      <p:sp>
        <p:nvSpPr>
          <p:cNvPr id="118843" name="Text Box 59"/>
          <p:cNvSpPr txBox="1">
            <a:spLocks noChangeArrowheads="1"/>
          </p:cNvSpPr>
          <p:nvPr/>
        </p:nvSpPr>
        <p:spPr bwMode="auto">
          <a:xfrm>
            <a:off x="6051550" y="1762969"/>
            <a:ext cx="979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rgbClr val="0000FF"/>
                </a:solidFill>
                <a:cs typeface="Arial" pitchFamily="34" charset="0"/>
              </a:rPr>
              <a:t>Elétron</a:t>
            </a:r>
          </a:p>
        </p:txBody>
      </p:sp>
      <p:sp>
        <p:nvSpPr>
          <p:cNvPr id="118844" name="Text Box 60"/>
          <p:cNvSpPr txBox="1">
            <a:spLocks noChangeArrowheads="1"/>
          </p:cNvSpPr>
          <p:nvPr/>
        </p:nvSpPr>
        <p:spPr bwMode="auto">
          <a:xfrm>
            <a:off x="4597681" y="2298153"/>
            <a:ext cx="347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rgbClr val="0000FF"/>
                </a:solidFill>
                <a:cs typeface="Arial" pitchFamily="34" charset="0"/>
              </a:rPr>
              <a:t>Número de prótons: ________</a:t>
            </a:r>
          </a:p>
        </p:txBody>
      </p:sp>
      <p:sp>
        <p:nvSpPr>
          <p:cNvPr id="118845" name="Text Box 61"/>
          <p:cNvSpPr txBox="1">
            <a:spLocks noChangeArrowheads="1"/>
          </p:cNvSpPr>
          <p:nvPr/>
        </p:nvSpPr>
        <p:spPr bwMode="auto">
          <a:xfrm>
            <a:off x="4643438" y="3141663"/>
            <a:ext cx="392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rgbClr val="0000FF"/>
                </a:solidFill>
                <a:cs typeface="Arial" pitchFamily="34" charset="0"/>
              </a:rPr>
              <a:t>Nome do elemento: ___________</a:t>
            </a:r>
          </a:p>
        </p:txBody>
      </p:sp>
      <p:sp>
        <p:nvSpPr>
          <p:cNvPr id="118846" name="Text Box 62"/>
          <p:cNvSpPr txBox="1">
            <a:spLocks noChangeArrowheads="1"/>
          </p:cNvSpPr>
          <p:nvPr/>
        </p:nvSpPr>
        <p:spPr bwMode="auto">
          <a:xfrm>
            <a:off x="7215188" y="234950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FF0000"/>
                </a:solidFill>
                <a:cs typeface="Arial" pitchFamily="34" charset="0"/>
              </a:rPr>
              <a:t>5</a:t>
            </a:r>
          </a:p>
        </p:txBody>
      </p:sp>
      <p:sp>
        <p:nvSpPr>
          <p:cNvPr id="118847" name="Text Box 63"/>
          <p:cNvSpPr txBox="1">
            <a:spLocks noChangeArrowheads="1"/>
          </p:cNvSpPr>
          <p:nvPr/>
        </p:nvSpPr>
        <p:spPr bwMode="auto">
          <a:xfrm>
            <a:off x="7000875" y="3068638"/>
            <a:ext cx="87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FF0000"/>
                </a:solidFill>
                <a:cs typeface="Arial" pitchFamily="34" charset="0"/>
              </a:rPr>
              <a:t>BORO</a:t>
            </a:r>
          </a:p>
        </p:txBody>
      </p:sp>
      <p:sp>
        <p:nvSpPr>
          <p:cNvPr id="118848" name="Oval 64"/>
          <p:cNvSpPr>
            <a:spLocks noChangeArrowheads="1"/>
          </p:cNvSpPr>
          <p:nvPr/>
        </p:nvSpPr>
        <p:spPr bwMode="auto">
          <a:xfrm>
            <a:off x="1979613" y="3789363"/>
            <a:ext cx="576262" cy="576262"/>
          </a:xfrm>
          <a:prstGeom prst="ellipse">
            <a:avLst/>
          </a:prstGeom>
          <a:noFill/>
          <a:ln w="57150" cmpd="thinThick">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49" name="Oval 65"/>
          <p:cNvSpPr>
            <a:spLocks noChangeArrowheads="1"/>
          </p:cNvSpPr>
          <p:nvPr/>
        </p:nvSpPr>
        <p:spPr bwMode="auto">
          <a:xfrm>
            <a:off x="1690688"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50" name="Oval 66"/>
          <p:cNvSpPr>
            <a:spLocks noChangeArrowheads="1"/>
          </p:cNvSpPr>
          <p:nvPr/>
        </p:nvSpPr>
        <p:spPr bwMode="auto">
          <a:xfrm rot="2328129">
            <a:off x="1690688"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51" name="Oval 67"/>
          <p:cNvSpPr>
            <a:spLocks noChangeArrowheads="1"/>
          </p:cNvSpPr>
          <p:nvPr/>
        </p:nvSpPr>
        <p:spPr bwMode="auto">
          <a:xfrm rot="-4062463">
            <a:off x="1619251" y="2276475"/>
            <a:ext cx="1223962"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52" name="Oval 68"/>
          <p:cNvSpPr>
            <a:spLocks noChangeArrowheads="1"/>
          </p:cNvSpPr>
          <p:nvPr/>
        </p:nvSpPr>
        <p:spPr bwMode="auto">
          <a:xfrm rot="-1734334">
            <a:off x="1619250" y="2276475"/>
            <a:ext cx="1223963"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53" name="Oval 69"/>
          <p:cNvSpPr>
            <a:spLocks noChangeArrowheads="1"/>
          </p:cNvSpPr>
          <p:nvPr/>
        </p:nvSpPr>
        <p:spPr bwMode="auto">
          <a:xfrm rot="4373923">
            <a:off x="1547813"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54" name="Oval 70"/>
          <p:cNvSpPr>
            <a:spLocks noChangeArrowheads="1"/>
          </p:cNvSpPr>
          <p:nvPr/>
        </p:nvSpPr>
        <p:spPr bwMode="auto">
          <a:xfrm>
            <a:off x="2195513" y="2205038"/>
            <a:ext cx="144462" cy="144462"/>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55" name="Oval 71"/>
          <p:cNvSpPr>
            <a:spLocks noChangeArrowheads="1"/>
          </p:cNvSpPr>
          <p:nvPr/>
        </p:nvSpPr>
        <p:spPr bwMode="auto">
          <a:xfrm>
            <a:off x="3419475" y="3213100"/>
            <a:ext cx="144463" cy="144463"/>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56" name="Oval 72"/>
          <p:cNvSpPr>
            <a:spLocks noChangeArrowheads="1"/>
          </p:cNvSpPr>
          <p:nvPr/>
        </p:nvSpPr>
        <p:spPr bwMode="auto">
          <a:xfrm>
            <a:off x="1619250" y="4437063"/>
            <a:ext cx="144463" cy="144462"/>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57" name="Oval 73"/>
          <p:cNvSpPr>
            <a:spLocks noChangeArrowheads="1"/>
          </p:cNvSpPr>
          <p:nvPr/>
        </p:nvSpPr>
        <p:spPr bwMode="auto">
          <a:xfrm>
            <a:off x="3059113" y="5661025"/>
            <a:ext cx="144462" cy="144463"/>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58" name="Oval 74"/>
          <p:cNvSpPr>
            <a:spLocks noChangeArrowheads="1"/>
          </p:cNvSpPr>
          <p:nvPr/>
        </p:nvSpPr>
        <p:spPr bwMode="auto">
          <a:xfrm>
            <a:off x="2195513" y="4005263"/>
            <a:ext cx="144462" cy="144462"/>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59" name="Oval 75"/>
          <p:cNvSpPr>
            <a:spLocks noChangeArrowheads="1"/>
          </p:cNvSpPr>
          <p:nvPr/>
        </p:nvSpPr>
        <p:spPr bwMode="auto">
          <a:xfrm>
            <a:off x="2339975" y="3860800"/>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60" name="Oval 76"/>
          <p:cNvSpPr>
            <a:spLocks noChangeArrowheads="1"/>
          </p:cNvSpPr>
          <p:nvPr/>
        </p:nvSpPr>
        <p:spPr bwMode="auto">
          <a:xfrm>
            <a:off x="2195513" y="3860800"/>
            <a:ext cx="144462"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61" name="Oval 77"/>
          <p:cNvSpPr>
            <a:spLocks noChangeArrowheads="1"/>
          </p:cNvSpPr>
          <p:nvPr/>
        </p:nvSpPr>
        <p:spPr bwMode="auto">
          <a:xfrm>
            <a:off x="2339975" y="4149725"/>
            <a:ext cx="144463"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62" name="Oval 78"/>
          <p:cNvSpPr>
            <a:spLocks noChangeArrowheads="1"/>
          </p:cNvSpPr>
          <p:nvPr/>
        </p:nvSpPr>
        <p:spPr bwMode="auto">
          <a:xfrm>
            <a:off x="2051050" y="3933825"/>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63" name="Oval 79"/>
          <p:cNvSpPr>
            <a:spLocks noChangeArrowheads="1"/>
          </p:cNvSpPr>
          <p:nvPr/>
        </p:nvSpPr>
        <p:spPr bwMode="auto">
          <a:xfrm>
            <a:off x="2338388" y="4005263"/>
            <a:ext cx="144462" cy="144462"/>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64" name="Oval 80"/>
          <p:cNvSpPr>
            <a:spLocks noChangeArrowheads="1"/>
          </p:cNvSpPr>
          <p:nvPr/>
        </p:nvSpPr>
        <p:spPr bwMode="auto">
          <a:xfrm>
            <a:off x="2051050" y="4076700"/>
            <a:ext cx="144463"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65" name="Oval 81"/>
          <p:cNvSpPr>
            <a:spLocks noChangeArrowheads="1"/>
          </p:cNvSpPr>
          <p:nvPr/>
        </p:nvSpPr>
        <p:spPr bwMode="auto">
          <a:xfrm>
            <a:off x="2411413" y="4076700"/>
            <a:ext cx="144462"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66" name="Oval 82"/>
          <p:cNvSpPr>
            <a:spLocks noChangeArrowheads="1"/>
          </p:cNvSpPr>
          <p:nvPr/>
        </p:nvSpPr>
        <p:spPr bwMode="auto">
          <a:xfrm>
            <a:off x="2051050" y="4149725"/>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67" name="Text Box 83"/>
          <p:cNvSpPr txBox="1">
            <a:spLocks noChangeArrowheads="1"/>
          </p:cNvSpPr>
          <p:nvPr/>
        </p:nvSpPr>
        <p:spPr bwMode="auto">
          <a:xfrm>
            <a:off x="8075100" y="2133897"/>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smtClean="0">
                <a:cs typeface="Arial" pitchFamily="34" charset="0"/>
              </a:rPr>
              <a:t>4</a:t>
            </a:r>
            <a:endParaRPr lang="pt-BR" b="1" dirty="0">
              <a:cs typeface="Arial" pitchFamily="34" charset="0"/>
            </a:endParaRPr>
          </a:p>
        </p:txBody>
      </p:sp>
      <p:sp>
        <p:nvSpPr>
          <p:cNvPr id="118868" name="Text Box 84"/>
          <p:cNvSpPr txBox="1">
            <a:spLocks noChangeArrowheads="1"/>
          </p:cNvSpPr>
          <p:nvPr/>
        </p:nvSpPr>
        <p:spPr bwMode="auto">
          <a:xfrm>
            <a:off x="7671080" y="3357563"/>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smtClean="0">
                <a:cs typeface="Arial" pitchFamily="34" charset="0"/>
              </a:rPr>
              <a:t>BERÍLIO</a:t>
            </a:r>
            <a:endParaRPr lang="pt-BR" b="1" dirty="0">
              <a:cs typeface="Arial" pitchFamily="34" charset="0"/>
            </a:endParaRPr>
          </a:p>
        </p:txBody>
      </p:sp>
      <p:sp>
        <p:nvSpPr>
          <p:cNvPr id="118869" name="Oval 85"/>
          <p:cNvSpPr>
            <a:spLocks noChangeArrowheads="1"/>
          </p:cNvSpPr>
          <p:nvPr/>
        </p:nvSpPr>
        <p:spPr bwMode="auto">
          <a:xfrm>
            <a:off x="1979613" y="3789363"/>
            <a:ext cx="576262" cy="576262"/>
          </a:xfrm>
          <a:prstGeom prst="ellipse">
            <a:avLst/>
          </a:prstGeom>
          <a:noFill/>
          <a:ln w="57150" cmpd="thinThick">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70" name="Oval 86"/>
          <p:cNvSpPr>
            <a:spLocks noChangeArrowheads="1"/>
          </p:cNvSpPr>
          <p:nvPr/>
        </p:nvSpPr>
        <p:spPr bwMode="auto">
          <a:xfrm>
            <a:off x="1690688"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71" name="Oval 87"/>
          <p:cNvSpPr>
            <a:spLocks noChangeArrowheads="1"/>
          </p:cNvSpPr>
          <p:nvPr/>
        </p:nvSpPr>
        <p:spPr bwMode="auto">
          <a:xfrm rot="2328129">
            <a:off x="1690688"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72" name="Oval 88"/>
          <p:cNvSpPr>
            <a:spLocks noChangeArrowheads="1"/>
          </p:cNvSpPr>
          <p:nvPr/>
        </p:nvSpPr>
        <p:spPr bwMode="auto">
          <a:xfrm rot="-4062463">
            <a:off x="1619251" y="2276475"/>
            <a:ext cx="1223962"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73" name="Oval 89"/>
          <p:cNvSpPr>
            <a:spLocks noChangeArrowheads="1"/>
          </p:cNvSpPr>
          <p:nvPr/>
        </p:nvSpPr>
        <p:spPr bwMode="auto">
          <a:xfrm rot="-1734334">
            <a:off x="1619250" y="2276475"/>
            <a:ext cx="1223963"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sp>
        <p:nvSpPr>
          <p:cNvPr id="118874" name="Oval 90"/>
          <p:cNvSpPr>
            <a:spLocks noChangeArrowheads="1"/>
          </p:cNvSpPr>
          <p:nvPr/>
        </p:nvSpPr>
        <p:spPr bwMode="auto">
          <a:xfrm rot="4373923">
            <a:off x="1547813" y="2276475"/>
            <a:ext cx="1223962"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118875" name="Oval 91"/>
          <p:cNvSpPr>
            <a:spLocks noChangeArrowheads="1"/>
          </p:cNvSpPr>
          <p:nvPr/>
        </p:nvSpPr>
        <p:spPr bwMode="auto">
          <a:xfrm>
            <a:off x="2195513" y="2205038"/>
            <a:ext cx="144462" cy="144462"/>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76" name="Oval 92"/>
          <p:cNvSpPr>
            <a:spLocks noChangeArrowheads="1"/>
          </p:cNvSpPr>
          <p:nvPr/>
        </p:nvSpPr>
        <p:spPr bwMode="auto">
          <a:xfrm>
            <a:off x="3059113" y="5661025"/>
            <a:ext cx="144462" cy="144463"/>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cs typeface="Arial" pitchFamily="34" charset="0"/>
            </a:endParaRPr>
          </a:p>
        </p:txBody>
      </p:sp>
      <p:sp>
        <p:nvSpPr>
          <p:cNvPr id="118877" name="Oval 93"/>
          <p:cNvSpPr>
            <a:spLocks noChangeArrowheads="1"/>
          </p:cNvSpPr>
          <p:nvPr/>
        </p:nvSpPr>
        <p:spPr bwMode="auto">
          <a:xfrm>
            <a:off x="2339975" y="4076700"/>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78" name="Oval 94"/>
          <p:cNvSpPr>
            <a:spLocks noChangeArrowheads="1"/>
          </p:cNvSpPr>
          <p:nvPr/>
        </p:nvSpPr>
        <p:spPr bwMode="auto">
          <a:xfrm>
            <a:off x="2266950" y="3860800"/>
            <a:ext cx="144463"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79" name="Oval 95"/>
          <p:cNvSpPr>
            <a:spLocks noChangeArrowheads="1"/>
          </p:cNvSpPr>
          <p:nvPr/>
        </p:nvSpPr>
        <p:spPr bwMode="auto">
          <a:xfrm>
            <a:off x="2051050" y="3933825"/>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cs typeface="Arial" pitchFamily="34" charset="0"/>
            </a:endParaRPr>
          </a:p>
        </p:txBody>
      </p:sp>
      <p:sp>
        <p:nvSpPr>
          <p:cNvPr id="118880" name="Oval 96"/>
          <p:cNvSpPr>
            <a:spLocks noChangeArrowheads="1"/>
          </p:cNvSpPr>
          <p:nvPr/>
        </p:nvSpPr>
        <p:spPr bwMode="auto">
          <a:xfrm>
            <a:off x="2124075" y="4076700"/>
            <a:ext cx="144463"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cs typeface="Arial" pitchFamily="34" charset="0"/>
            </a:endParaRPr>
          </a:p>
        </p:txBody>
      </p:sp>
      <p:sp>
        <p:nvSpPr>
          <p:cNvPr id="118881" name="Text Box 97"/>
          <p:cNvSpPr txBox="1">
            <a:spLocks noChangeArrowheads="1"/>
          </p:cNvSpPr>
          <p:nvPr/>
        </p:nvSpPr>
        <p:spPr bwMode="auto">
          <a:xfrm>
            <a:off x="7579520" y="1728837"/>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smtClean="0">
                <a:solidFill>
                  <a:srgbClr val="66FF33"/>
                </a:solidFill>
                <a:cs typeface="Arial" pitchFamily="34" charset="0"/>
              </a:rPr>
              <a:t>2</a:t>
            </a:r>
            <a:endParaRPr lang="pt-BR" b="1" dirty="0">
              <a:solidFill>
                <a:srgbClr val="66FF33"/>
              </a:solidFill>
              <a:cs typeface="Arial" pitchFamily="34" charset="0"/>
            </a:endParaRPr>
          </a:p>
        </p:txBody>
      </p:sp>
      <p:sp>
        <p:nvSpPr>
          <p:cNvPr id="118882" name="Text Box 98"/>
          <p:cNvSpPr txBox="1">
            <a:spLocks noChangeArrowheads="1"/>
          </p:cNvSpPr>
          <p:nvPr/>
        </p:nvSpPr>
        <p:spPr bwMode="auto">
          <a:xfrm>
            <a:off x="7686162" y="2719388"/>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smtClean="0">
                <a:solidFill>
                  <a:srgbClr val="66FF33"/>
                </a:solidFill>
                <a:cs typeface="Arial" pitchFamily="34" charset="0"/>
              </a:rPr>
              <a:t>HÉLIO</a:t>
            </a:r>
            <a:endParaRPr lang="pt-BR" b="1" dirty="0">
              <a:solidFill>
                <a:srgbClr val="66FF33"/>
              </a:solidFill>
              <a:cs typeface="Arial" pitchFamily="34" charset="0"/>
            </a:endParaRPr>
          </a:p>
        </p:txBody>
      </p:sp>
      <p:sp>
        <p:nvSpPr>
          <p:cNvPr id="118883" name="Rectangle 99"/>
          <p:cNvSpPr>
            <a:spLocks noChangeArrowheads="1"/>
          </p:cNvSpPr>
          <p:nvPr/>
        </p:nvSpPr>
        <p:spPr bwMode="auto">
          <a:xfrm>
            <a:off x="4273550" y="3811450"/>
            <a:ext cx="4535487" cy="1754326"/>
          </a:xfrm>
          <a:prstGeom prst="rect">
            <a:avLst/>
          </a:prstGeom>
          <a:noFill/>
          <a:ln w="76200" cmpd="tri">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lnSpc>
                <a:spcPct val="150000"/>
              </a:lnSpc>
            </a:pPr>
            <a:r>
              <a:rPr lang="pt-BR" b="1" dirty="0" smtClean="0">
                <a:solidFill>
                  <a:srgbClr val="008000"/>
                </a:solidFill>
                <a:cs typeface="Arial" pitchFamily="34" charset="0"/>
              </a:rPr>
              <a:t>Os diferentes tipos de átomos </a:t>
            </a:r>
          </a:p>
          <a:p>
            <a:pPr algn="ctr">
              <a:lnSpc>
                <a:spcPct val="150000"/>
              </a:lnSpc>
            </a:pPr>
            <a:r>
              <a:rPr lang="pt-BR" b="1" dirty="0" smtClean="0">
                <a:solidFill>
                  <a:srgbClr val="008000"/>
                </a:solidFill>
                <a:cs typeface="Arial" pitchFamily="34" charset="0"/>
              </a:rPr>
              <a:t>(elementos químicos) </a:t>
            </a:r>
          </a:p>
          <a:p>
            <a:pPr algn="ctr">
              <a:lnSpc>
                <a:spcPct val="150000"/>
              </a:lnSpc>
            </a:pPr>
            <a:r>
              <a:rPr lang="pt-BR" b="1" dirty="0" smtClean="0">
                <a:solidFill>
                  <a:srgbClr val="008000"/>
                </a:solidFill>
                <a:cs typeface="Arial" pitchFamily="34" charset="0"/>
              </a:rPr>
              <a:t>são identificados pela quantidade de prótons (P) que </a:t>
            </a:r>
            <a:r>
              <a:rPr lang="pt-BR" b="1" dirty="0" smtClean="0">
                <a:solidFill>
                  <a:srgbClr val="008000"/>
                </a:solidFill>
                <a:cs typeface="Arial" pitchFamily="34" charset="0"/>
              </a:rPr>
              <a:t>possuem.</a:t>
            </a:r>
            <a:endParaRPr lang="pt-BR" b="1" dirty="0">
              <a:solidFill>
                <a:srgbClr val="008000"/>
              </a:solidFill>
              <a:cs typeface="Arial" pitchFamily="34" charset="0"/>
            </a:endParaRPr>
          </a:p>
        </p:txBody>
      </p:sp>
      <p:sp>
        <p:nvSpPr>
          <p:cNvPr id="75" name="Title 1"/>
          <p:cNvSpPr txBox="1">
            <a:spLocks/>
          </p:cNvSpPr>
          <p:nvPr/>
        </p:nvSpPr>
        <p:spPr bwMode="auto">
          <a:xfrm>
            <a:off x="107504" y="1093680"/>
            <a:ext cx="9036496" cy="67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sz="4800" b="1" dirty="0" smtClean="0">
                <a:solidFill>
                  <a:srgbClr val="C00000"/>
                </a:solidFill>
                <a:effectLst>
                  <a:outerShdw blurRad="38100" dist="38100" dir="2700000" algn="tl">
                    <a:srgbClr val="000000">
                      <a:alpha val="43137"/>
                    </a:srgbClr>
                  </a:outerShdw>
                </a:effectLst>
              </a:rPr>
              <a:t>Identificando o átomo</a:t>
            </a:r>
            <a:endParaRPr lang="pt-BR" sz="8800" dirty="0">
              <a:solidFill>
                <a:srgbClr val="C00000"/>
              </a:solidFill>
            </a:endParaRPr>
          </a:p>
        </p:txBody>
      </p:sp>
      <p:sp>
        <p:nvSpPr>
          <p:cNvPr id="2" name="Retângulo 1"/>
          <p:cNvSpPr/>
          <p:nvPr/>
        </p:nvSpPr>
        <p:spPr>
          <a:xfrm>
            <a:off x="5580112" y="5948363"/>
            <a:ext cx="1300356" cy="646331"/>
          </a:xfrm>
          <a:prstGeom prst="rect">
            <a:avLst/>
          </a:prstGeom>
          <a:noFill/>
          <a:ln w="101600" cmpd="tri">
            <a:solidFill>
              <a:schemeClr val="tx1"/>
            </a:solidFill>
          </a:ln>
        </p:spPr>
        <p:txBody>
          <a:bodyPr wrap="none" lIns="91440" tIns="45720" rIns="91440" bIns="45720">
            <a:spAutoFit/>
          </a:bodyPr>
          <a:lstStyle/>
          <a:p>
            <a:pPr algn="ctr"/>
            <a:r>
              <a:rPr lang="pt-B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Z = P</a:t>
            </a:r>
            <a:endParaRPr lang="pt-BR"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9" name="Title 1"/>
          <p:cNvSpPr txBox="1">
            <a:spLocks/>
          </p:cNvSpPr>
          <p:nvPr/>
        </p:nvSpPr>
        <p:spPr bwMode="auto">
          <a:xfrm>
            <a:off x="179512" y="5661248"/>
            <a:ext cx="5223965" cy="108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sz="1800" b="1" dirty="0" smtClean="0">
                <a:solidFill>
                  <a:srgbClr val="FF9900"/>
                </a:solidFill>
                <a:effectLst>
                  <a:outerShdw blurRad="38100" dist="38100" dir="2700000" algn="tl">
                    <a:srgbClr val="000000">
                      <a:alpha val="43137"/>
                    </a:srgbClr>
                  </a:outerShdw>
                </a:effectLst>
              </a:rPr>
              <a:t>Ao conjunto de átomos com o mesmo número </a:t>
            </a:r>
            <a:r>
              <a:rPr lang="pt-BR" sz="1800" b="1" dirty="0" err="1" smtClean="0">
                <a:solidFill>
                  <a:srgbClr val="FF9900"/>
                </a:solidFill>
                <a:effectLst>
                  <a:outerShdw blurRad="38100" dist="38100" dir="2700000" algn="tl">
                    <a:srgbClr val="000000">
                      <a:alpha val="43137"/>
                    </a:srgbClr>
                  </a:outerShdw>
                </a:effectLst>
              </a:rPr>
              <a:t>atômico,damos</a:t>
            </a:r>
            <a:r>
              <a:rPr lang="pt-BR" sz="1800" b="1" dirty="0" smtClean="0">
                <a:solidFill>
                  <a:srgbClr val="FF9900"/>
                </a:solidFill>
                <a:effectLst>
                  <a:outerShdw blurRad="38100" dist="38100" dir="2700000" algn="tl">
                    <a:srgbClr val="000000">
                      <a:alpha val="43137"/>
                    </a:srgbClr>
                  </a:outerShdw>
                </a:effectLst>
              </a:rPr>
              <a:t> o nome de </a:t>
            </a:r>
            <a:r>
              <a:rPr lang="pt-BR" sz="1800" b="1" dirty="0" smtClean="0">
                <a:solidFill>
                  <a:srgbClr val="0000FF"/>
                </a:solidFill>
                <a:effectLst>
                  <a:outerShdw blurRad="38100" dist="38100" dir="2700000" algn="tl">
                    <a:srgbClr val="000000">
                      <a:alpha val="43137"/>
                    </a:srgbClr>
                  </a:outerShdw>
                </a:effectLst>
              </a:rPr>
              <a:t>ELEMENTO QUÍMICO</a:t>
            </a:r>
            <a:r>
              <a:rPr lang="pt-BR" sz="1800" b="1" dirty="0" smtClean="0">
                <a:solidFill>
                  <a:srgbClr val="FF9900"/>
                </a:solidFill>
                <a:effectLst>
                  <a:outerShdw blurRad="38100" dist="38100" dir="2700000" algn="tl">
                    <a:srgbClr val="000000">
                      <a:alpha val="43137"/>
                    </a:srgbClr>
                  </a:outerShdw>
                </a:effectLst>
              </a:rPr>
              <a:t>.</a:t>
            </a:r>
            <a:endParaRPr lang="pt-BR" sz="1800" dirty="0">
              <a:solidFill>
                <a:srgbClr val="FF9900"/>
              </a:solidFill>
            </a:endParaRPr>
          </a:p>
        </p:txBody>
      </p:sp>
      <p:sp>
        <p:nvSpPr>
          <p:cNvPr id="118884" name="Rectangle 100"/>
          <p:cNvSpPr>
            <a:spLocks noChangeArrowheads="1"/>
          </p:cNvSpPr>
          <p:nvPr/>
        </p:nvSpPr>
        <p:spPr bwMode="auto">
          <a:xfrm>
            <a:off x="4089149" y="3798025"/>
            <a:ext cx="4550277" cy="1754326"/>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lnSpc>
                <a:spcPct val="150000"/>
              </a:lnSpc>
            </a:pPr>
            <a:r>
              <a:rPr lang="pt-BR" b="1" dirty="0">
                <a:solidFill>
                  <a:srgbClr val="0000FF"/>
                </a:solidFill>
                <a:cs typeface="Arial" pitchFamily="34" charset="0"/>
              </a:rPr>
              <a:t>Esta quantidade de prótons recebe</a:t>
            </a:r>
          </a:p>
          <a:p>
            <a:pPr algn="ctr">
              <a:lnSpc>
                <a:spcPct val="150000"/>
              </a:lnSpc>
            </a:pPr>
            <a:r>
              <a:rPr lang="pt-BR" b="1" dirty="0">
                <a:solidFill>
                  <a:srgbClr val="0000FF"/>
                </a:solidFill>
                <a:cs typeface="Arial" pitchFamily="34" charset="0"/>
              </a:rPr>
              <a:t>o nome de</a:t>
            </a:r>
          </a:p>
          <a:p>
            <a:pPr algn="ctr">
              <a:lnSpc>
                <a:spcPct val="150000"/>
              </a:lnSpc>
            </a:pPr>
            <a:r>
              <a:rPr lang="pt-BR" b="1" dirty="0">
                <a:solidFill>
                  <a:srgbClr val="0000FF"/>
                </a:solidFill>
                <a:cs typeface="Arial" pitchFamily="34" charset="0"/>
              </a:rPr>
              <a:t>NÚMERO ATÔMICO</a:t>
            </a:r>
          </a:p>
          <a:p>
            <a:pPr algn="ctr">
              <a:lnSpc>
                <a:spcPct val="150000"/>
              </a:lnSpc>
            </a:pPr>
            <a:r>
              <a:rPr lang="pt-BR" b="1" dirty="0">
                <a:solidFill>
                  <a:srgbClr val="0000FF"/>
                </a:solidFill>
                <a:cs typeface="Arial" pitchFamily="34" charset="0"/>
              </a:rPr>
              <a:t>e é representado pela letra “ </a:t>
            </a:r>
            <a:r>
              <a:rPr lang="pt-BR" b="1" dirty="0" smtClean="0">
                <a:solidFill>
                  <a:srgbClr val="0000FF"/>
                </a:solidFill>
                <a:cs typeface="Arial" pitchFamily="34" charset="0"/>
              </a:rPr>
              <a:t>Z </a:t>
            </a:r>
            <a:r>
              <a:rPr lang="pt-BR" b="1" dirty="0" smtClean="0">
                <a:solidFill>
                  <a:srgbClr val="0000FF"/>
                </a:solidFill>
                <a:cs typeface="Arial" pitchFamily="34" charset="0"/>
              </a:rPr>
              <a:t>”.</a:t>
            </a:r>
            <a:endParaRPr lang="pt-BR" b="1" dirty="0">
              <a:solidFill>
                <a:srgbClr val="0000FF"/>
              </a:solidFill>
              <a:cs typeface="Arial" pitchFamily="34" charset="0"/>
            </a:endParaRPr>
          </a:p>
        </p:txBody>
      </p:sp>
    </p:spTree>
    <p:extLst>
      <p:ext uri="{BB962C8B-B14F-4D97-AF65-F5344CB8AC3E}">
        <p14:creationId xmlns:p14="http://schemas.microsoft.com/office/powerpoint/2010/main" val="2600881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80">
                                          <p:stCondLst>
                                            <p:cond delay="0"/>
                                          </p:stCondLst>
                                        </p:cTn>
                                        <p:tgtEl>
                                          <p:spTgt spid="75"/>
                                        </p:tgtEl>
                                      </p:cBhvr>
                                    </p:animEffect>
                                    <p:anim calcmode="lin" valueType="num">
                                      <p:cBhvr>
                                        <p:cTn id="8"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13" dur="26">
                                          <p:stCondLst>
                                            <p:cond delay="650"/>
                                          </p:stCondLst>
                                        </p:cTn>
                                        <p:tgtEl>
                                          <p:spTgt spid="75"/>
                                        </p:tgtEl>
                                      </p:cBhvr>
                                      <p:to x="100000" y="60000"/>
                                    </p:animScale>
                                    <p:animScale>
                                      <p:cBhvr>
                                        <p:cTn id="14" dur="166" decel="50000">
                                          <p:stCondLst>
                                            <p:cond delay="676"/>
                                          </p:stCondLst>
                                        </p:cTn>
                                        <p:tgtEl>
                                          <p:spTgt spid="75"/>
                                        </p:tgtEl>
                                      </p:cBhvr>
                                      <p:to x="100000" y="100000"/>
                                    </p:animScale>
                                    <p:animScale>
                                      <p:cBhvr>
                                        <p:cTn id="15" dur="26">
                                          <p:stCondLst>
                                            <p:cond delay="1312"/>
                                          </p:stCondLst>
                                        </p:cTn>
                                        <p:tgtEl>
                                          <p:spTgt spid="75"/>
                                        </p:tgtEl>
                                      </p:cBhvr>
                                      <p:to x="100000" y="80000"/>
                                    </p:animScale>
                                    <p:animScale>
                                      <p:cBhvr>
                                        <p:cTn id="16" dur="166" decel="50000">
                                          <p:stCondLst>
                                            <p:cond delay="1338"/>
                                          </p:stCondLst>
                                        </p:cTn>
                                        <p:tgtEl>
                                          <p:spTgt spid="75"/>
                                        </p:tgtEl>
                                      </p:cBhvr>
                                      <p:to x="100000" y="100000"/>
                                    </p:animScale>
                                    <p:animScale>
                                      <p:cBhvr>
                                        <p:cTn id="17" dur="26">
                                          <p:stCondLst>
                                            <p:cond delay="1642"/>
                                          </p:stCondLst>
                                        </p:cTn>
                                        <p:tgtEl>
                                          <p:spTgt spid="75"/>
                                        </p:tgtEl>
                                      </p:cBhvr>
                                      <p:to x="100000" y="90000"/>
                                    </p:animScale>
                                    <p:animScale>
                                      <p:cBhvr>
                                        <p:cTn id="18" dur="166" decel="50000">
                                          <p:stCondLst>
                                            <p:cond delay="1668"/>
                                          </p:stCondLst>
                                        </p:cTn>
                                        <p:tgtEl>
                                          <p:spTgt spid="75"/>
                                        </p:tgtEl>
                                      </p:cBhvr>
                                      <p:to x="100000" y="100000"/>
                                    </p:animScale>
                                    <p:animScale>
                                      <p:cBhvr>
                                        <p:cTn id="19" dur="26">
                                          <p:stCondLst>
                                            <p:cond delay="1808"/>
                                          </p:stCondLst>
                                        </p:cTn>
                                        <p:tgtEl>
                                          <p:spTgt spid="75"/>
                                        </p:tgtEl>
                                      </p:cBhvr>
                                      <p:to x="100000" y="95000"/>
                                    </p:animScale>
                                    <p:animScale>
                                      <p:cBhvr>
                                        <p:cTn id="20" dur="166" decel="50000">
                                          <p:stCondLst>
                                            <p:cond delay="1834"/>
                                          </p:stCondLst>
                                        </p:cTn>
                                        <p:tgtEl>
                                          <p:spTgt spid="75"/>
                                        </p:tgtEl>
                                      </p:cBhvr>
                                      <p:to x="100000" y="100000"/>
                                    </p:animScale>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18816"/>
                                        </p:tgtEl>
                                        <p:attrNameLst>
                                          <p:attrName>style.visibility</p:attrName>
                                        </p:attrNameLst>
                                      </p:cBhvr>
                                      <p:to>
                                        <p:strVal val="visible"/>
                                      </p:to>
                                    </p:set>
                                    <p:animEffect transition="in" filter="fade">
                                      <p:cBhvr>
                                        <p:cTn id="24" dur="1000"/>
                                        <p:tgtEl>
                                          <p:spTgt spid="118816"/>
                                        </p:tgtEl>
                                      </p:cBhvr>
                                    </p:animEffect>
                                    <p:anim calcmode="lin" valueType="num">
                                      <p:cBhvr>
                                        <p:cTn id="25" dur="1000" fill="hold"/>
                                        <p:tgtEl>
                                          <p:spTgt spid="118816"/>
                                        </p:tgtEl>
                                        <p:attrNameLst>
                                          <p:attrName>ppt_x</p:attrName>
                                        </p:attrNameLst>
                                      </p:cBhvr>
                                      <p:tavLst>
                                        <p:tav tm="0">
                                          <p:val>
                                            <p:strVal val="#ppt_x"/>
                                          </p:val>
                                        </p:tav>
                                        <p:tav tm="100000">
                                          <p:val>
                                            <p:strVal val="#ppt_x"/>
                                          </p:val>
                                        </p:tav>
                                      </p:tavLst>
                                    </p:anim>
                                    <p:anim calcmode="lin" valueType="num">
                                      <p:cBhvr>
                                        <p:cTn id="26" dur="1000" fill="hold"/>
                                        <p:tgtEl>
                                          <p:spTgt spid="11881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18817"/>
                                        </p:tgtEl>
                                        <p:attrNameLst>
                                          <p:attrName>style.visibility</p:attrName>
                                        </p:attrNameLst>
                                      </p:cBhvr>
                                      <p:to>
                                        <p:strVal val="visible"/>
                                      </p:to>
                                    </p:set>
                                    <p:animEffect transition="in" filter="fade">
                                      <p:cBhvr>
                                        <p:cTn id="29" dur="1000"/>
                                        <p:tgtEl>
                                          <p:spTgt spid="118817"/>
                                        </p:tgtEl>
                                      </p:cBhvr>
                                    </p:animEffect>
                                    <p:anim calcmode="lin" valueType="num">
                                      <p:cBhvr>
                                        <p:cTn id="30" dur="1000" fill="hold"/>
                                        <p:tgtEl>
                                          <p:spTgt spid="118817"/>
                                        </p:tgtEl>
                                        <p:attrNameLst>
                                          <p:attrName>ppt_x</p:attrName>
                                        </p:attrNameLst>
                                      </p:cBhvr>
                                      <p:tavLst>
                                        <p:tav tm="0">
                                          <p:val>
                                            <p:strVal val="#ppt_x"/>
                                          </p:val>
                                        </p:tav>
                                        <p:tav tm="100000">
                                          <p:val>
                                            <p:strVal val="#ppt_x"/>
                                          </p:val>
                                        </p:tav>
                                      </p:tavLst>
                                    </p:anim>
                                    <p:anim calcmode="lin" valueType="num">
                                      <p:cBhvr>
                                        <p:cTn id="31" dur="1000" fill="hold"/>
                                        <p:tgtEl>
                                          <p:spTgt spid="11881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8818"/>
                                        </p:tgtEl>
                                        <p:attrNameLst>
                                          <p:attrName>style.visibility</p:attrName>
                                        </p:attrNameLst>
                                      </p:cBhvr>
                                      <p:to>
                                        <p:strVal val="visible"/>
                                      </p:to>
                                    </p:set>
                                    <p:animEffect transition="in" filter="fade">
                                      <p:cBhvr>
                                        <p:cTn id="34" dur="1000"/>
                                        <p:tgtEl>
                                          <p:spTgt spid="118818"/>
                                        </p:tgtEl>
                                      </p:cBhvr>
                                    </p:animEffect>
                                    <p:anim calcmode="lin" valueType="num">
                                      <p:cBhvr>
                                        <p:cTn id="35" dur="1000" fill="hold"/>
                                        <p:tgtEl>
                                          <p:spTgt spid="118818"/>
                                        </p:tgtEl>
                                        <p:attrNameLst>
                                          <p:attrName>ppt_x</p:attrName>
                                        </p:attrNameLst>
                                      </p:cBhvr>
                                      <p:tavLst>
                                        <p:tav tm="0">
                                          <p:val>
                                            <p:strVal val="#ppt_x"/>
                                          </p:val>
                                        </p:tav>
                                        <p:tav tm="100000">
                                          <p:val>
                                            <p:strVal val="#ppt_x"/>
                                          </p:val>
                                        </p:tav>
                                      </p:tavLst>
                                    </p:anim>
                                    <p:anim calcmode="lin" valueType="num">
                                      <p:cBhvr>
                                        <p:cTn id="36" dur="1000" fill="hold"/>
                                        <p:tgtEl>
                                          <p:spTgt spid="11881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18819"/>
                                        </p:tgtEl>
                                        <p:attrNameLst>
                                          <p:attrName>style.visibility</p:attrName>
                                        </p:attrNameLst>
                                      </p:cBhvr>
                                      <p:to>
                                        <p:strVal val="visible"/>
                                      </p:to>
                                    </p:set>
                                    <p:animEffect transition="in" filter="fade">
                                      <p:cBhvr>
                                        <p:cTn id="39" dur="1000"/>
                                        <p:tgtEl>
                                          <p:spTgt spid="118819"/>
                                        </p:tgtEl>
                                      </p:cBhvr>
                                    </p:animEffect>
                                    <p:anim calcmode="lin" valueType="num">
                                      <p:cBhvr>
                                        <p:cTn id="40" dur="1000" fill="hold"/>
                                        <p:tgtEl>
                                          <p:spTgt spid="118819"/>
                                        </p:tgtEl>
                                        <p:attrNameLst>
                                          <p:attrName>ppt_x</p:attrName>
                                        </p:attrNameLst>
                                      </p:cBhvr>
                                      <p:tavLst>
                                        <p:tav tm="0">
                                          <p:val>
                                            <p:strVal val="#ppt_x"/>
                                          </p:val>
                                        </p:tav>
                                        <p:tav tm="100000">
                                          <p:val>
                                            <p:strVal val="#ppt_x"/>
                                          </p:val>
                                        </p:tav>
                                      </p:tavLst>
                                    </p:anim>
                                    <p:anim calcmode="lin" valueType="num">
                                      <p:cBhvr>
                                        <p:cTn id="41" dur="1000" fill="hold"/>
                                        <p:tgtEl>
                                          <p:spTgt spid="11881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18820"/>
                                        </p:tgtEl>
                                        <p:attrNameLst>
                                          <p:attrName>style.visibility</p:attrName>
                                        </p:attrNameLst>
                                      </p:cBhvr>
                                      <p:to>
                                        <p:strVal val="visible"/>
                                      </p:to>
                                    </p:set>
                                    <p:animEffect transition="in" filter="fade">
                                      <p:cBhvr>
                                        <p:cTn id="44" dur="1000"/>
                                        <p:tgtEl>
                                          <p:spTgt spid="118820"/>
                                        </p:tgtEl>
                                      </p:cBhvr>
                                    </p:animEffect>
                                    <p:anim calcmode="lin" valueType="num">
                                      <p:cBhvr>
                                        <p:cTn id="45" dur="1000" fill="hold"/>
                                        <p:tgtEl>
                                          <p:spTgt spid="118820"/>
                                        </p:tgtEl>
                                        <p:attrNameLst>
                                          <p:attrName>ppt_x</p:attrName>
                                        </p:attrNameLst>
                                      </p:cBhvr>
                                      <p:tavLst>
                                        <p:tav tm="0">
                                          <p:val>
                                            <p:strVal val="#ppt_x"/>
                                          </p:val>
                                        </p:tav>
                                        <p:tav tm="100000">
                                          <p:val>
                                            <p:strVal val="#ppt_x"/>
                                          </p:val>
                                        </p:tav>
                                      </p:tavLst>
                                    </p:anim>
                                    <p:anim calcmode="lin" valueType="num">
                                      <p:cBhvr>
                                        <p:cTn id="46" dur="1000" fill="hold"/>
                                        <p:tgtEl>
                                          <p:spTgt spid="11882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118821"/>
                                        </p:tgtEl>
                                        <p:attrNameLst>
                                          <p:attrName>style.visibility</p:attrName>
                                        </p:attrNameLst>
                                      </p:cBhvr>
                                      <p:to>
                                        <p:strVal val="visible"/>
                                      </p:to>
                                    </p:set>
                                    <p:animEffect transition="in" filter="fade">
                                      <p:cBhvr>
                                        <p:cTn id="49" dur="1000"/>
                                        <p:tgtEl>
                                          <p:spTgt spid="118821"/>
                                        </p:tgtEl>
                                      </p:cBhvr>
                                    </p:animEffect>
                                    <p:anim calcmode="lin" valueType="num">
                                      <p:cBhvr>
                                        <p:cTn id="50" dur="1000" fill="hold"/>
                                        <p:tgtEl>
                                          <p:spTgt spid="118821"/>
                                        </p:tgtEl>
                                        <p:attrNameLst>
                                          <p:attrName>ppt_x</p:attrName>
                                        </p:attrNameLst>
                                      </p:cBhvr>
                                      <p:tavLst>
                                        <p:tav tm="0">
                                          <p:val>
                                            <p:strVal val="#ppt_x"/>
                                          </p:val>
                                        </p:tav>
                                        <p:tav tm="100000">
                                          <p:val>
                                            <p:strVal val="#ppt_x"/>
                                          </p:val>
                                        </p:tav>
                                      </p:tavLst>
                                    </p:anim>
                                    <p:anim calcmode="lin" valueType="num">
                                      <p:cBhvr>
                                        <p:cTn id="51" dur="1000" fill="hold"/>
                                        <p:tgtEl>
                                          <p:spTgt spid="11882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18822"/>
                                        </p:tgtEl>
                                        <p:attrNameLst>
                                          <p:attrName>style.visibility</p:attrName>
                                        </p:attrNameLst>
                                      </p:cBhvr>
                                      <p:to>
                                        <p:strVal val="visible"/>
                                      </p:to>
                                    </p:set>
                                    <p:animEffect transition="in" filter="fade">
                                      <p:cBhvr>
                                        <p:cTn id="54" dur="1000"/>
                                        <p:tgtEl>
                                          <p:spTgt spid="118822"/>
                                        </p:tgtEl>
                                      </p:cBhvr>
                                    </p:animEffect>
                                    <p:anim calcmode="lin" valueType="num">
                                      <p:cBhvr>
                                        <p:cTn id="55" dur="1000" fill="hold"/>
                                        <p:tgtEl>
                                          <p:spTgt spid="118822"/>
                                        </p:tgtEl>
                                        <p:attrNameLst>
                                          <p:attrName>ppt_x</p:attrName>
                                        </p:attrNameLst>
                                      </p:cBhvr>
                                      <p:tavLst>
                                        <p:tav tm="0">
                                          <p:val>
                                            <p:strVal val="#ppt_x"/>
                                          </p:val>
                                        </p:tav>
                                        <p:tav tm="100000">
                                          <p:val>
                                            <p:strVal val="#ppt_x"/>
                                          </p:val>
                                        </p:tav>
                                      </p:tavLst>
                                    </p:anim>
                                    <p:anim calcmode="lin" valueType="num">
                                      <p:cBhvr>
                                        <p:cTn id="56" dur="1000" fill="hold"/>
                                        <p:tgtEl>
                                          <p:spTgt spid="11882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8823"/>
                                        </p:tgtEl>
                                        <p:attrNameLst>
                                          <p:attrName>style.visibility</p:attrName>
                                        </p:attrNameLst>
                                      </p:cBhvr>
                                      <p:to>
                                        <p:strVal val="visible"/>
                                      </p:to>
                                    </p:set>
                                    <p:animEffect transition="in" filter="fade">
                                      <p:cBhvr>
                                        <p:cTn id="59" dur="1000"/>
                                        <p:tgtEl>
                                          <p:spTgt spid="118823"/>
                                        </p:tgtEl>
                                      </p:cBhvr>
                                    </p:animEffect>
                                    <p:anim calcmode="lin" valueType="num">
                                      <p:cBhvr>
                                        <p:cTn id="60" dur="1000" fill="hold"/>
                                        <p:tgtEl>
                                          <p:spTgt spid="118823"/>
                                        </p:tgtEl>
                                        <p:attrNameLst>
                                          <p:attrName>ppt_x</p:attrName>
                                        </p:attrNameLst>
                                      </p:cBhvr>
                                      <p:tavLst>
                                        <p:tav tm="0">
                                          <p:val>
                                            <p:strVal val="#ppt_x"/>
                                          </p:val>
                                        </p:tav>
                                        <p:tav tm="100000">
                                          <p:val>
                                            <p:strVal val="#ppt_x"/>
                                          </p:val>
                                        </p:tav>
                                      </p:tavLst>
                                    </p:anim>
                                    <p:anim calcmode="lin" valueType="num">
                                      <p:cBhvr>
                                        <p:cTn id="61" dur="1000" fill="hold"/>
                                        <p:tgtEl>
                                          <p:spTgt spid="11882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18824"/>
                                        </p:tgtEl>
                                        <p:attrNameLst>
                                          <p:attrName>style.visibility</p:attrName>
                                        </p:attrNameLst>
                                      </p:cBhvr>
                                      <p:to>
                                        <p:strVal val="visible"/>
                                      </p:to>
                                    </p:set>
                                    <p:animEffect transition="in" filter="fade">
                                      <p:cBhvr>
                                        <p:cTn id="64" dur="1000"/>
                                        <p:tgtEl>
                                          <p:spTgt spid="118824"/>
                                        </p:tgtEl>
                                      </p:cBhvr>
                                    </p:animEffect>
                                    <p:anim calcmode="lin" valueType="num">
                                      <p:cBhvr>
                                        <p:cTn id="65" dur="1000" fill="hold"/>
                                        <p:tgtEl>
                                          <p:spTgt spid="118824"/>
                                        </p:tgtEl>
                                        <p:attrNameLst>
                                          <p:attrName>ppt_x</p:attrName>
                                        </p:attrNameLst>
                                      </p:cBhvr>
                                      <p:tavLst>
                                        <p:tav tm="0">
                                          <p:val>
                                            <p:strVal val="#ppt_x"/>
                                          </p:val>
                                        </p:tav>
                                        <p:tav tm="100000">
                                          <p:val>
                                            <p:strVal val="#ppt_x"/>
                                          </p:val>
                                        </p:tav>
                                      </p:tavLst>
                                    </p:anim>
                                    <p:anim calcmode="lin" valueType="num">
                                      <p:cBhvr>
                                        <p:cTn id="66" dur="1000" fill="hold"/>
                                        <p:tgtEl>
                                          <p:spTgt spid="11882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18825"/>
                                        </p:tgtEl>
                                        <p:attrNameLst>
                                          <p:attrName>style.visibility</p:attrName>
                                        </p:attrNameLst>
                                      </p:cBhvr>
                                      <p:to>
                                        <p:strVal val="visible"/>
                                      </p:to>
                                    </p:set>
                                    <p:animEffect transition="in" filter="fade">
                                      <p:cBhvr>
                                        <p:cTn id="69" dur="1000"/>
                                        <p:tgtEl>
                                          <p:spTgt spid="118825"/>
                                        </p:tgtEl>
                                      </p:cBhvr>
                                    </p:animEffect>
                                    <p:anim calcmode="lin" valueType="num">
                                      <p:cBhvr>
                                        <p:cTn id="70" dur="1000" fill="hold"/>
                                        <p:tgtEl>
                                          <p:spTgt spid="118825"/>
                                        </p:tgtEl>
                                        <p:attrNameLst>
                                          <p:attrName>ppt_x</p:attrName>
                                        </p:attrNameLst>
                                      </p:cBhvr>
                                      <p:tavLst>
                                        <p:tav tm="0">
                                          <p:val>
                                            <p:strVal val="#ppt_x"/>
                                          </p:val>
                                        </p:tav>
                                        <p:tav tm="100000">
                                          <p:val>
                                            <p:strVal val="#ppt_x"/>
                                          </p:val>
                                        </p:tav>
                                      </p:tavLst>
                                    </p:anim>
                                    <p:anim calcmode="lin" valueType="num">
                                      <p:cBhvr>
                                        <p:cTn id="71" dur="1000" fill="hold"/>
                                        <p:tgtEl>
                                          <p:spTgt spid="118825"/>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8826"/>
                                        </p:tgtEl>
                                        <p:attrNameLst>
                                          <p:attrName>style.visibility</p:attrName>
                                        </p:attrNameLst>
                                      </p:cBhvr>
                                      <p:to>
                                        <p:strVal val="visible"/>
                                      </p:to>
                                    </p:set>
                                    <p:animEffect transition="in" filter="fade">
                                      <p:cBhvr>
                                        <p:cTn id="74" dur="1000"/>
                                        <p:tgtEl>
                                          <p:spTgt spid="118826"/>
                                        </p:tgtEl>
                                      </p:cBhvr>
                                    </p:animEffect>
                                    <p:anim calcmode="lin" valueType="num">
                                      <p:cBhvr>
                                        <p:cTn id="75" dur="1000" fill="hold"/>
                                        <p:tgtEl>
                                          <p:spTgt spid="118826"/>
                                        </p:tgtEl>
                                        <p:attrNameLst>
                                          <p:attrName>ppt_x</p:attrName>
                                        </p:attrNameLst>
                                      </p:cBhvr>
                                      <p:tavLst>
                                        <p:tav tm="0">
                                          <p:val>
                                            <p:strVal val="#ppt_x"/>
                                          </p:val>
                                        </p:tav>
                                        <p:tav tm="100000">
                                          <p:val>
                                            <p:strVal val="#ppt_x"/>
                                          </p:val>
                                        </p:tav>
                                      </p:tavLst>
                                    </p:anim>
                                    <p:anim calcmode="lin" valueType="num">
                                      <p:cBhvr>
                                        <p:cTn id="76" dur="1000" fill="hold"/>
                                        <p:tgtEl>
                                          <p:spTgt spid="118826"/>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118827"/>
                                        </p:tgtEl>
                                        <p:attrNameLst>
                                          <p:attrName>style.visibility</p:attrName>
                                        </p:attrNameLst>
                                      </p:cBhvr>
                                      <p:to>
                                        <p:strVal val="visible"/>
                                      </p:to>
                                    </p:set>
                                    <p:animEffect transition="in" filter="fade">
                                      <p:cBhvr>
                                        <p:cTn id="79" dur="1000"/>
                                        <p:tgtEl>
                                          <p:spTgt spid="118827"/>
                                        </p:tgtEl>
                                      </p:cBhvr>
                                    </p:animEffect>
                                    <p:anim calcmode="lin" valueType="num">
                                      <p:cBhvr>
                                        <p:cTn id="80" dur="1000" fill="hold"/>
                                        <p:tgtEl>
                                          <p:spTgt spid="118827"/>
                                        </p:tgtEl>
                                        <p:attrNameLst>
                                          <p:attrName>ppt_x</p:attrName>
                                        </p:attrNameLst>
                                      </p:cBhvr>
                                      <p:tavLst>
                                        <p:tav tm="0">
                                          <p:val>
                                            <p:strVal val="#ppt_x"/>
                                          </p:val>
                                        </p:tav>
                                        <p:tav tm="100000">
                                          <p:val>
                                            <p:strVal val="#ppt_x"/>
                                          </p:val>
                                        </p:tav>
                                      </p:tavLst>
                                    </p:anim>
                                    <p:anim calcmode="lin" valueType="num">
                                      <p:cBhvr>
                                        <p:cTn id="81" dur="1000" fill="hold"/>
                                        <p:tgtEl>
                                          <p:spTgt spid="118827"/>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8828"/>
                                        </p:tgtEl>
                                        <p:attrNameLst>
                                          <p:attrName>style.visibility</p:attrName>
                                        </p:attrNameLst>
                                      </p:cBhvr>
                                      <p:to>
                                        <p:strVal val="visible"/>
                                      </p:to>
                                    </p:set>
                                    <p:animEffect transition="in" filter="fade">
                                      <p:cBhvr>
                                        <p:cTn id="84" dur="1000"/>
                                        <p:tgtEl>
                                          <p:spTgt spid="118828"/>
                                        </p:tgtEl>
                                      </p:cBhvr>
                                    </p:animEffect>
                                    <p:anim calcmode="lin" valueType="num">
                                      <p:cBhvr>
                                        <p:cTn id="85" dur="1000" fill="hold"/>
                                        <p:tgtEl>
                                          <p:spTgt spid="118828"/>
                                        </p:tgtEl>
                                        <p:attrNameLst>
                                          <p:attrName>ppt_x</p:attrName>
                                        </p:attrNameLst>
                                      </p:cBhvr>
                                      <p:tavLst>
                                        <p:tav tm="0">
                                          <p:val>
                                            <p:strVal val="#ppt_x"/>
                                          </p:val>
                                        </p:tav>
                                        <p:tav tm="100000">
                                          <p:val>
                                            <p:strVal val="#ppt_x"/>
                                          </p:val>
                                        </p:tav>
                                      </p:tavLst>
                                    </p:anim>
                                    <p:anim calcmode="lin" valueType="num">
                                      <p:cBhvr>
                                        <p:cTn id="86" dur="1000" fill="hold"/>
                                        <p:tgtEl>
                                          <p:spTgt spid="11882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18829"/>
                                        </p:tgtEl>
                                        <p:attrNameLst>
                                          <p:attrName>style.visibility</p:attrName>
                                        </p:attrNameLst>
                                      </p:cBhvr>
                                      <p:to>
                                        <p:strVal val="visible"/>
                                      </p:to>
                                    </p:set>
                                    <p:animEffect transition="in" filter="fade">
                                      <p:cBhvr>
                                        <p:cTn id="89" dur="1000"/>
                                        <p:tgtEl>
                                          <p:spTgt spid="118829"/>
                                        </p:tgtEl>
                                      </p:cBhvr>
                                    </p:animEffect>
                                    <p:anim calcmode="lin" valueType="num">
                                      <p:cBhvr>
                                        <p:cTn id="90" dur="1000" fill="hold"/>
                                        <p:tgtEl>
                                          <p:spTgt spid="118829"/>
                                        </p:tgtEl>
                                        <p:attrNameLst>
                                          <p:attrName>ppt_x</p:attrName>
                                        </p:attrNameLst>
                                      </p:cBhvr>
                                      <p:tavLst>
                                        <p:tav tm="0">
                                          <p:val>
                                            <p:strVal val="#ppt_x"/>
                                          </p:val>
                                        </p:tav>
                                        <p:tav tm="100000">
                                          <p:val>
                                            <p:strVal val="#ppt_x"/>
                                          </p:val>
                                        </p:tav>
                                      </p:tavLst>
                                    </p:anim>
                                    <p:anim calcmode="lin" valueType="num">
                                      <p:cBhvr>
                                        <p:cTn id="91" dur="1000" fill="hold"/>
                                        <p:tgtEl>
                                          <p:spTgt spid="118829"/>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118830"/>
                                        </p:tgtEl>
                                        <p:attrNameLst>
                                          <p:attrName>style.visibility</p:attrName>
                                        </p:attrNameLst>
                                      </p:cBhvr>
                                      <p:to>
                                        <p:strVal val="visible"/>
                                      </p:to>
                                    </p:set>
                                    <p:animEffect transition="in" filter="fade">
                                      <p:cBhvr>
                                        <p:cTn id="94" dur="1000"/>
                                        <p:tgtEl>
                                          <p:spTgt spid="118830"/>
                                        </p:tgtEl>
                                      </p:cBhvr>
                                    </p:animEffect>
                                    <p:anim calcmode="lin" valueType="num">
                                      <p:cBhvr>
                                        <p:cTn id="95" dur="1000" fill="hold"/>
                                        <p:tgtEl>
                                          <p:spTgt spid="118830"/>
                                        </p:tgtEl>
                                        <p:attrNameLst>
                                          <p:attrName>ppt_x</p:attrName>
                                        </p:attrNameLst>
                                      </p:cBhvr>
                                      <p:tavLst>
                                        <p:tav tm="0">
                                          <p:val>
                                            <p:strVal val="#ppt_x"/>
                                          </p:val>
                                        </p:tav>
                                        <p:tav tm="100000">
                                          <p:val>
                                            <p:strVal val="#ppt_x"/>
                                          </p:val>
                                        </p:tav>
                                      </p:tavLst>
                                    </p:anim>
                                    <p:anim calcmode="lin" valueType="num">
                                      <p:cBhvr>
                                        <p:cTn id="96" dur="1000" fill="hold"/>
                                        <p:tgtEl>
                                          <p:spTgt spid="118830"/>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18831"/>
                                        </p:tgtEl>
                                        <p:attrNameLst>
                                          <p:attrName>style.visibility</p:attrName>
                                        </p:attrNameLst>
                                      </p:cBhvr>
                                      <p:to>
                                        <p:strVal val="visible"/>
                                      </p:to>
                                    </p:set>
                                    <p:animEffect transition="in" filter="fade">
                                      <p:cBhvr>
                                        <p:cTn id="99" dur="1000"/>
                                        <p:tgtEl>
                                          <p:spTgt spid="118831"/>
                                        </p:tgtEl>
                                      </p:cBhvr>
                                    </p:animEffect>
                                    <p:anim calcmode="lin" valueType="num">
                                      <p:cBhvr>
                                        <p:cTn id="100" dur="1000" fill="hold"/>
                                        <p:tgtEl>
                                          <p:spTgt spid="118831"/>
                                        </p:tgtEl>
                                        <p:attrNameLst>
                                          <p:attrName>ppt_x</p:attrName>
                                        </p:attrNameLst>
                                      </p:cBhvr>
                                      <p:tavLst>
                                        <p:tav tm="0">
                                          <p:val>
                                            <p:strVal val="#ppt_x"/>
                                          </p:val>
                                        </p:tav>
                                        <p:tav tm="100000">
                                          <p:val>
                                            <p:strVal val="#ppt_x"/>
                                          </p:val>
                                        </p:tav>
                                      </p:tavLst>
                                    </p:anim>
                                    <p:anim calcmode="lin" valueType="num">
                                      <p:cBhvr>
                                        <p:cTn id="101" dur="1000" fill="hold"/>
                                        <p:tgtEl>
                                          <p:spTgt spid="118831"/>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118832"/>
                                        </p:tgtEl>
                                        <p:attrNameLst>
                                          <p:attrName>style.visibility</p:attrName>
                                        </p:attrNameLst>
                                      </p:cBhvr>
                                      <p:to>
                                        <p:strVal val="visible"/>
                                      </p:to>
                                    </p:set>
                                    <p:animEffect transition="in" filter="fade">
                                      <p:cBhvr>
                                        <p:cTn id="104" dur="1000"/>
                                        <p:tgtEl>
                                          <p:spTgt spid="118832"/>
                                        </p:tgtEl>
                                      </p:cBhvr>
                                    </p:animEffect>
                                    <p:anim calcmode="lin" valueType="num">
                                      <p:cBhvr>
                                        <p:cTn id="105" dur="1000" fill="hold"/>
                                        <p:tgtEl>
                                          <p:spTgt spid="118832"/>
                                        </p:tgtEl>
                                        <p:attrNameLst>
                                          <p:attrName>ppt_x</p:attrName>
                                        </p:attrNameLst>
                                      </p:cBhvr>
                                      <p:tavLst>
                                        <p:tav tm="0">
                                          <p:val>
                                            <p:strVal val="#ppt_x"/>
                                          </p:val>
                                        </p:tav>
                                        <p:tav tm="100000">
                                          <p:val>
                                            <p:strVal val="#ppt_x"/>
                                          </p:val>
                                        </p:tav>
                                      </p:tavLst>
                                    </p:anim>
                                    <p:anim calcmode="lin" valueType="num">
                                      <p:cBhvr>
                                        <p:cTn id="106" dur="1000" fill="hold"/>
                                        <p:tgtEl>
                                          <p:spTgt spid="118832"/>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8833"/>
                                        </p:tgtEl>
                                        <p:attrNameLst>
                                          <p:attrName>style.visibility</p:attrName>
                                        </p:attrNameLst>
                                      </p:cBhvr>
                                      <p:to>
                                        <p:strVal val="visible"/>
                                      </p:to>
                                    </p:set>
                                    <p:animEffect transition="in" filter="fade">
                                      <p:cBhvr>
                                        <p:cTn id="109" dur="1000"/>
                                        <p:tgtEl>
                                          <p:spTgt spid="118833"/>
                                        </p:tgtEl>
                                      </p:cBhvr>
                                    </p:animEffect>
                                    <p:anim calcmode="lin" valueType="num">
                                      <p:cBhvr>
                                        <p:cTn id="110" dur="1000" fill="hold"/>
                                        <p:tgtEl>
                                          <p:spTgt spid="118833"/>
                                        </p:tgtEl>
                                        <p:attrNameLst>
                                          <p:attrName>ppt_x</p:attrName>
                                        </p:attrNameLst>
                                      </p:cBhvr>
                                      <p:tavLst>
                                        <p:tav tm="0">
                                          <p:val>
                                            <p:strVal val="#ppt_x"/>
                                          </p:val>
                                        </p:tav>
                                        <p:tav tm="100000">
                                          <p:val>
                                            <p:strVal val="#ppt_x"/>
                                          </p:val>
                                        </p:tav>
                                      </p:tavLst>
                                    </p:anim>
                                    <p:anim calcmode="lin" valueType="num">
                                      <p:cBhvr>
                                        <p:cTn id="111" dur="1000" fill="hold"/>
                                        <p:tgtEl>
                                          <p:spTgt spid="118833"/>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118834"/>
                                        </p:tgtEl>
                                        <p:attrNameLst>
                                          <p:attrName>style.visibility</p:attrName>
                                        </p:attrNameLst>
                                      </p:cBhvr>
                                      <p:to>
                                        <p:strVal val="visible"/>
                                      </p:to>
                                    </p:set>
                                    <p:animEffect transition="in" filter="fade">
                                      <p:cBhvr>
                                        <p:cTn id="114" dur="1000"/>
                                        <p:tgtEl>
                                          <p:spTgt spid="118834"/>
                                        </p:tgtEl>
                                      </p:cBhvr>
                                    </p:animEffect>
                                    <p:anim calcmode="lin" valueType="num">
                                      <p:cBhvr>
                                        <p:cTn id="115" dur="1000" fill="hold"/>
                                        <p:tgtEl>
                                          <p:spTgt spid="118834"/>
                                        </p:tgtEl>
                                        <p:attrNameLst>
                                          <p:attrName>ppt_x</p:attrName>
                                        </p:attrNameLst>
                                      </p:cBhvr>
                                      <p:tavLst>
                                        <p:tav tm="0">
                                          <p:val>
                                            <p:strVal val="#ppt_x"/>
                                          </p:val>
                                        </p:tav>
                                        <p:tav tm="100000">
                                          <p:val>
                                            <p:strVal val="#ppt_x"/>
                                          </p:val>
                                        </p:tav>
                                      </p:tavLst>
                                    </p:anim>
                                    <p:anim calcmode="lin" valueType="num">
                                      <p:cBhvr>
                                        <p:cTn id="116" dur="1000" fill="hold"/>
                                        <p:tgtEl>
                                          <p:spTgt spid="118834"/>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118835"/>
                                        </p:tgtEl>
                                        <p:attrNameLst>
                                          <p:attrName>style.visibility</p:attrName>
                                        </p:attrNameLst>
                                      </p:cBhvr>
                                      <p:to>
                                        <p:strVal val="visible"/>
                                      </p:to>
                                    </p:set>
                                    <p:animEffect transition="in" filter="fade">
                                      <p:cBhvr>
                                        <p:cTn id="119" dur="1000"/>
                                        <p:tgtEl>
                                          <p:spTgt spid="118835"/>
                                        </p:tgtEl>
                                      </p:cBhvr>
                                    </p:animEffect>
                                    <p:anim calcmode="lin" valueType="num">
                                      <p:cBhvr>
                                        <p:cTn id="120" dur="1000" fill="hold"/>
                                        <p:tgtEl>
                                          <p:spTgt spid="118835"/>
                                        </p:tgtEl>
                                        <p:attrNameLst>
                                          <p:attrName>ppt_x</p:attrName>
                                        </p:attrNameLst>
                                      </p:cBhvr>
                                      <p:tavLst>
                                        <p:tav tm="0">
                                          <p:val>
                                            <p:strVal val="#ppt_x"/>
                                          </p:val>
                                        </p:tav>
                                        <p:tav tm="100000">
                                          <p:val>
                                            <p:strVal val="#ppt_x"/>
                                          </p:val>
                                        </p:tav>
                                      </p:tavLst>
                                    </p:anim>
                                    <p:anim calcmode="lin" valueType="num">
                                      <p:cBhvr>
                                        <p:cTn id="121" dur="1000" fill="hold"/>
                                        <p:tgtEl>
                                          <p:spTgt spid="118835"/>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18836"/>
                                        </p:tgtEl>
                                        <p:attrNameLst>
                                          <p:attrName>style.visibility</p:attrName>
                                        </p:attrNameLst>
                                      </p:cBhvr>
                                      <p:to>
                                        <p:strVal val="visible"/>
                                      </p:to>
                                    </p:set>
                                    <p:animEffect transition="in" filter="fade">
                                      <p:cBhvr>
                                        <p:cTn id="124" dur="1000"/>
                                        <p:tgtEl>
                                          <p:spTgt spid="118836"/>
                                        </p:tgtEl>
                                      </p:cBhvr>
                                    </p:animEffect>
                                    <p:anim calcmode="lin" valueType="num">
                                      <p:cBhvr>
                                        <p:cTn id="125" dur="1000" fill="hold"/>
                                        <p:tgtEl>
                                          <p:spTgt spid="118836"/>
                                        </p:tgtEl>
                                        <p:attrNameLst>
                                          <p:attrName>ppt_x</p:attrName>
                                        </p:attrNameLst>
                                      </p:cBhvr>
                                      <p:tavLst>
                                        <p:tav tm="0">
                                          <p:val>
                                            <p:strVal val="#ppt_x"/>
                                          </p:val>
                                        </p:tav>
                                        <p:tav tm="100000">
                                          <p:val>
                                            <p:strVal val="#ppt_x"/>
                                          </p:val>
                                        </p:tav>
                                      </p:tavLst>
                                    </p:anim>
                                    <p:anim calcmode="lin" valueType="num">
                                      <p:cBhvr>
                                        <p:cTn id="126" dur="1000" fill="hold"/>
                                        <p:tgtEl>
                                          <p:spTgt spid="118836"/>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118837"/>
                                        </p:tgtEl>
                                        <p:attrNameLst>
                                          <p:attrName>style.visibility</p:attrName>
                                        </p:attrNameLst>
                                      </p:cBhvr>
                                      <p:to>
                                        <p:strVal val="visible"/>
                                      </p:to>
                                    </p:set>
                                    <p:animEffect transition="in" filter="fade">
                                      <p:cBhvr>
                                        <p:cTn id="129" dur="1000"/>
                                        <p:tgtEl>
                                          <p:spTgt spid="118837"/>
                                        </p:tgtEl>
                                      </p:cBhvr>
                                    </p:animEffect>
                                    <p:anim calcmode="lin" valueType="num">
                                      <p:cBhvr>
                                        <p:cTn id="130" dur="1000" fill="hold"/>
                                        <p:tgtEl>
                                          <p:spTgt spid="118837"/>
                                        </p:tgtEl>
                                        <p:attrNameLst>
                                          <p:attrName>ppt_x</p:attrName>
                                        </p:attrNameLst>
                                      </p:cBhvr>
                                      <p:tavLst>
                                        <p:tav tm="0">
                                          <p:val>
                                            <p:strVal val="#ppt_x"/>
                                          </p:val>
                                        </p:tav>
                                        <p:tav tm="100000">
                                          <p:val>
                                            <p:strVal val="#ppt_x"/>
                                          </p:val>
                                        </p:tav>
                                      </p:tavLst>
                                    </p:anim>
                                    <p:anim calcmode="lin" valueType="num">
                                      <p:cBhvr>
                                        <p:cTn id="131" dur="1000" fill="hold"/>
                                        <p:tgtEl>
                                          <p:spTgt spid="118837"/>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118838"/>
                                        </p:tgtEl>
                                        <p:attrNameLst>
                                          <p:attrName>style.visibility</p:attrName>
                                        </p:attrNameLst>
                                      </p:cBhvr>
                                      <p:to>
                                        <p:strVal val="visible"/>
                                      </p:to>
                                    </p:set>
                                    <p:animEffect transition="in" filter="fade">
                                      <p:cBhvr>
                                        <p:cTn id="134" dur="1000"/>
                                        <p:tgtEl>
                                          <p:spTgt spid="118838"/>
                                        </p:tgtEl>
                                      </p:cBhvr>
                                    </p:animEffect>
                                    <p:anim calcmode="lin" valueType="num">
                                      <p:cBhvr>
                                        <p:cTn id="135" dur="1000" fill="hold"/>
                                        <p:tgtEl>
                                          <p:spTgt spid="118838"/>
                                        </p:tgtEl>
                                        <p:attrNameLst>
                                          <p:attrName>ppt_x</p:attrName>
                                        </p:attrNameLst>
                                      </p:cBhvr>
                                      <p:tavLst>
                                        <p:tav tm="0">
                                          <p:val>
                                            <p:strVal val="#ppt_x"/>
                                          </p:val>
                                        </p:tav>
                                        <p:tav tm="100000">
                                          <p:val>
                                            <p:strVal val="#ppt_x"/>
                                          </p:val>
                                        </p:tav>
                                      </p:tavLst>
                                    </p:anim>
                                    <p:anim calcmode="lin" valueType="num">
                                      <p:cBhvr>
                                        <p:cTn id="136" dur="1000" fill="hold"/>
                                        <p:tgtEl>
                                          <p:spTgt spid="118838"/>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118839"/>
                                        </p:tgtEl>
                                        <p:attrNameLst>
                                          <p:attrName>style.visibility</p:attrName>
                                        </p:attrNameLst>
                                      </p:cBhvr>
                                      <p:to>
                                        <p:strVal val="visible"/>
                                      </p:to>
                                    </p:set>
                                    <p:animEffect transition="in" filter="fade">
                                      <p:cBhvr>
                                        <p:cTn id="139" dur="1000"/>
                                        <p:tgtEl>
                                          <p:spTgt spid="118839"/>
                                        </p:tgtEl>
                                      </p:cBhvr>
                                    </p:animEffect>
                                    <p:anim calcmode="lin" valueType="num">
                                      <p:cBhvr>
                                        <p:cTn id="140" dur="1000" fill="hold"/>
                                        <p:tgtEl>
                                          <p:spTgt spid="118839"/>
                                        </p:tgtEl>
                                        <p:attrNameLst>
                                          <p:attrName>ppt_x</p:attrName>
                                        </p:attrNameLst>
                                      </p:cBhvr>
                                      <p:tavLst>
                                        <p:tav tm="0">
                                          <p:val>
                                            <p:strVal val="#ppt_x"/>
                                          </p:val>
                                        </p:tav>
                                        <p:tav tm="100000">
                                          <p:val>
                                            <p:strVal val="#ppt_x"/>
                                          </p:val>
                                        </p:tav>
                                      </p:tavLst>
                                    </p:anim>
                                    <p:anim calcmode="lin" valueType="num">
                                      <p:cBhvr>
                                        <p:cTn id="141" dur="1000" fill="hold"/>
                                        <p:tgtEl>
                                          <p:spTgt spid="118839"/>
                                        </p:tgtEl>
                                        <p:attrNameLst>
                                          <p:attrName>ppt_y</p:attrName>
                                        </p:attrNameLst>
                                      </p:cBhvr>
                                      <p:tavLst>
                                        <p:tav tm="0">
                                          <p:val>
                                            <p:strVal val="#ppt_y-.1"/>
                                          </p:val>
                                        </p:tav>
                                        <p:tav tm="100000">
                                          <p:val>
                                            <p:strVal val="#ppt_y"/>
                                          </p:val>
                                        </p:tav>
                                      </p:tavLst>
                                    </p:anim>
                                  </p:childTnLst>
                                </p:cTn>
                              </p:par>
                              <p:par>
                                <p:cTn id="142" presetID="47" presetClass="entr" presetSubtype="0" fill="hold" grpId="0" nodeType="withEffect">
                                  <p:stCondLst>
                                    <p:cond delay="0"/>
                                  </p:stCondLst>
                                  <p:childTnLst>
                                    <p:set>
                                      <p:cBhvr>
                                        <p:cTn id="143" dur="1" fill="hold">
                                          <p:stCondLst>
                                            <p:cond delay="0"/>
                                          </p:stCondLst>
                                        </p:cTn>
                                        <p:tgtEl>
                                          <p:spTgt spid="118840"/>
                                        </p:tgtEl>
                                        <p:attrNameLst>
                                          <p:attrName>style.visibility</p:attrName>
                                        </p:attrNameLst>
                                      </p:cBhvr>
                                      <p:to>
                                        <p:strVal val="visible"/>
                                      </p:to>
                                    </p:set>
                                    <p:animEffect transition="in" filter="fade">
                                      <p:cBhvr>
                                        <p:cTn id="144" dur="1000"/>
                                        <p:tgtEl>
                                          <p:spTgt spid="118840"/>
                                        </p:tgtEl>
                                      </p:cBhvr>
                                    </p:animEffect>
                                    <p:anim calcmode="lin" valueType="num">
                                      <p:cBhvr>
                                        <p:cTn id="145" dur="1000" fill="hold"/>
                                        <p:tgtEl>
                                          <p:spTgt spid="118840"/>
                                        </p:tgtEl>
                                        <p:attrNameLst>
                                          <p:attrName>ppt_x</p:attrName>
                                        </p:attrNameLst>
                                      </p:cBhvr>
                                      <p:tavLst>
                                        <p:tav tm="0">
                                          <p:val>
                                            <p:strVal val="#ppt_x"/>
                                          </p:val>
                                        </p:tav>
                                        <p:tav tm="100000">
                                          <p:val>
                                            <p:strVal val="#ppt_x"/>
                                          </p:val>
                                        </p:tav>
                                      </p:tavLst>
                                    </p:anim>
                                    <p:anim calcmode="lin" valueType="num">
                                      <p:cBhvr>
                                        <p:cTn id="146" dur="1000" fill="hold"/>
                                        <p:tgtEl>
                                          <p:spTgt spid="118840"/>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118841"/>
                                        </p:tgtEl>
                                        <p:attrNameLst>
                                          <p:attrName>style.visibility</p:attrName>
                                        </p:attrNameLst>
                                      </p:cBhvr>
                                      <p:to>
                                        <p:strVal val="visible"/>
                                      </p:to>
                                    </p:set>
                                    <p:animEffect transition="in" filter="fade">
                                      <p:cBhvr>
                                        <p:cTn id="149" dur="1000"/>
                                        <p:tgtEl>
                                          <p:spTgt spid="118841"/>
                                        </p:tgtEl>
                                      </p:cBhvr>
                                    </p:animEffect>
                                    <p:anim calcmode="lin" valueType="num">
                                      <p:cBhvr>
                                        <p:cTn id="150" dur="1000" fill="hold"/>
                                        <p:tgtEl>
                                          <p:spTgt spid="118841"/>
                                        </p:tgtEl>
                                        <p:attrNameLst>
                                          <p:attrName>ppt_x</p:attrName>
                                        </p:attrNameLst>
                                      </p:cBhvr>
                                      <p:tavLst>
                                        <p:tav tm="0">
                                          <p:val>
                                            <p:strVal val="#ppt_x"/>
                                          </p:val>
                                        </p:tav>
                                        <p:tav tm="100000">
                                          <p:val>
                                            <p:strVal val="#ppt_x"/>
                                          </p:val>
                                        </p:tav>
                                      </p:tavLst>
                                    </p:anim>
                                    <p:anim calcmode="lin" valueType="num">
                                      <p:cBhvr>
                                        <p:cTn id="151" dur="1000" fill="hold"/>
                                        <p:tgtEl>
                                          <p:spTgt spid="118841"/>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118842"/>
                                        </p:tgtEl>
                                        <p:attrNameLst>
                                          <p:attrName>style.visibility</p:attrName>
                                        </p:attrNameLst>
                                      </p:cBhvr>
                                      <p:to>
                                        <p:strVal val="visible"/>
                                      </p:to>
                                    </p:set>
                                    <p:animEffect transition="in" filter="fade">
                                      <p:cBhvr>
                                        <p:cTn id="154" dur="1000"/>
                                        <p:tgtEl>
                                          <p:spTgt spid="118842"/>
                                        </p:tgtEl>
                                      </p:cBhvr>
                                    </p:animEffect>
                                    <p:anim calcmode="lin" valueType="num">
                                      <p:cBhvr>
                                        <p:cTn id="155" dur="1000" fill="hold"/>
                                        <p:tgtEl>
                                          <p:spTgt spid="118842"/>
                                        </p:tgtEl>
                                        <p:attrNameLst>
                                          <p:attrName>ppt_x</p:attrName>
                                        </p:attrNameLst>
                                      </p:cBhvr>
                                      <p:tavLst>
                                        <p:tav tm="0">
                                          <p:val>
                                            <p:strVal val="#ppt_x"/>
                                          </p:val>
                                        </p:tav>
                                        <p:tav tm="100000">
                                          <p:val>
                                            <p:strVal val="#ppt_x"/>
                                          </p:val>
                                        </p:tav>
                                      </p:tavLst>
                                    </p:anim>
                                    <p:anim calcmode="lin" valueType="num">
                                      <p:cBhvr>
                                        <p:cTn id="156" dur="1000" fill="hold"/>
                                        <p:tgtEl>
                                          <p:spTgt spid="118842"/>
                                        </p:tgtEl>
                                        <p:attrNameLst>
                                          <p:attrName>ppt_y</p:attrName>
                                        </p:attrNameLst>
                                      </p:cBhvr>
                                      <p:tavLst>
                                        <p:tav tm="0">
                                          <p:val>
                                            <p:strVal val="#ppt_y-.1"/>
                                          </p:val>
                                        </p:tav>
                                        <p:tav tm="100000">
                                          <p:val>
                                            <p:strVal val="#ppt_y"/>
                                          </p:val>
                                        </p:tav>
                                      </p:tavLst>
                                    </p:anim>
                                  </p:childTnLst>
                                </p:cTn>
                              </p:par>
                              <p:par>
                                <p:cTn id="157" presetID="47" presetClass="entr" presetSubtype="0" fill="hold" grpId="0" nodeType="withEffect">
                                  <p:stCondLst>
                                    <p:cond delay="0"/>
                                  </p:stCondLst>
                                  <p:childTnLst>
                                    <p:set>
                                      <p:cBhvr>
                                        <p:cTn id="158" dur="1" fill="hold">
                                          <p:stCondLst>
                                            <p:cond delay="0"/>
                                          </p:stCondLst>
                                        </p:cTn>
                                        <p:tgtEl>
                                          <p:spTgt spid="118843"/>
                                        </p:tgtEl>
                                        <p:attrNameLst>
                                          <p:attrName>style.visibility</p:attrName>
                                        </p:attrNameLst>
                                      </p:cBhvr>
                                      <p:to>
                                        <p:strVal val="visible"/>
                                      </p:to>
                                    </p:set>
                                    <p:animEffect transition="in" filter="fade">
                                      <p:cBhvr>
                                        <p:cTn id="159" dur="1000"/>
                                        <p:tgtEl>
                                          <p:spTgt spid="118843"/>
                                        </p:tgtEl>
                                      </p:cBhvr>
                                    </p:animEffect>
                                    <p:anim calcmode="lin" valueType="num">
                                      <p:cBhvr>
                                        <p:cTn id="160" dur="1000" fill="hold"/>
                                        <p:tgtEl>
                                          <p:spTgt spid="118843"/>
                                        </p:tgtEl>
                                        <p:attrNameLst>
                                          <p:attrName>ppt_x</p:attrName>
                                        </p:attrNameLst>
                                      </p:cBhvr>
                                      <p:tavLst>
                                        <p:tav tm="0">
                                          <p:val>
                                            <p:strVal val="#ppt_x"/>
                                          </p:val>
                                        </p:tav>
                                        <p:tav tm="100000">
                                          <p:val>
                                            <p:strVal val="#ppt_x"/>
                                          </p:val>
                                        </p:tav>
                                      </p:tavLst>
                                    </p:anim>
                                    <p:anim calcmode="lin" valueType="num">
                                      <p:cBhvr>
                                        <p:cTn id="161" dur="1000" fill="hold"/>
                                        <p:tgtEl>
                                          <p:spTgt spid="118843"/>
                                        </p:tgtEl>
                                        <p:attrNameLst>
                                          <p:attrName>ppt_y</p:attrName>
                                        </p:attrNameLst>
                                      </p:cBhvr>
                                      <p:tavLst>
                                        <p:tav tm="0">
                                          <p:val>
                                            <p:strVal val="#ppt_y-.1"/>
                                          </p:val>
                                        </p:tav>
                                        <p:tav tm="100000">
                                          <p:val>
                                            <p:strVal val="#ppt_y"/>
                                          </p:val>
                                        </p:tav>
                                      </p:tavLst>
                                    </p:anim>
                                  </p:childTnLst>
                                </p:cTn>
                              </p:par>
                            </p:childTnLst>
                          </p:cTn>
                        </p:par>
                        <p:par>
                          <p:cTn id="162" fill="hold" nodeType="afterGroup">
                            <p:stCondLst>
                              <p:cond delay="3000"/>
                            </p:stCondLst>
                            <p:childTnLst>
                              <p:par>
                                <p:cTn id="163" presetID="22" presetClass="entr" presetSubtype="8" fill="hold" grpId="0" nodeType="afterEffect">
                                  <p:stCondLst>
                                    <p:cond delay="500"/>
                                  </p:stCondLst>
                                  <p:childTnLst>
                                    <p:set>
                                      <p:cBhvr>
                                        <p:cTn id="164" dur="1" fill="hold">
                                          <p:stCondLst>
                                            <p:cond delay="0"/>
                                          </p:stCondLst>
                                        </p:cTn>
                                        <p:tgtEl>
                                          <p:spTgt spid="118844"/>
                                        </p:tgtEl>
                                        <p:attrNameLst>
                                          <p:attrName>style.visibility</p:attrName>
                                        </p:attrNameLst>
                                      </p:cBhvr>
                                      <p:to>
                                        <p:strVal val="visible"/>
                                      </p:to>
                                    </p:set>
                                    <p:animEffect transition="in" filter="wipe(left)">
                                      <p:cBhvr>
                                        <p:cTn id="165" dur="1000"/>
                                        <p:tgtEl>
                                          <p:spTgt spid="118844"/>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4" presetClass="entr" presetSubtype="32" fill="hold" grpId="0" nodeType="clickEffect">
                                  <p:stCondLst>
                                    <p:cond delay="0"/>
                                  </p:stCondLst>
                                  <p:childTnLst>
                                    <p:set>
                                      <p:cBhvr>
                                        <p:cTn id="169" dur="1" fill="hold">
                                          <p:stCondLst>
                                            <p:cond delay="0"/>
                                          </p:stCondLst>
                                        </p:cTn>
                                        <p:tgtEl>
                                          <p:spTgt spid="118846"/>
                                        </p:tgtEl>
                                        <p:attrNameLst>
                                          <p:attrName>style.visibility</p:attrName>
                                        </p:attrNameLst>
                                      </p:cBhvr>
                                      <p:to>
                                        <p:strVal val="visible"/>
                                      </p:to>
                                    </p:set>
                                    <p:animEffect transition="in" filter="box(out)">
                                      <p:cBhvr>
                                        <p:cTn id="170" dur="500"/>
                                        <p:tgtEl>
                                          <p:spTgt spid="118846"/>
                                        </p:tgtEl>
                                      </p:cBhvr>
                                    </p:animEffect>
                                  </p:childTnLst>
                                </p:cTn>
                              </p:par>
                            </p:childTnLst>
                          </p:cTn>
                        </p:par>
                        <p:par>
                          <p:cTn id="171" fill="hold" nodeType="afterGroup">
                            <p:stCondLst>
                              <p:cond delay="500"/>
                            </p:stCondLst>
                            <p:childTnLst>
                              <p:par>
                                <p:cTn id="172" presetID="22" presetClass="entr" presetSubtype="8" fill="hold" grpId="0" nodeType="afterEffect">
                                  <p:stCondLst>
                                    <p:cond delay="500"/>
                                  </p:stCondLst>
                                  <p:childTnLst>
                                    <p:set>
                                      <p:cBhvr>
                                        <p:cTn id="173" dur="1" fill="hold">
                                          <p:stCondLst>
                                            <p:cond delay="0"/>
                                          </p:stCondLst>
                                        </p:cTn>
                                        <p:tgtEl>
                                          <p:spTgt spid="118845"/>
                                        </p:tgtEl>
                                        <p:attrNameLst>
                                          <p:attrName>style.visibility</p:attrName>
                                        </p:attrNameLst>
                                      </p:cBhvr>
                                      <p:to>
                                        <p:strVal val="visible"/>
                                      </p:to>
                                    </p:set>
                                    <p:animEffect transition="in" filter="wipe(left)">
                                      <p:cBhvr>
                                        <p:cTn id="174" dur="1000"/>
                                        <p:tgtEl>
                                          <p:spTgt spid="118845"/>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4" presetClass="entr" presetSubtype="32" fill="hold" grpId="0" nodeType="clickEffect">
                                  <p:stCondLst>
                                    <p:cond delay="0"/>
                                  </p:stCondLst>
                                  <p:childTnLst>
                                    <p:set>
                                      <p:cBhvr>
                                        <p:cTn id="178" dur="1" fill="hold">
                                          <p:stCondLst>
                                            <p:cond delay="0"/>
                                          </p:stCondLst>
                                        </p:cTn>
                                        <p:tgtEl>
                                          <p:spTgt spid="118847"/>
                                        </p:tgtEl>
                                        <p:attrNameLst>
                                          <p:attrName>style.visibility</p:attrName>
                                        </p:attrNameLst>
                                      </p:cBhvr>
                                      <p:to>
                                        <p:strVal val="visible"/>
                                      </p:to>
                                    </p:set>
                                    <p:animEffect transition="in" filter="box(out)">
                                      <p:cBhvr>
                                        <p:cTn id="179" dur="500"/>
                                        <p:tgtEl>
                                          <p:spTgt spid="118847"/>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xit" presetSubtype="5" fill="hold" grpId="1" nodeType="clickEffect">
                                  <p:stCondLst>
                                    <p:cond delay="0"/>
                                  </p:stCondLst>
                                  <p:childTnLst>
                                    <p:animEffect transition="out" filter="blinds(vertical)">
                                      <p:cBhvr>
                                        <p:cTn id="183" dur="500"/>
                                        <p:tgtEl>
                                          <p:spTgt spid="118816"/>
                                        </p:tgtEl>
                                      </p:cBhvr>
                                    </p:animEffect>
                                    <p:set>
                                      <p:cBhvr>
                                        <p:cTn id="184" dur="1" fill="hold">
                                          <p:stCondLst>
                                            <p:cond delay="499"/>
                                          </p:stCondLst>
                                        </p:cTn>
                                        <p:tgtEl>
                                          <p:spTgt spid="118816"/>
                                        </p:tgtEl>
                                        <p:attrNameLst>
                                          <p:attrName>style.visibility</p:attrName>
                                        </p:attrNameLst>
                                      </p:cBhvr>
                                      <p:to>
                                        <p:strVal val="hidden"/>
                                      </p:to>
                                    </p:set>
                                  </p:childTnLst>
                                </p:cTn>
                              </p:par>
                              <p:par>
                                <p:cTn id="185" presetID="3" presetClass="exit" presetSubtype="5" fill="hold" grpId="1" nodeType="withEffect">
                                  <p:stCondLst>
                                    <p:cond delay="0"/>
                                  </p:stCondLst>
                                  <p:childTnLst>
                                    <p:animEffect transition="out" filter="blinds(vertical)">
                                      <p:cBhvr>
                                        <p:cTn id="186" dur="500"/>
                                        <p:tgtEl>
                                          <p:spTgt spid="118817"/>
                                        </p:tgtEl>
                                      </p:cBhvr>
                                    </p:animEffect>
                                    <p:set>
                                      <p:cBhvr>
                                        <p:cTn id="187" dur="1" fill="hold">
                                          <p:stCondLst>
                                            <p:cond delay="499"/>
                                          </p:stCondLst>
                                        </p:cTn>
                                        <p:tgtEl>
                                          <p:spTgt spid="118817"/>
                                        </p:tgtEl>
                                        <p:attrNameLst>
                                          <p:attrName>style.visibility</p:attrName>
                                        </p:attrNameLst>
                                      </p:cBhvr>
                                      <p:to>
                                        <p:strVal val="hidden"/>
                                      </p:to>
                                    </p:set>
                                  </p:childTnLst>
                                </p:cTn>
                              </p:par>
                              <p:par>
                                <p:cTn id="188" presetID="3" presetClass="exit" presetSubtype="5" fill="hold" grpId="1" nodeType="withEffect">
                                  <p:stCondLst>
                                    <p:cond delay="0"/>
                                  </p:stCondLst>
                                  <p:childTnLst>
                                    <p:animEffect transition="out" filter="blinds(vertical)">
                                      <p:cBhvr>
                                        <p:cTn id="189" dur="500"/>
                                        <p:tgtEl>
                                          <p:spTgt spid="118818"/>
                                        </p:tgtEl>
                                      </p:cBhvr>
                                    </p:animEffect>
                                    <p:set>
                                      <p:cBhvr>
                                        <p:cTn id="190" dur="1" fill="hold">
                                          <p:stCondLst>
                                            <p:cond delay="499"/>
                                          </p:stCondLst>
                                        </p:cTn>
                                        <p:tgtEl>
                                          <p:spTgt spid="118818"/>
                                        </p:tgtEl>
                                        <p:attrNameLst>
                                          <p:attrName>style.visibility</p:attrName>
                                        </p:attrNameLst>
                                      </p:cBhvr>
                                      <p:to>
                                        <p:strVal val="hidden"/>
                                      </p:to>
                                    </p:set>
                                  </p:childTnLst>
                                </p:cTn>
                              </p:par>
                              <p:par>
                                <p:cTn id="191" presetID="3" presetClass="exit" presetSubtype="5" fill="hold" grpId="1" nodeType="withEffect">
                                  <p:stCondLst>
                                    <p:cond delay="0"/>
                                  </p:stCondLst>
                                  <p:childTnLst>
                                    <p:animEffect transition="out" filter="blinds(vertical)">
                                      <p:cBhvr>
                                        <p:cTn id="192" dur="500"/>
                                        <p:tgtEl>
                                          <p:spTgt spid="118819"/>
                                        </p:tgtEl>
                                      </p:cBhvr>
                                    </p:animEffect>
                                    <p:set>
                                      <p:cBhvr>
                                        <p:cTn id="193" dur="1" fill="hold">
                                          <p:stCondLst>
                                            <p:cond delay="499"/>
                                          </p:stCondLst>
                                        </p:cTn>
                                        <p:tgtEl>
                                          <p:spTgt spid="118819"/>
                                        </p:tgtEl>
                                        <p:attrNameLst>
                                          <p:attrName>style.visibility</p:attrName>
                                        </p:attrNameLst>
                                      </p:cBhvr>
                                      <p:to>
                                        <p:strVal val="hidden"/>
                                      </p:to>
                                    </p:set>
                                  </p:childTnLst>
                                </p:cTn>
                              </p:par>
                              <p:par>
                                <p:cTn id="194" presetID="3" presetClass="exit" presetSubtype="5" fill="hold" grpId="1" nodeType="withEffect">
                                  <p:stCondLst>
                                    <p:cond delay="0"/>
                                  </p:stCondLst>
                                  <p:childTnLst>
                                    <p:animEffect transition="out" filter="blinds(vertical)">
                                      <p:cBhvr>
                                        <p:cTn id="195" dur="500"/>
                                        <p:tgtEl>
                                          <p:spTgt spid="118820"/>
                                        </p:tgtEl>
                                      </p:cBhvr>
                                    </p:animEffect>
                                    <p:set>
                                      <p:cBhvr>
                                        <p:cTn id="196" dur="1" fill="hold">
                                          <p:stCondLst>
                                            <p:cond delay="499"/>
                                          </p:stCondLst>
                                        </p:cTn>
                                        <p:tgtEl>
                                          <p:spTgt spid="118820"/>
                                        </p:tgtEl>
                                        <p:attrNameLst>
                                          <p:attrName>style.visibility</p:attrName>
                                        </p:attrNameLst>
                                      </p:cBhvr>
                                      <p:to>
                                        <p:strVal val="hidden"/>
                                      </p:to>
                                    </p:set>
                                  </p:childTnLst>
                                </p:cTn>
                              </p:par>
                              <p:par>
                                <p:cTn id="197" presetID="3" presetClass="exit" presetSubtype="5" fill="hold" grpId="1" nodeType="withEffect">
                                  <p:stCondLst>
                                    <p:cond delay="0"/>
                                  </p:stCondLst>
                                  <p:childTnLst>
                                    <p:animEffect transition="out" filter="blinds(vertical)">
                                      <p:cBhvr>
                                        <p:cTn id="198" dur="500"/>
                                        <p:tgtEl>
                                          <p:spTgt spid="118821"/>
                                        </p:tgtEl>
                                      </p:cBhvr>
                                    </p:animEffect>
                                    <p:set>
                                      <p:cBhvr>
                                        <p:cTn id="199" dur="1" fill="hold">
                                          <p:stCondLst>
                                            <p:cond delay="499"/>
                                          </p:stCondLst>
                                        </p:cTn>
                                        <p:tgtEl>
                                          <p:spTgt spid="118821"/>
                                        </p:tgtEl>
                                        <p:attrNameLst>
                                          <p:attrName>style.visibility</p:attrName>
                                        </p:attrNameLst>
                                      </p:cBhvr>
                                      <p:to>
                                        <p:strVal val="hidden"/>
                                      </p:to>
                                    </p:set>
                                  </p:childTnLst>
                                </p:cTn>
                              </p:par>
                              <p:par>
                                <p:cTn id="200" presetID="3" presetClass="exit" presetSubtype="5" fill="hold" grpId="1" nodeType="withEffect">
                                  <p:stCondLst>
                                    <p:cond delay="0"/>
                                  </p:stCondLst>
                                  <p:childTnLst>
                                    <p:animEffect transition="out" filter="blinds(vertical)">
                                      <p:cBhvr>
                                        <p:cTn id="201" dur="500"/>
                                        <p:tgtEl>
                                          <p:spTgt spid="118822"/>
                                        </p:tgtEl>
                                      </p:cBhvr>
                                    </p:animEffect>
                                    <p:set>
                                      <p:cBhvr>
                                        <p:cTn id="202" dur="1" fill="hold">
                                          <p:stCondLst>
                                            <p:cond delay="499"/>
                                          </p:stCondLst>
                                        </p:cTn>
                                        <p:tgtEl>
                                          <p:spTgt spid="118822"/>
                                        </p:tgtEl>
                                        <p:attrNameLst>
                                          <p:attrName>style.visibility</p:attrName>
                                        </p:attrNameLst>
                                      </p:cBhvr>
                                      <p:to>
                                        <p:strVal val="hidden"/>
                                      </p:to>
                                    </p:set>
                                  </p:childTnLst>
                                </p:cTn>
                              </p:par>
                              <p:par>
                                <p:cTn id="203" presetID="3" presetClass="exit" presetSubtype="5" fill="hold" grpId="1" nodeType="withEffect">
                                  <p:stCondLst>
                                    <p:cond delay="0"/>
                                  </p:stCondLst>
                                  <p:childTnLst>
                                    <p:animEffect transition="out" filter="blinds(vertical)">
                                      <p:cBhvr>
                                        <p:cTn id="204" dur="500"/>
                                        <p:tgtEl>
                                          <p:spTgt spid="118823"/>
                                        </p:tgtEl>
                                      </p:cBhvr>
                                    </p:animEffect>
                                    <p:set>
                                      <p:cBhvr>
                                        <p:cTn id="205" dur="1" fill="hold">
                                          <p:stCondLst>
                                            <p:cond delay="499"/>
                                          </p:stCondLst>
                                        </p:cTn>
                                        <p:tgtEl>
                                          <p:spTgt spid="118823"/>
                                        </p:tgtEl>
                                        <p:attrNameLst>
                                          <p:attrName>style.visibility</p:attrName>
                                        </p:attrNameLst>
                                      </p:cBhvr>
                                      <p:to>
                                        <p:strVal val="hidden"/>
                                      </p:to>
                                    </p:set>
                                  </p:childTnLst>
                                </p:cTn>
                              </p:par>
                              <p:par>
                                <p:cTn id="206" presetID="3" presetClass="exit" presetSubtype="5" fill="hold" grpId="1" nodeType="withEffect">
                                  <p:stCondLst>
                                    <p:cond delay="0"/>
                                  </p:stCondLst>
                                  <p:childTnLst>
                                    <p:animEffect transition="out" filter="blinds(vertical)">
                                      <p:cBhvr>
                                        <p:cTn id="207" dur="500"/>
                                        <p:tgtEl>
                                          <p:spTgt spid="118824"/>
                                        </p:tgtEl>
                                      </p:cBhvr>
                                    </p:animEffect>
                                    <p:set>
                                      <p:cBhvr>
                                        <p:cTn id="208" dur="1" fill="hold">
                                          <p:stCondLst>
                                            <p:cond delay="499"/>
                                          </p:stCondLst>
                                        </p:cTn>
                                        <p:tgtEl>
                                          <p:spTgt spid="118824"/>
                                        </p:tgtEl>
                                        <p:attrNameLst>
                                          <p:attrName>style.visibility</p:attrName>
                                        </p:attrNameLst>
                                      </p:cBhvr>
                                      <p:to>
                                        <p:strVal val="hidden"/>
                                      </p:to>
                                    </p:set>
                                  </p:childTnLst>
                                </p:cTn>
                              </p:par>
                              <p:par>
                                <p:cTn id="209" presetID="3" presetClass="exit" presetSubtype="5" fill="hold" grpId="1" nodeType="withEffect">
                                  <p:stCondLst>
                                    <p:cond delay="0"/>
                                  </p:stCondLst>
                                  <p:childTnLst>
                                    <p:animEffect transition="out" filter="blinds(vertical)">
                                      <p:cBhvr>
                                        <p:cTn id="210" dur="500"/>
                                        <p:tgtEl>
                                          <p:spTgt spid="118825"/>
                                        </p:tgtEl>
                                      </p:cBhvr>
                                    </p:animEffect>
                                    <p:set>
                                      <p:cBhvr>
                                        <p:cTn id="211" dur="1" fill="hold">
                                          <p:stCondLst>
                                            <p:cond delay="499"/>
                                          </p:stCondLst>
                                        </p:cTn>
                                        <p:tgtEl>
                                          <p:spTgt spid="118825"/>
                                        </p:tgtEl>
                                        <p:attrNameLst>
                                          <p:attrName>style.visibility</p:attrName>
                                        </p:attrNameLst>
                                      </p:cBhvr>
                                      <p:to>
                                        <p:strVal val="hidden"/>
                                      </p:to>
                                    </p:set>
                                  </p:childTnLst>
                                </p:cTn>
                              </p:par>
                              <p:par>
                                <p:cTn id="212" presetID="3" presetClass="exit" presetSubtype="5" fill="hold" grpId="1" nodeType="withEffect">
                                  <p:stCondLst>
                                    <p:cond delay="0"/>
                                  </p:stCondLst>
                                  <p:childTnLst>
                                    <p:animEffect transition="out" filter="blinds(vertical)">
                                      <p:cBhvr>
                                        <p:cTn id="213" dur="500"/>
                                        <p:tgtEl>
                                          <p:spTgt spid="118826"/>
                                        </p:tgtEl>
                                      </p:cBhvr>
                                    </p:animEffect>
                                    <p:set>
                                      <p:cBhvr>
                                        <p:cTn id="214" dur="1" fill="hold">
                                          <p:stCondLst>
                                            <p:cond delay="499"/>
                                          </p:stCondLst>
                                        </p:cTn>
                                        <p:tgtEl>
                                          <p:spTgt spid="118826"/>
                                        </p:tgtEl>
                                        <p:attrNameLst>
                                          <p:attrName>style.visibility</p:attrName>
                                        </p:attrNameLst>
                                      </p:cBhvr>
                                      <p:to>
                                        <p:strVal val="hidden"/>
                                      </p:to>
                                    </p:set>
                                  </p:childTnLst>
                                </p:cTn>
                              </p:par>
                              <p:par>
                                <p:cTn id="215" presetID="3" presetClass="exit" presetSubtype="5" fill="hold" grpId="1" nodeType="withEffect">
                                  <p:stCondLst>
                                    <p:cond delay="0"/>
                                  </p:stCondLst>
                                  <p:childTnLst>
                                    <p:animEffect transition="out" filter="blinds(vertical)">
                                      <p:cBhvr>
                                        <p:cTn id="216" dur="500"/>
                                        <p:tgtEl>
                                          <p:spTgt spid="118827"/>
                                        </p:tgtEl>
                                      </p:cBhvr>
                                    </p:animEffect>
                                    <p:set>
                                      <p:cBhvr>
                                        <p:cTn id="217" dur="1" fill="hold">
                                          <p:stCondLst>
                                            <p:cond delay="499"/>
                                          </p:stCondLst>
                                        </p:cTn>
                                        <p:tgtEl>
                                          <p:spTgt spid="118827"/>
                                        </p:tgtEl>
                                        <p:attrNameLst>
                                          <p:attrName>style.visibility</p:attrName>
                                        </p:attrNameLst>
                                      </p:cBhvr>
                                      <p:to>
                                        <p:strVal val="hidden"/>
                                      </p:to>
                                    </p:set>
                                  </p:childTnLst>
                                </p:cTn>
                              </p:par>
                              <p:par>
                                <p:cTn id="218" presetID="3" presetClass="exit" presetSubtype="5" fill="hold" grpId="1" nodeType="withEffect">
                                  <p:stCondLst>
                                    <p:cond delay="0"/>
                                  </p:stCondLst>
                                  <p:childTnLst>
                                    <p:animEffect transition="out" filter="blinds(vertical)">
                                      <p:cBhvr>
                                        <p:cTn id="219" dur="500"/>
                                        <p:tgtEl>
                                          <p:spTgt spid="118828"/>
                                        </p:tgtEl>
                                      </p:cBhvr>
                                    </p:animEffect>
                                    <p:set>
                                      <p:cBhvr>
                                        <p:cTn id="220" dur="1" fill="hold">
                                          <p:stCondLst>
                                            <p:cond delay="499"/>
                                          </p:stCondLst>
                                        </p:cTn>
                                        <p:tgtEl>
                                          <p:spTgt spid="118828"/>
                                        </p:tgtEl>
                                        <p:attrNameLst>
                                          <p:attrName>style.visibility</p:attrName>
                                        </p:attrNameLst>
                                      </p:cBhvr>
                                      <p:to>
                                        <p:strVal val="hidden"/>
                                      </p:to>
                                    </p:set>
                                  </p:childTnLst>
                                </p:cTn>
                              </p:par>
                              <p:par>
                                <p:cTn id="221" presetID="3" presetClass="exit" presetSubtype="5" fill="hold" grpId="1" nodeType="withEffect">
                                  <p:stCondLst>
                                    <p:cond delay="0"/>
                                  </p:stCondLst>
                                  <p:childTnLst>
                                    <p:animEffect transition="out" filter="blinds(vertical)">
                                      <p:cBhvr>
                                        <p:cTn id="222" dur="500"/>
                                        <p:tgtEl>
                                          <p:spTgt spid="118829"/>
                                        </p:tgtEl>
                                      </p:cBhvr>
                                    </p:animEffect>
                                    <p:set>
                                      <p:cBhvr>
                                        <p:cTn id="223" dur="1" fill="hold">
                                          <p:stCondLst>
                                            <p:cond delay="499"/>
                                          </p:stCondLst>
                                        </p:cTn>
                                        <p:tgtEl>
                                          <p:spTgt spid="118829"/>
                                        </p:tgtEl>
                                        <p:attrNameLst>
                                          <p:attrName>style.visibility</p:attrName>
                                        </p:attrNameLst>
                                      </p:cBhvr>
                                      <p:to>
                                        <p:strVal val="hidden"/>
                                      </p:to>
                                    </p:set>
                                  </p:childTnLst>
                                </p:cTn>
                              </p:par>
                              <p:par>
                                <p:cTn id="224" presetID="3" presetClass="exit" presetSubtype="5" fill="hold" grpId="1" nodeType="withEffect">
                                  <p:stCondLst>
                                    <p:cond delay="0"/>
                                  </p:stCondLst>
                                  <p:childTnLst>
                                    <p:animEffect transition="out" filter="blinds(vertical)">
                                      <p:cBhvr>
                                        <p:cTn id="225" dur="500"/>
                                        <p:tgtEl>
                                          <p:spTgt spid="118830"/>
                                        </p:tgtEl>
                                      </p:cBhvr>
                                    </p:animEffect>
                                    <p:set>
                                      <p:cBhvr>
                                        <p:cTn id="226" dur="1" fill="hold">
                                          <p:stCondLst>
                                            <p:cond delay="499"/>
                                          </p:stCondLst>
                                        </p:cTn>
                                        <p:tgtEl>
                                          <p:spTgt spid="118830"/>
                                        </p:tgtEl>
                                        <p:attrNameLst>
                                          <p:attrName>style.visibility</p:attrName>
                                        </p:attrNameLst>
                                      </p:cBhvr>
                                      <p:to>
                                        <p:strVal val="hidden"/>
                                      </p:to>
                                    </p:set>
                                  </p:childTnLst>
                                </p:cTn>
                              </p:par>
                              <p:par>
                                <p:cTn id="227" presetID="3" presetClass="exit" presetSubtype="5" fill="hold" grpId="1" nodeType="withEffect">
                                  <p:stCondLst>
                                    <p:cond delay="0"/>
                                  </p:stCondLst>
                                  <p:childTnLst>
                                    <p:animEffect transition="out" filter="blinds(vertical)">
                                      <p:cBhvr>
                                        <p:cTn id="228" dur="500"/>
                                        <p:tgtEl>
                                          <p:spTgt spid="118831"/>
                                        </p:tgtEl>
                                      </p:cBhvr>
                                    </p:animEffect>
                                    <p:set>
                                      <p:cBhvr>
                                        <p:cTn id="229" dur="1" fill="hold">
                                          <p:stCondLst>
                                            <p:cond delay="499"/>
                                          </p:stCondLst>
                                        </p:cTn>
                                        <p:tgtEl>
                                          <p:spTgt spid="118831"/>
                                        </p:tgtEl>
                                        <p:attrNameLst>
                                          <p:attrName>style.visibility</p:attrName>
                                        </p:attrNameLst>
                                      </p:cBhvr>
                                      <p:to>
                                        <p:strVal val="hidden"/>
                                      </p:to>
                                    </p:set>
                                  </p:childTnLst>
                                </p:cTn>
                              </p:par>
                              <p:par>
                                <p:cTn id="230" presetID="3" presetClass="exit" presetSubtype="5" fill="hold" grpId="1" nodeType="withEffect">
                                  <p:stCondLst>
                                    <p:cond delay="0"/>
                                  </p:stCondLst>
                                  <p:childTnLst>
                                    <p:animEffect transition="out" filter="blinds(vertical)">
                                      <p:cBhvr>
                                        <p:cTn id="231" dur="500"/>
                                        <p:tgtEl>
                                          <p:spTgt spid="118832"/>
                                        </p:tgtEl>
                                      </p:cBhvr>
                                    </p:animEffect>
                                    <p:set>
                                      <p:cBhvr>
                                        <p:cTn id="232" dur="1" fill="hold">
                                          <p:stCondLst>
                                            <p:cond delay="499"/>
                                          </p:stCondLst>
                                        </p:cTn>
                                        <p:tgtEl>
                                          <p:spTgt spid="118832"/>
                                        </p:tgtEl>
                                        <p:attrNameLst>
                                          <p:attrName>style.visibility</p:attrName>
                                        </p:attrNameLst>
                                      </p:cBhvr>
                                      <p:to>
                                        <p:strVal val="hidden"/>
                                      </p:to>
                                    </p:set>
                                  </p:childTnLst>
                                </p:cTn>
                              </p:par>
                              <p:par>
                                <p:cTn id="233" presetID="3" presetClass="exit" presetSubtype="5" fill="hold" grpId="1" nodeType="withEffect">
                                  <p:stCondLst>
                                    <p:cond delay="0"/>
                                  </p:stCondLst>
                                  <p:childTnLst>
                                    <p:animEffect transition="out" filter="blinds(vertical)">
                                      <p:cBhvr>
                                        <p:cTn id="234" dur="500"/>
                                        <p:tgtEl>
                                          <p:spTgt spid="118833"/>
                                        </p:tgtEl>
                                      </p:cBhvr>
                                    </p:animEffect>
                                    <p:set>
                                      <p:cBhvr>
                                        <p:cTn id="235" dur="1" fill="hold">
                                          <p:stCondLst>
                                            <p:cond delay="499"/>
                                          </p:stCondLst>
                                        </p:cTn>
                                        <p:tgtEl>
                                          <p:spTgt spid="118833"/>
                                        </p:tgtEl>
                                        <p:attrNameLst>
                                          <p:attrName>style.visibility</p:attrName>
                                        </p:attrNameLst>
                                      </p:cBhvr>
                                      <p:to>
                                        <p:strVal val="hidden"/>
                                      </p:to>
                                    </p:set>
                                  </p:childTnLst>
                                </p:cTn>
                              </p:par>
                              <p:par>
                                <p:cTn id="236" presetID="3" presetClass="exit" presetSubtype="5" fill="hold" grpId="1" nodeType="withEffect">
                                  <p:stCondLst>
                                    <p:cond delay="0"/>
                                  </p:stCondLst>
                                  <p:childTnLst>
                                    <p:animEffect transition="out" filter="blinds(vertical)">
                                      <p:cBhvr>
                                        <p:cTn id="237" dur="500"/>
                                        <p:tgtEl>
                                          <p:spTgt spid="118834"/>
                                        </p:tgtEl>
                                      </p:cBhvr>
                                    </p:animEffect>
                                    <p:set>
                                      <p:cBhvr>
                                        <p:cTn id="238" dur="1" fill="hold">
                                          <p:stCondLst>
                                            <p:cond delay="499"/>
                                          </p:stCondLst>
                                        </p:cTn>
                                        <p:tgtEl>
                                          <p:spTgt spid="118834"/>
                                        </p:tgtEl>
                                        <p:attrNameLst>
                                          <p:attrName>style.visibility</p:attrName>
                                        </p:attrNameLst>
                                      </p:cBhvr>
                                      <p:to>
                                        <p:strVal val="hidden"/>
                                      </p:to>
                                    </p:set>
                                  </p:childTnLst>
                                </p:cTn>
                              </p:par>
                              <p:par>
                                <p:cTn id="239" presetID="3" presetClass="exit" presetSubtype="5" fill="hold" grpId="1" nodeType="withEffect">
                                  <p:stCondLst>
                                    <p:cond delay="0"/>
                                  </p:stCondLst>
                                  <p:childTnLst>
                                    <p:animEffect transition="out" filter="blinds(vertical)">
                                      <p:cBhvr>
                                        <p:cTn id="240" dur="500"/>
                                        <p:tgtEl>
                                          <p:spTgt spid="118835"/>
                                        </p:tgtEl>
                                      </p:cBhvr>
                                    </p:animEffect>
                                    <p:set>
                                      <p:cBhvr>
                                        <p:cTn id="241" dur="1" fill="hold">
                                          <p:stCondLst>
                                            <p:cond delay="499"/>
                                          </p:stCondLst>
                                        </p:cTn>
                                        <p:tgtEl>
                                          <p:spTgt spid="118835"/>
                                        </p:tgtEl>
                                        <p:attrNameLst>
                                          <p:attrName>style.visibility</p:attrName>
                                        </p:attrNameLst>
                                      </p:cBhvr>
                                      <p:to>
                                        <p:strVal val="hidden"/>
                                      </p:to>
                                    </p:set>
                                  </p:childTnLst>
                                </p:cTn>
                              </p:par>
                              <p:par>
                                <p:cTn id="242" presetID="3" presetClass="exit" presetSubtype="5" fill="hold" grpId="1" nodeType="withEffect">
                                  <p:stCondLst>
                                    <p:cond delay="0"/>
                                  </p:stCondLst>
                                  <p:childTnLst>
                                    <p:animEffect transition="out" filter="blinds(vertical)">
                                      <p:cBhvr>
                                        <p:cTn id="243" dur="500"/>
                                        <p:tgtEl>
                                          <p:spTgt spid="118836"/>
                                        </p:tgtEl>
                                      </p:cBhvr>
                                    </p:animEffect>
                                    <p:set>
                                      <p:cBhvr>
                                        <p:cTn id="244" dur="1" fill="hold">
                                          <p:stCondLst>
                                            <p:cond delay="499"/>
                                          </p:stCondLst>
                                        </p:cTn>
                                        <p:tgtEl>
                                          <p:spTgt spid="118836"/>
                                        </p:tgtEl>
                                        <p:attrNameLst>
                                          <p:attrName>style.visibility</p:attrName>
                                        </p:attrNameLst>
                                      </p:cBhvr>
                                      <p:to>
                                        <p:strVal val="hidden"/>
                                      </p:to>
                                    </p:set>
                                  </p:childTnLst>
                                </p:cTn>
                              </p:par>
                              <p:par>
                                <p:cTn id="245" presetID="3" presetClass="exit" presetSubtype="5" fill="hold" grpId="1" nodeType="withEffect">
                                  <p:stCondLst>
                                    <p:cond delay="0"/>
                                  </p:stCondLst>
                                  <p:childTnLst>
                                    <p:animEffect transition="out" filter="blinds(vertical)">
                                      <p:cBhvr>
                                        <p:cTn id="246" dur="500"/>
                                        <p:tgtEl>
                                          <p:spTgt spid="118840"/>
                                        </p:tgtEl>
                                      </p:cBhvr>
                                    </p:animEffect>
                                    <p:set>
                                      <p:cBhvr>
                                        <p:cTn id="247" dur="1" fill="hold">
                                          <p:stCondLst>
                                            <p:cond delay="499"/>
                                          </p:stCondLst>
                                        </p:cTn>
                                        <p:tgtEl>
                                          <p:spTgt spid="118840"/>
                                        </p:tgtEl>
                                        <p:attrNameLst>
                                          <p:attrName>style.visibility</p:attrName>
                                        </p:attrNameLst>
                                      </p:cBhvr>
                                      <p:to>
                                        <p:strVal val="hidden"/>
                                      </p:to>
                                    </p:set>
                                  </p:childTnLst>
                                </p:cTn>
                              </p:par>
                              <p:par>
                                <p:cTn id="248" presetID="3" presetClass="exit" presetSubtype="5" fill="hold" grpId="1" nodeType="withEffect">
                                  <p:stCondLst>
                                    <p:cond delay="0"/>
                                  </p:stCondLst>
                                  <p:childTnLst>
                                    <p:animEffect transition="out" filter="blinds(vertical)">
                                      <p:cBhvr>
                                        <p:cTn id="249" dur="500"/>
                                        <p:tgtEl>
                                          <p:spTgt spid="118846"/>
                                        </p:tgtEl>
                                      </p:cBhvr>
                                    </p:animEffect>
                                    <p:set>
                                      <p:cBhvr>
                                        <p:cTn id="250" dur="1" fill="hold">
                                          <p:stCondLst>
                                            <p:cond delay="499"/>
                                          </p:stCondLst>
                                        </p:cTn>
                                        <p:tgtEl>
                                          <p:spTgt spid="118846"/>
                                        </p:tgtEl>
                                        <p:attrNameLst>
                                          <p:attrName>style.visibility</p:attrName>
                                        </p:attrNameLst>
                                      </p:cBhvr>
                                      <p:to>
                                        <p:strVal val="hidden"/>
                                      </p:to>
                                    </p:set>
                                  </p:childTnLst>
                                </p:cTn>
                              </p:par>
                              <p:par>
                                <p:cTn id="251" presetID="3" presetClass="exit" presetSubtype="5" fill="hold" grpId="1" nodeType="withEffect">
                                  <p:stCondLst>
                                    <p:cond delay="0"/>
                                  </p:stCondLst>
                                  <p:childTnLst>
                                    <p:animEffect transition="out" filter="blinds(vertical)">
                                      <p:cBhvr>
                                        <p:cTn id="252" dur="500"/>
                                        <p:tgtEl>
                                          <p:spTgt spid="118847"/>
                                        </p:tgtEl>
                                      </p:cBhvr>
                                    </p:animEffect>
                                    <p:set>
                                      <p:cBhvr>
                                        <p:cTn id="253" dur="1" fill="hold">
                                          <p:stCondLst>
                                            <p:cond delay="499"/>
                                          </p:stCondLst>
                                        </p:cTn>
                                        <p:tgtEl>
                                          <p:spTgt spid="118847"/>
                                        </p:tgtEl>
                                        <p:attrNameLst>
                                          <p:attrName>style.visibility</p:attrName>
                                        </p:attrNameLst>
                                      </p:cBhvr>
                                      <p:to>
                                        <p:strVal val="hidden"/>
                                      </p:to>
                                    </p:set>
                                  </p:childTnLst>
                                </p:cTn>
                              </p:par>
                              <p:par>
                                <p:cTn id="254" presetID="3" presetClass="entr" presetSubtype="5" fill="hold" grpId="0" nodeType="withEffect">
                                  <p:stCondLst>
                                    <p:cond delay="1000"/>
                                  </p:stCondLst>
                                  <p:childTnLst>
                                    <p:set>
                                      <p:cBhvr>
                                        <p:cTn id="255" dur="1" fill="hold">
                                          <p:stCondLst>
                                            <p:cond delay="0"/>
                                          </p:stCondLst>
                                        </p:cTn>
                                        <p:tgtEl>
                                          <p:spTgt spid="118848"/>
                                        </p:tgtEl>
                                        <p:attrNameLst>
                                          <p:attrName>style.visibility</p:attrName>
                                        </p:attrNameLst>
                                      </p:cBhvr>
                                      <p:to>
                                        <p:strVal val="visible"/>
                                      </p:to>
                                    </p:set>
                                    <p:animEffect transition="in" filter="blinds(vertical)">
                                      <p:cBhvr>
                                        <p:cTn id="256" dur="500"/>
                                        <p:tgtEl>
                                          <p:spTgt spid="118848"/>
                                        </p:tgtEl>
                                      </p:cBhvr>
                                    </p:animEffect>
                                  </p:childTnLst>
                                </p:cTn>
                              </p:par>
                              <p:par>
                                <p:cTn id="257" presetID="3" presetClass="entr" presetSubtype="5" fill="hold" grpId="0" nodeType="withEffect">
                                  <p:stCondLst>
                                    <p:cond delay="1000"/>
                                  </p:stCondLst>
                                  <p:childTnLst>
                                    <p:set>
                                      <p:cBhvr>
                                        <p:cTn id="258" dur="1" fill="hold">
                                          <p:stCondLst>
                                            <p:cond delay="0"/>
                                          </p:stCondLst>
                                        </p:cTn>
                                        <p:tgtEl>
                                          <p:spTgt spid="118849"/>
                                        </p:tgtEl>
                                        <p:attrNameLst>
                                          <p:attrName>style.visibility</p:attrName>
                                        </p:attrNameLst>
                                      </p:cBhvr>
                                      <p:to>
                                        <p:strVal val="visible"/>
                                      </p:to>
                                    </p:set>
                                    <p:animEffect transition="in" filter="blinds(vertical)">
                                      <p:cBhvr>
                                        <p:cTn id="259" dur="500"/>
                                        <p:tgtEl>
                                          <p:spTgt spid="118849"/>
                                        </p:tgtEl>
                                      </p:cBhvr>
                                    </p:animEffect>
                                  </p:childTnLst>
                                </p:cTn>
                              </p:par>
                              <p:par>
                                <p:cTn id="260" presetID="3" presetClass="entr" presetSubtype="5" fill="hold" grpId="0" nodeType="withEffect">
                                  <p:stCondLst>
                                    <p:cond delay="1000"/>
                                  </p:stCondLst>
                                  <p:childTnLst>
                                    <p:set>
                                      <p:cBhvr>
                                        <p:cTn id="261" dur="1" fill="hold">
                                          <p:stCondLst>
                                            <p:cond delay="0"/>
                                          </p:stCondLst>
                                        </p:cTn>
                                        <p:tgtEl>
                                          <p:spTgt spid="118850"/>
                                        </p:tgtEl>
                                        <p:attrNameLst>
                                          <p:attrName>style.visibility</p:attrName>
                                        </p:attrNameLst>
                                      </p:cBhvr>
                                      <p:to>
                                        <p:strVal val="visible"/>
                                      </p:to>
                                    </p:set>
                                    <p:animEffect transition="in" filter="blinds(vertical)">
                                      <p:cBhvr>
                                        <p:cTn id="262" dur="500"/>
                                        <p:tgtEl>
                                          <p:spTgt spid="118850"/>
                                        </p:tgtEl>
                                      </p:cBhvr>
                                    </p:animEffect>
                                  </p:childTnLst>
                                </p:cTn>
                              </p:par>
                              <p:par>
                                <p:cTn id="263" presetID="3" presetClass="entr" presetSubtype="5" fill="hold" grpId="0" nodeType="withEffect">
                                  <p:stCondLst>
                                    <p:cond delay="1000"/>
                                  </p:stCondLst>
                                  <p:childTnLst>
                                    <p:set>
                                      <p:cBhvr>
                                        <p:cTn id="264" dur="1" fill="hold">
                                          <p:stCondLst>
                                            <p:cond delay="0"/>
                                          </p:stCondLst>
                                        </p:cTn>
                                        <p:tgtEl>
                                          <p:spTgt spid="118851"/>
                                        </p:tgtEl>
                                        <p:attrNameLst>
                                          <p:attrName>style.visibility</p:attrName>
                                        </p:attrNameLst>
                                      </p:cBhvr>
                                      <p:to>
                                        <p:strVal val="visible"/>
                                      </p:to>
                                    </p:set>
                                    <p:animEffect transition="in" filter="blinds(vertical)">
                                      <p:cBhvr>
                                        <p:cTn id="265" dur="500"/>
                                        <p:tgtEl>
                                          <p:spTgt spid="118851"/>
                                        </p:tgtEl>
                                      </p:cBhvr>
                                    </p:animEffect>
                                  </p:childTnLst>
                                </p:cTn>
                              </p:par>
                              <p:par>
                                <p:cTn id="266" presetID="3" presetClass="entr" presetSubtype="5" fill="hold" grpId="0" nodeType="withEffect">
                                  <p:stCondLst>
                                    <p:cond delay="1000"/>
                                  </p:stCondLst>
                                  <p:childTnLst>
                                    <p:set>
                                      <p:cBhvr>
                                        <p:cTn id="267" dur="1" fill="hold">
                                          <p:stCondLst>
                                            <p:cond delay="0"/>
                                          </p:stCondLst>
                                        </p:cTn>
                                        <p:tgtEl>
                                          <p:spTgt spid="118852"/>
                                        </p:tgtEl>
                                        <p:attrNameLst>
                                          <p:attrName>style.visibility</p:attrName>
                                        </p:attrNameLst>
                                      </p:cBhvr>
                                      <p:to>
                                        <p:strVal val="visible"/>
                                      </p:to>
                                    </p:set>
                                    <p:animEffect transition="in" filter="blinds(vertical)">
                                      <p:cBhvr>
                                        <p:cTn id="268" dur="500"/>
                                        <p:tgtEl>
                                          <p:spTgt spid="118852"/>
                                        </p:tgtEl>
                                      </p:cBhvr>
                                    </p:animEffect>
                                  </p:childTnLst>
                                </p:cTn>
                              </p:par>
                              <p:par>
                                <p:cTn id="269" presetID="3" presetClass="entr" presetSubtype="5" fill="hold" grpId="0" nodeType="withEffect">
                                  <p:stCondLst>
                                    <p:cond delay="1000"/>
                                  </p:stCondLst>
                                  <p:childTnLst>
                                    <p:set>
                                      <p:cBhvr>
                                        <p:cTn id="270" dur="1" fill="hold">
                                          <p:stCondLst>
                                            <p:cond delay="0"/>
                                          </p:stCondLst>
                                        </p:cTn>
                                        <p:tgtEl>
                                          <p:spTgt spid="118853"/>
                                        </p:tgtEl>
                                        <p:attrNameLst>
                                          <p:attrName>style.visibility</p:attrName>
                                        </p:attrNameLst>
                                      </p:cBhvr>
                                      <p:to>
                                        <p:strVal val="visible"/>
                                      </p:to>
                                    </p:set>
                                    <p:animEffect transition="in" filter="blinds(vertical)">
                                      <p:cBhvr>
                                        <p:cTn id="271" dur="500"/>
                                        <p:tgtEl>
                                          <p:spTgt spid="118853"/>
                                        </p:tgtEl>
                                      </p:cBhvr>
                                    </p:animEffect>
                                  </p:childTnLst>
                                </p:cTn>
                              </p:par>
                              <p:par>
                                <p:cTn id="272" presetID="3" presetClass="entr" presetSubtype="5" fill="hold" grpId="0" nodeType="withEffect">
                                  <p:stCondLst>
                                    <p:cond delay="1000"/>
                                  </p:stCondLst>
                                  <p:childTnLst>
                                    <p:set>
                                      <p:cBhvr>
                                        <p:cTn id="273" dur="1" fill="hold">
                                          <p:stCondLst>
                                            <p:cond delay="0"/>
                                          </p:stCondLst>
                                        </p:cTn>
                                        <p:tgtEl>
                                          <p:spTgt spid="118854"/>
                                        </p:tgtEl>
                                        <p:attrNameLst>
                                          <p:attrName>style.visibility</p:attrName>
                                        </p:attrNameLst>
                                      </p:cBhvr>
                                      <p:to>
                                        <p:strVal val="visible"/>
                                      </p:to>
                                    </p:set>
                                    <p:animEffect transition="in" filter="blinds(vertical)">
                                      <p:cBhvr>
                                        <p:cTn id="274" dur="500"/>
                                        <p:tgtEl>
                                          <p:spTgt spid="118854"/>
                                        </p:tgtEl>
                                      </p:cBhvr>
                                    </p:animEffect>
                                  </p:childTnLst>
                                </p:cTn>
                              </p:par>
                              <p:par>
                                <p:cTn id="275" presetID="3" presetClass="entr" presetSubtype="5" fill="hold" grpId="0" nodeType="withEffect">
                                  <p:stCondLst>
                                    <p:cond delay="1000"/>
                                  </p:stCondLst>
                                  <p:childTnLst>
                                    <p:set>
                                      <p:cBhvr>
                                        <p:cTn id="276" dur="1" fill="hold">
                                          <p:stCondLst>
                                            <p:cond delay="0"/>
                                          </p:stCondLst>
                                        </p:cTn>
                                        <p:tgtEl>
                                          <p:spTgt spid="118855"/>
                                        </p:tgtEl>
                                        <p:attrNameLst>
                                          <p:attrName>style.visibility</p:attrName>
                                        </p:attrNameLst>
                                      </p:cBhvr>
                                      <p:to>
                                        <p:strVal val="visible"/>
                                      </p:to>
                                    </p:set>
                                    <p:animEffect transition="in" filter="blinds(vertical)">
                                      <p:cBhvr>
                                        <p:cTn id="277" dur="500"/>
                                        <p:tgtEl>
                                          <p:spTgt spid="118855"/>
                                        </p:tgtEl>
                                      </p:cBhvr>
                                    </p:animEffect>
                                  </p:childTnLst>
                                </p:cTn>
                              </p:par>
                              <p:par>
                                <p:cTn id="278" presetID="3" presetClass="entr" presetSubtype="5" fill="hold" grpId="0" nodeType="withEffect">
                                  <p:stCondLst>
                                    <p:cond delay="1000"/>
                                  </p:stCondLst>
                                  <p:childTnLst>
                                    <p:set>
                                      <p:cBhvr>
                                        <p:cTn id="279" dur="1" fill="hold">
                                          <p:stCondLst>
                                            <p:cond delay="0"/>
                                          </p:stCondLst>
                                        </p:cTn>
                                        <p:tgtEl>
                                          <p:spTgt spid="118856"/>
                                        </p:tgtEl>
                                        <p:attrNameLst>
                                          <p:attrName>style.visibility</p:attrName>
                                        </p:attrNameLst>
                                      </p:cBhvr>
                                      <p:to>
                                        <p:strVal val="visible"/>
                                      </p:to>
                                    </p:set>
                                    <p:animEffect transition="in" filter="blinds(vertical)">
                                      <p:cBhvr>
                                        <p:cTn id="280" dur="500"/>
                                        <p:tgtEl>
                                          <p:spTgt spid="118856"/>
                                        </p:tgtEl>
                                      </p:cBhvr>
                                    </p:animEffect>
                                  </p:childTnLst>
                                </p:cTn>
                              </p:par>
                              <p:par>
                                <p:cTn id="281" presetID="3" presetClass="entr" presetSubtype="5" fill="hold" grpId="0" nodeType="withEffect">
                                  <p:stCondLst>
                                    <p:cond delay="1000"/>
                                  </p:stCondLst>
                                  <p:childTnLst>
                                    <p:set>
                                      <p:cBhvr>
                                        <p:cTn id="282" dur="1" fill="hold">
                                          <p:stCondLst>
                                            <p:cond delay="0"/>
                                          </p:stCondLst>
                                        </p:cTn>
                                        <p:tgtEl>
                                          <p:spTgt spid="118857"/>
                                        </p:tgtEl>
                                        <p:attrNameLst>
                                          <p:attrName>style.visibility</p:attrName>
                                        </p:attrNameLst>
                                      </p:cBhvr>
                                      <p:to>
                                        <p:strVal val="visible"/>
                                      </p:to>
                                    </p:set>
                                    <p:animEffect transition="in" filter="blinds(vertical)">
                                      <p:cBhvr>
                                        <p:cTn id="283" dur="500"/>
                                        <p:tgtEl>
                                          <p:spTgt spid="118857"/>
                                        </p:tgtEl>
                                      </p:cBhvr>
                                    </p:animEffect>
                                  </p:childTnLst>
                                </p:cTn>
                              </p:par>
                              <p:par>
                                <p:cTn id="284" presetID="3" presetClass="entr" presetSubtype="5" fill="hold" grpId="0" nodeType="withEffect">
                                  <p:stCondLst>
                                    <p:cond delay="1000"/>
                                  </p:stCondLst>
                                  <p:childTnLst>
                                    <p:set>
                                      <p:cBhvr>
                                        <p:cTn id="285" dur="1" fill="hold">
                                          <p:stCondLst>
                                            <p:cond delay="0"/>
                                          </p:stCondLst>
                                        </p:cTn>
                                        <p:tgtEl>
                                          <p:spTgt spid="118858"/>
                                        </p:tgtEl>
                                        <p:attrNameLst>
                                          <p:attrName>style.visibility</p:attrName>
                                        </p:attrNameLst>
                                      </p:cBhvr>
                                      <p:to>
                                        <p:strVal val="visible"/>
                                      </p:to>
                                    </p:set>
                                    <p:animEffect transition="in" filter="blinds(vertical)">
                                      <p:cBhvr>
                                        <p:cTn id="286" dur="500"/>
                                        <p:tgtEl>
                                          <p:spTgt spid="118858"/>
                                        </p:tgtEl>
                                      </p:cBhvr>
                                    </p:animEffect>
                                  </p:childTnLst>
                                </p:cTn>
                              </p:par>
                              <p:par>
                                <p:cTn id="287" presetID="3" presetClass="entr" presetSubtype="5" fill="hold" grpId="0" nodeType="withEffect">
                                  <p:stCondLst>
                                    <p:cond delay="1000"/>
                                  </p:stCondLst>
                                  <p:childTnLst>
                                    <p:set>
                                      <p:cBhvr>
                                        <p:cTn id="288" dur="1" fill="hold">
                                          <p:stCondLst>
                                            <p:cond delay="0"/>
                                          </p:stCondLst>
                                        </p:cTn>
                                        <p:tgtEl>
                                          <p:spTgt spid="118859"/>
                                        </p:tgtEl>
                                        <p:attrNameLst>
                                          <p:attrName>style.visibility</p:attrName>
                                        </p:attrNameLst>
                                      </p:cBhvr>
                                      <p:to>
                                        <p:strVal val="visible"/>
                                      </p:to>
                                    </p:set>
                                    <p:animEffect transition="in" filter="blinds(vertical)">
                                      <p:cBhvr>
                                        <p:cTn id="289" dur="500"/>
                                        <p:tgtEl>
                                          <p:spTgt spid="118859"/>
                                        </p:tgtEl>
                                      </p:cBhvr>
                                    </p:animEffect>
                                  </p:childTnLst>
                                </p:cTn>
                              </p:par>
                              <p:par>
                                <p:cTn id="290" presetID="3" presetClass="entr" presetSubtype="5" fill="hold" grpId="0" nodeType="withEffect">
                                  <p:stCondLst>
                                    <p:cond delay="1000"/>
                                  </p:stCondLst>
                                  <p:childTnLst>
                                    <p:set>
                                      <p:cBhvr>
                                        <p:cTn id="291" dur="1" fill="hold">
                                          <p:stCondLst>
                                            <p:cond delay="0"/>
                                          </p:stCondLst>
                                        </p:cTn>
                                        <p:tgtEl>
                                          <p:spTgt spid="118860"/>
                                        </p:tgtEl>
                                        <p:attrNameLst>
                                          <p:attrName>style.visibility</p:attrName>
                                        </p:attrNameLst>
                                      </p:cBhvr>
                                      <p:to>
                                        <p:strVal val="visible"/>
                                      </p:to>
                                    </p:set>
                                    <p:animEffect transition="in" filter="blinds(vertical)">
                                      <p:cBhvr>
                                        <p:cTn id="292" dur="500"/>
                                        <p:tgtEl>
                                          <p:spTgt spid="118860"/>
                                        </p:tgtEl>
                                      </p:cBhvr>
                                    </p:animEffect>
                                  </p:childTnLst>
                                </p:cTn>
                              </p:par>
                              <p:par>
                                <p:cTn id="293" presetID="3" presetClass="entr" presetSubtype="5" fill="hold" grpId="0" nodeType="withEffect">
                                  <p:stCondLst>
                                    <p:cond delay="1000"/>
                                  </p:stCondLst>
                                  <p:childTnLst>
                                    <p:set>
                                      <p:cBhvr>
                                        <p:cTn id="294" dur="1" fill="hold">
                                          <p:stCondLst>
                                            <p:cond delay="0"/>
                                          </p:stCondLst>
                                        </p:cTn>
                                        <p:tgtEl>
                                          <p:spTgt spid="118861"/>
                                        </p:tgtEl>
                                        <p:attrNameLst>
                                          <p:attrName>style.visibility</p:attrName>
                                        </p:attrNameLst>
                                      </p:cBhvr>
                                      <p:to>
                                        <p:strVal val="visible"/>
                                      </p:to>
                                    </p:set>
                                    <p:animEffect transition="in" filter="blinds(vertical)">
                                      <p:cBhvr>
                                        <p:cTn id="295" dur="500"/>
                                        <p:tgtEl>
                                          <p:spTgt spid="118861"/>
                                        </p:tgtEl>
                                      </p:cBhvr>
                                    </p:animEffect>
                                  </p:childTnLst>
                                </p:cTn>
                              </p:par>
                              <p:par>
                                <p:cTn id="296" presetID="3" presetClass="entr" presetSubtype="5" fill="hold" grpId="0" nodeType="withEffect">
                                  <p:stCondLst>
                                    <p:cond delay="1000"/>
                                  </p:stCondLst>
                                  <p:childTnLst>
                                    <p:set>
                                      <p:cBhvr>
                                        <p:cTn id="297" dur="1" fill="hold">
                                          <p:stCondLst>
                                            <p:cond delay="0"/>
                                          </p:stCondLst>
                                        </p:cTn>
                                        <p:tgtEl>
                                          <p:spTgt spid="118862"/>
                                        </p:tgtEl>
                                        <p:attrNameLst>
                                          <p:attrName>style.visibility</p:attrName>
                                        </p:attrNameLst>
                                      </p:cBhvr>
                                      <p:to>
                                        <p:strVal val="visible"/>
                                      </p:to>
                                    </p:set>
                                    <p:animEffect transition="in" filter="blinds(vertical)">
                                      <p:cBhvr>
                                        <p:cTn id="298" dur="500"/>
                                        <p:tgtEl>
                                          <p:spTgt spid="118862"/>
                                        </p:tgtEl>
                                      </p:cBhvr>
                                    </p:animEffect>
                                  </p:childTnLst>
                                </p:cTn>
                              </p:par>
                              <p:par>
                                <p:cTn id="299" presetID="3" presetClass="entr" presetSubtype="5" fill="hold" grpId="0" nodeType="withEffect">
                                  <p:stCondLst>
                                    <p:cond delay="1000"/>
                                  </p:stCondLst>
                                  <p:childTnLst>
                                    <p:set>
                                      <p:cBhvr>
                                        <p:cTn id="300" dur="1" fill="hold">
                                          <p:stCondLst>
                                            <p:cond delay="0"/>
                                          </p:stCondLst>
                                        </p:cTn>
                                        <p:tgtEl>
                                          <p:spTgt spid="118863"/>
                                        </p:tgtEl>
                                        <p:attrNameLst>
                                          <p:attrName>style.visibility</p:attrName>
                                        </p:attrNameLst>
                                      </p:cBhvr>
                                      <p:to>
                                        <p:strVal val="visible"/>
                                      </p:to>
                                    </p:set>
                                    <p:animEffect transition="in" filter="blinds(vertical)">
                                      <p:cBhvr>
                                        <p:cTn id="301" dur="500"/>
                                        <p:tgtEl>
                                          <p:spTgt spid="118863"/>
                                        </p:tgtEl>
                                      </p:cBhvr>
                                    </p:animEffect>
                                  </p:childTnLst>
                                </p:cTn>
                              </p:par>
                              <p:par>
                                <p:cTn id="302" presetID="3" presetClass="entr" presetSubtype="5" fill="hold" grpId="0" nodeType="withEffect">
                                  <p:stCondLst>
                                    <p:cond delay="1000"/>
                                  </p:stCondLst>
                                  <p:childTnLst>
                                    <p:set>
                                      <p:cBhvr>
                                        <p:cTn id="303" dur="1" fill="hold">
                                          <p:stCondLst>
                                            <p:cond delay="0"/>
                                          </p:stCondLst>
                                        </p:cTn>
                                        <p:tgtEl>
                                          <p:spTgt spid="118864"/>
                                        </p:tgtEl>
                                        <p:attrNameLst>
                                          <p:attrName>style.visibility</p:attrName>
                                        </p:attrNameLst>
                                      </p:cBhvr>
                                      <p:to>
                                        <p:strVal val="visible"/>
                                      </p:to>
                                    </p:set>
                                    <p:animEffect transition="in" filter="blinds(vertical)">
                                      <p:cBhvr>
                                        <p:cTn id="304" dur="500"/>
                                        <p:tgtEl>
                                          <p:spTgt spid="118864"/>
                                        </p:tgtEl>
                                      </p:cBhvr>
                                    </p:animEffect>
                                  </p:childTnLst>
                                </p:cTn>
                              </p:par>
                              <p:par>
                                <p:cTn id="305" presetID="3" presetClass="entr" presetSubtype="5" fill="hold" grpId="0" nodeType="withEffect">
                                  <p:stCondLst>
                                    <p:cond delay="1000"/>
                                  </p:stCondLst>
                                  <p:childTnLst>
                                    <p:set>
                                      <p:cBhvr>
                                        <p:cTn id="306" dur="1" fill="hold">
                                          <p:stCondLst>
                                            <p:cond delay="0"/>
                                          </p:stCondLst>
                                        </p:cTn>
                                        <p:tgtEl>
                                          <p:spTgt spid="118865"/>
                                        </p:tgtEl>
                                        <p:attrNameLst>
                                          <p:attrName>style.visibility</p:attrName>
                                        </p:attrNameLst>
                                      </p:cBhvr>
                                      <p:to>
                                        <p:strVal val="visible"/>
                                      </p:to>
                                    </p:set>
                                    <p:animEffect transition="in" filter="blinds(vertical)">
                                      <p:cBhvr>
                                        <p:cTn id="307" dur="500"/>
                                        <p:tgtEl>
                                          <p:spTgt spid="118865"/>
                                        </p:tgtEl>
                                      </p:cBhvr>
                                    </p:animEffect>
                                  </p:childTnLst>
                                </p:cTn>
                              </p:par>
                              <p:par>
                                <p:cTn id="308" presetID="3" presetClass="entr" presetSubtype="5" fill="hold" grpId="0" nodeType="withEffect">
                                  <p:stCondLst>
                                    <p:cond delay="1000"/>
                                  </p:stCondLst>
                                  <p:childTnLst>
                                    <p:set>
                                      <p:cBhvr>
                                        <p:cTn id="309" dur="1" fill="hold">
                                          <p:stCondLst>
                                            <p:cond delay="0"/>
                                          </p:stCondLst>
                                        </p:cTn>
                                        <p:tgtEl>
                                          <p:spTgt spid="118866"/>
                                        </p:tgtEl>
                                        <p:attrNameLst>
                                          <p:attrName>style.visibility</p:attrName>
                                        </p:attrNameLst>
                                      </p:cBhvr>
                                      <p:to>
                                        <p:strVal val="visible"/>
                                      </p:to>
                                    </p:set>
                                    <p:animEffect transition="in" filter="blinds(vertical)">
                                      <p:cBhvr>
                                        <p:cTn id="310" dur="500"/>
                                        <p:tgtEl>
                                          <p:spTgt spid="118866"/>
                                        </p:tgtEl>
                                      </p:cBhvr>
                                    </p:animEffect>
                                  </p:childTnLst>
                                </p:cTn>
                              </p:par>
                            </p:childTnLst>
                          </p:cTn>
                        </p:par>
                      </p:childTnLst>
                    </p:cTn>
                  </p:par>
                  <p:par>
                    <p:cTn id="311" fill="hold" nodeType="clickPar">
                      <p:stCondLst>
                        <p:cond delay="indefinite"/>
                      </p:stCondLst>
                      <p:childTnLst>
                        <p:par>
                          <p:cTn id="312" fill="hold" nodeType="withGroup">
                            <p:stCondLst>
                              <p:cond delay="0"/>
                            </p:stCondLst>
                            <p:childTnLst>
                              <p:par>
                                <p:cTn id="313" presetID="4" presetClass="entr" presetSubtype="16" fill="hold" grpId="0" nodeType="clickEffect">
                                  <p:stCondLst>
                                    <p:cond delay="0"/>
                                  </p:stCondLst>
                                  <p:childTnLst>
                                    <p:set>
                                      <p:cBhvr>
                                        <p:cTn id="314" dur="1" fill="hold">
                                          <p:stCondLst>
                                            <p:cond delay="0"/>
                                          </p:stCondLst>
                                        </p:cTn>
                                        <p:tgtEl>
                                          <p:spTgt spid="118867"/>
                                        </p:tgtEl>
                                        <p:attrNameLst>
                                          <p:attrName>style.visibility</p:attrName>
                                        </p:attrNameLst>
                                      </p:cBhvr>
                                      <p:to>
                                        <p:strVal val="visible"/>
                                      </p:to>
                                    </p:set>
                                    <p:animEffect transition="in" filter="box(in)">
                                      <p:cBhvr>
                                        <p:cTn id="315" dur="500"/>
                                        <p:tgtEl>
                                          <p:spTgt spid="118867"/>
                                        </p:tgtEl>
                                      </p:cBhvr>
                                    </p:animEffect>
                                  </p:childTnLst>
                                </p:cTn>
                              </p:par>
                            </p:childTnLst>
                          </p:cTn>
                        </p:par>
                      </p:childTnLst>
                    </p:cTn>
                  </p:par>
                  <p:par>
                    <p:cTn id="316" fill="hold">
                      <p:stCondLst>
                        <p:cond delay="indefinite"/>
                      </p:stCondLst>
                      <p:childTnLst>
                        <p:par>
                          <p:cTn id="317" fill="hold">
                            <p:stCondLst>
                              <p:cond delay="0"/>
                            </p:stCondLst>
                            <p:childTnLst>
                              <p:par>
                                <p:cTn id="318" presetID="22" presetClass="entr" presetSubtype="8" fill="hold" grpId="0" nodeType="clickEffect">
                                  <p:stCondLst>
                                    <p:cond delay="0"/>
                                  </p:stCondLst>
                                  <p:childTnLst>
                                    <p:set>
                                      <p:cBhvr>
                                        <p:cTn id="319" dur="1" fill="hold">
                                          <p:stCondLst>
                                            <p:cond delay="0"/>
                                          </p:stCondLst>
                                        </p:cTn>
                                        <p:tgtEl>
                                          <p:spTgt spid="118868"/>
                                        </p:tgtEl>
                                        <p:attrNameLst>
                                          <p:attrName>style.visibility</p:attrName>
                                        </p:attrNameLst>
                                      </p:cBhvr>
                                      <p:to>
                                        <p:strVal val="visible"/>
                                      </p:to>
                                    </p:set>
                                    <p:animEffect transition="in" filter="wipe(left)">
                                      <p:cBhvr>
                                        <p:cTn id="320" dur="500"/>
                                        <p:tgtEl>
                                          <p:spTgt spid="118868"/>
                                        </p:tgtEl>
                                      </p:cBhvr>
                                    </p:animEffect>
                                  </p:childTnLst>
                                </p:cTn>
                              </p:par>
                            </p:childTnLst>
                          </p:cTn>
                        </p:par>
                      </p:childTnLst>
                    </p:cTn>
                  </p:par>
                  <p:par>
                    <p:cTn id="321" fill="hold" nodeType="clickPar">
                      <p:stCondLst>
                        <p:cond delay="indefinite"/>
                      </p:stCondLst>
                      <p:childTnLst>
                        <p:par>
                          <p:cTn id="322" fill="hold" nodeType="withGroup">
                            <p:stCondLst>
                              <p:cond delay="0"/>
                            </p:stCondLst>
                            <p:childTnLst>
                              <p:par>
                                <p:cTn id="323" presetID="3" presetClass="exit" presetSubtype="5" fill="hold" grpId="1" nodeType="clickEffect">
                                  <p:stCondLst>
                                    <p:cond delay="0"/>
                                  </p:stCondLst>
                                  <p:childTnLst>
                                    <p:animEffect transition="out" filter="blinds(vertical)">
                                      <p:cBhvr>
                                        <p:cTn id="324" dur="500"/>
                                        <p:tgtEl>
                                          <p:spTgt spid="118848"/>
                                        </p:tgtEl>
                                      </p:cBhvr>
                                    </p:animEffect>
                                    <p:set>
                                      <p:cBhvr>
                                        <p:cTn id="325" dur="1" fill="hold">
                                          <p:stCondLst>
                                            <p:cond delay="499"/>
                                          </p:stCondLst>
                                        </p:cTn>
                                        <p:tgtEl>
                                          <p:spTgt spid="118848"/>
                                        </p:tgtEl>
                                        <p:attrNameLst>
                                          <p:attrName>style.visibility</p:attrName>
                                        </p:attrNameLst>
                                      </p:cBhvr>
                                      <p:to>
                                        <p:strVal val="hidden"/>
                                      </p:to>
                                    </p:set>
                                  </p:childTnLst>
                                </p:cTn>
                              </p:par>
                              <p:par>
                                <p:cTn id="326" presetID="3" presetClass="exit" presetSubtype="5" fill="hold" grpId="1" nodeType="withEffect">
                                  <p:stCondLst>
                                    <p:cond delay="0"/>
                                  </p:stCondLst>
                                  <p:childTnLst>
                                    <p:animEffect transition="out" filter="blinds(vertical)">
                                      <p:cBhvr>
                                        <p:cTn id="327" dur="500"/>
                                        <p:tgtEl>
                                          <p:spTgt spid="118849"/>
                                        </p:tgtEl>
                                      </p:cBhvr>
                                    </p:animEffect>
                                    <p:set>
                                      <p:cBhvr>
                                        <p:cTn id="328" dur="1" fill="hold">
                                          <p:stCondLst>
                                            <p:cond delay="499"/>
                                          </p:stCondLst>
                                        </p:cTn>
                                        <p:tgtEl>
                                          <p:spTgt spid="118849"/>
                                        </p:tgtEl>
                                        <p:attrNameLst>
                                          <p:attrName>style.visibility</p:attrName>
                                        </p:attrNameLst>
                                      </p:cBhvr>
                                      <p:to>
                                        <p:strVal val="hidden"/>
                                      </p:to>
                                    </p:set>
                                  </p:childTnLst>
                                </p:cTn>
                              </p:par>
                              <p:par>
                                <p:cTn id="329" presetID="3" presetClass="exit" presetSubtype="5" fill="hold" grpId="1" nodeType="withEffect">
                                  <p:stCondLst>
                                    <p:cond delay="0"/>
                                  </p:stCondLst>
                                  <p:childTnLst>
                                    <p:animEffect transition="out" filter="blinds(vertical)">
                                      <p:cBhvr>
                                        <p:cTn id="330" dur="500"/>
                                        <p:tgtEl>
                                          <p:spTgt spid="118850"/>
                                        </p:tgtEl>
                                      </p:cBhvr>
                                    </p:animEffect>
                                    <p:set>
                                      <p:cBhvr>
                                        <p:cTn id="331" dur="1" fill="hold">
                                          <p:stCondLst>
                                            <p:cond delay="499"/>
                                          </p:stCondLst>
                                        </p:cTn>
                                        <p:tgtEl>
                                          <p:spTgt spid="118850"/>
                                        </p:tgtEl>
                                        <p:attrNameLst>
                                          <p:attrName>style.visibility</p:attrName>
                                        </p:attrNameLst>
                                      </p:cBhvr>
                                      <p:to>
                                        <p:strVal val="hidden"/>
                                      </p:to>
                                    </p:set>
                                  </p:childTnLst>
                                </p:cTn>
                              </p:par>
                              <p:par>
                                <p:cTn id="332" presetID="3" presetClass="exit" presetSubtype="5" fill="hold" grpId="1" nodeType="withEffect">
                                  <p:stCondLst>
                                    <p:cond delay="0"/>
                                  </p:stCondLst>
                                  <p:childTnLst>
                                    <p:animEffect transition="out" filter="blinds(vertical)">
                                      <p:cBhvr>
                                        <p:cTn id="333" dur="500"/>
                                        <p:tgtEl>
                                          <p:spTgt spid="118851"/>
                                        </p:tgtEl>
                                      </p:cBhvr>
                                    </p:animEffect>
                                    <p:set>
                                      <p:cBhvr>
                                        <p:cTn id="334" dur="1" fill="hold">
                                          <p:stCondLst>
                                            <p:cond delay="499"/>
                                          </p:stCondLst>
                                        </p:cTn>
                                        <p:tgtEl>
                                          <p:spTgt spid="118851"/>
                                        </p:tgtEl>
                                        <p:attrNameLst>
                                          <p:attrName>style.visibility</p:attrName>
                                        </p:attrNameLst>
                                      </p:cBhvr>
                                      <p:to>
                                        <p:strVal val="hidden"/>
                                      </p:to>
                                    </p:set>
                                  </p:childTnLst>
                                </p:cTn>
                              </p:par>
                              <p:par>
                                <p:cTn id="335" presetID="3" presetClass="exit" presetSubtype="5" fill="hold" grpId="1" nodeType="withEffect">
                                  <p:stCondLst>
                                    <p:cond delay="0"/>
                                  </p:stCondLst>
                                  <p:childTnLst>
                                    <p:animEffect transition="out" filter="blinds(vertical)">
                                      <p:cBhvr>
                                        <p:cTn id="336" dur="500"/>
                                        <p:tgtEl>
                                          <p:spTgt spid="118852"/>
                                        </p:tgtEl>
                                      </p:cBhvr>
                                    </p:animEffect>
                                    <p:set>
                                      <p:cBhvr>
                                        <p:cTn id="337" dur="1" fill="hold">
                                          <p:stCondLst>
                                            <p:cond delay="499"/>
                                          </p:stCondLst>
                                        </p:cTn>
                                        <p:tgtEl>
                                          <p:spTgt spid="118852"/>
                                        </p:tgtEl>
                                        <p:attrNameLst>
                                          <p:attrName>style.visibility</p:attrName>
                                        </p:attrNameLst>
                                      </p:cBhvr>
                                      <p:to>
                                        <p:strVal val="hidden"/>
                                      </p:to>
                                    </p:set>
                                  </p:childTnLst>
                                </p:cTn>
                              </p:par>
                              <p:par>
                                <p:cTn id="338" presetID="3" presetClass="exit" presetSubtype="5" fill="hold" grpId="1" nodeType="withEffect">
                                  <p:stCondLst>
                                    <p:cond delay="0"/>
                                  </p:stCondLst>
                                  <p:childTnLst>
                                    <p:animEffect transition="out" filter="blinds(vertical)">
                                      <p:cBhvr>
                                        <p:cTn id="339" dur="500"/>
                                        <p:tgtEl>
                                          <p:spTgt spid="118853"/>
                                        </p:tgtEl>
                                      </p:cBhvr>
                                    </p:animEffect>
                                    <p:set>
                                      <p:cBhvr>
                                        <p:cTn id="340" dur="1" fill="hold">
                                          <p:stCondLst>
                                            <p:cond delay="499"/>
                                          </p:stCondLst>
                                        </p:cTn>
                                        <p:tgtEl>
                                          <p:spTgt spid="118853"/>
                                        </p:tgtEl>
                                        <p:attrNameLst>
                                          <p:attrName>style.visibility</p:attrName>
                                        </p:attrNameLst>
                                      </p:cBhvr>
                                      <p:to>
                                        <p:strVal val="hidden"/>
                                      </p:to>
                                    </p:set>
                                  </p:childTnLst>
                                </p:cTn>
                              </p:par>
                              <p:par>
                                <p:cTn id="341" presetID="3" presetClass="exit" presetSubtype="5" fill="hold" grpId="1" nodeType="withEffect">
                                  <p:stCondLst>
                                    <p:cond delay="0"/>
                                  </p:stCondLst>
                                  <p:childTnLst>
                                    <p:animEffect transition="out" filter="blinds(vertical)">
                                      <p:cBhvr>
                                        <p:cTn id="342" dur="500"/>
                                        <p:tgtEl>
                                          <p:spTgt spid="118854"/>
                                        </p:tgtEl>
                                      </p:cBhvr>
                                    </p:animEffect>
                                    <p:set>
                                      <p:cBhvr>
                                        <p:cTn id="343" dur="1" fill="hold">
                                          <p:stCondLst>
                                            <p:cond delay="499"/>
                                          </p:stCondLst>
                                        </p:cTn>
                                        <p:tgtEl>
                                          <p:spTgt spid="118854"/>
                                        </p:tgtEl>
                                        <p:attrNameLst>
                                          <p:attrName>style.visibility</p:attrName>
                                        </p:attrNameLst>
                                      </p:cBhvr>
                                      <p:to>
                                        <p:strVal val="hidden"/>
                                      </p:to>
                                    </p:set>
                                  </p:childTnLst>
                                </p:cTn>
                              </p:par>
                              <p:par>
                                <p:cTn id="344" presetID="3" presetClass="exit" presetSubtype="5" fill="hold" grpId="1" nodeType="withEffect">
                                  <p:stCondLst>
                                    <p:cond delay="0"/>
                                  </p:stCondLst>
                                  <p:childTnLst>
                                    <p:animEffect transition="out" filter="blinds(vertical)">
                                      <p:cBhvr>
                                        <p:cTn id="345" dur="500"/>
                                        <p:tgtEl>
                                          <p:spTgt spid="118855"/>
                                        </p:tgtEl>
                                      </p:cBhvr>
                                    </p:animEffect>
                                    <p:set>
                                      <p:cBhvr>
                                        <p:cTn id="346" dur="1" fill="hold">
                                          <p:stCondLst>
                                            <p:cond delay="499"/>
                                          </p:stCondLst>
                                        </p:cTn>
                                        <p:tgtEl>
                                          <p:spTgt spid="118855"/>
                                        </p:tgtEl>
                                        <p:attrNameLst>
                                          <p:attrName>style.visibility</p:attrName>
                                        </p:attrNameLst>
                                      </p:cBhvr>
                                      <p:to>
                                        <p:strVal val="hidden"/>
                                      </p:to>
                                    </p:set>
                                  </p:childTnLst>
                                </p:cTn>
                              </p:par>
                              <p:par>
                                <p:cTn id="347" presetID="3" presetClass="exit" presetSubtype="5" fill="hold" grpId="1" nodeType="withEffect">
                                  <p:stCondLst>
                                    <p:cond delay="0"/>
                                  </p:stCondLst>
                                  <p:childTnLst>
                                    <p:animEffect transition="out" filter="blinds(vertical)">
                                      <p:cBhvr>
                                        <p:cTn id="348" dur="500"/>
                                        <p:tgtEl>
                                          <p:spTgt spid="118856"/>
                                        </p:tgtEl>
                                      </p:cBhvr>
                                    </p:animEffect>
                                    <p:set>
                                      <p:cBhvr>
                                        <p:cTn id="349" dur="1" fill="hold">
                                          <p:stCondLst>
                                            <p:cond delay="499"/>
                                          </p:stCondLst>
                                        </p:cTn>
                                        <p:tgtEl>
                                          <p:spTgt spid="118856"/>
                                        </p:tgtEl>
                                        <p:attrNameLst>
                                          <p:attrName>style.visibility</p:attrName>
                                        </p:attrNameLst>
                                      </p:cBhvr>
                                      <p:to>
                                        <p:strVal val="hidden"/>
                                      </p:to>
                                    </p:set>
                                  </p:childTnLst>
                                </p:cTn>
                              </p:par>
                              <p:par>
                                <p:cTn id="350" presetID="3" presetClass="exit" presetSubtype="5" fill="hold" grpId="1" nodeType="withEffect">
                                  <p:stCondLst>
                                    <p:cond delay="0"/>
                                  </p:stCondLst>
                                  <p:childTnLst>
                                    <p:animEffect transition="out" filter="blinds(vertical)">
                                      <p:cBhvr>
                                        <p:cTn id="351" dur="500"/>
                                        <p:tgtEl>
                                          <p:spTgt spid="118857"/>
                                        </p:tgtEl>
                                      </p:cBhvr>
                                    </p:animEffect>
                                    <p:set>
                                      <p:cBhvr>
                                        <p:cTn id="352" dur="1" fill="hold">
                                          <p:stCondLst>
                                            <p:cond delay="499"/>
                                          </p:stCondLst>
                                        </p:cTn>
                                        <p:tgtEl>
                                          <p:spTgt spid="118857"/>
                                        </p:tgtEl>
                                        <p:attrNameLst>
                                          <p:attrName>style.visibility</p:attrName>
                                        </p:attrNameLst>
                                      </p:cBhvr>
                                      <p:to>
                                        <p:strVal val="hidden"/>
                                      </p:to>
                                    </p:set>
                                  </p:childTnLst>
                                </p:cTn>
                              </p:par>
                              <p:par>
                                <p:cTn id="353" presetID="3" presetClass="exit" presetSubtype="5" fill="hold" grpId="1" nodeType="withEffect">
                                  <p:stCondLst>
                                    <p:cond delay="0"/>
                                  </p:stCondLst>
                                  <p:childTnLst>
                                    <p:animEffect transition="out" filter="blinds(vertical)">
                                      <p:cBhvr>
                                        <p:cTn id="354" dur="500"/>
                                        <p:tgtEl>
                                          <p:spTgt spid="118858"/>
                                        </p:tgtEl>
                                      </p:cBhvr>
                                    </p:animEffect>
                                    <p:set>
                                      <p:cBhvr>
                                        <p:cTn id="355" dur="1" fill="hold">
                                          <p:stCondLst>
                                            <p:cond delay="499"/>
                                          </p:stCondLst>
                                        </p:cTn>
                                        <p:tgtEl>
                                          <p:spTgt spid="118858"/>
                                        </p:tgtEl>
                                        <p:attrNameLst>
                                          <p:attrName>style.visibility</p:attrName>
                                        </p:attrNameLst>
                                      </p:cBhvr>
                                      <p:to>
                                        <p:strVal val="hidden"/>
                                      </p:to>
                                    </p:set>
                                  </p:childTnLst>
                                </p:cTn>
                              </p:par>
                              <p:par>
                                <p:cTn id="356" presetID="3" presetClass="exit" presetSubtype="5" fill="hold" grpId="1" nodeType="withEffect">
                                  <p:stCondLst>
                                    <p:cond delay="0"/>
                                  </p:stCondLst>
                                  <p:childTnLst>
                                    <p:animEffect transition="out" filter="blinds(vertical)">
                                      <p:cBhvr>
                                        <p:cTn id="357" dur="500"/>
                                        <p:tgtEl>
                                          <p:spTgt spid="118859"/>
                                        </p:tgtEl>
                                      </p:cBhvr>
                                    </p:animEffect>
                                    <p:set>
                                      <p:cBhvr>
                                        <p:cTn id="358" dur="1" fill="hold">
                                          <p:stCondLst>
                                            <p:cond delay="499"/>
                                          </p:stCondLst>
                                        </p:cTn>
                                        <p:tgtEl>
                                          <p:spTgt spid="118859"/>
                                        </p:tgtEl>
                                        <p:attrNameLst>
                                          <p:attrName>style.visibility</p:attrName>
                                        </p:attrNameLst>
                                      </p:cBhvr>
                                      <p:to>
                                        <p:strVal val="hidden"/>
                                      </p:to>
                                    </p:set>
                                  </p:childTnLst>
                                </p:cTn>
                              </p:par>
                              <p:par>
                                <p:cTn id="359" presetID="3" presetClass="exit" presetSubtype="5" fill="hold" grpId="1" nodeType="withEffect">
                                  <p:stCondLst>
                                    <p:cond delay="0"/>
                                  </p:stCondLst>
                                  <p:childTnLst>
                                    <p:animEffect transition="out" filter="blinds(vertical)">
                                      <p:cBhvr>
                                        <p:cTn id="360" dur="500"/>
                                        <p:tgtEl>
                                          <p:spTgt spid="118860"/>
                                        </p:tgtEl>
                                      </p:cBhvr>
                                    </p:animEffect>
                                    <p:set>
                                      <p:cBhvr>
                                        <p:cTn id="361" dur="1" fill="hold">
                                          <p:stCondLst>
                                            <p:cond delay="499"/>
                                          </p:stCondLst>
                                        </p:cTn>
                                        <p:tgtEl>
                                          <p:spTgt spid="118860"/>
                                        </p:tgtEl>
                                        <p:attrNameLst>
                                          <p:attrName>style.visibility</p:attrName>
                                        </p:attrNameLst>
                                      </p:cBhvr>
                                      <p:to>
                                        <p:strVal val="hidden"/>
                                      </p:to>
                                    </p:set>
                                  </p:childTnLst>
                                </p:cTn>
                              </p:par>
                              <p:par>
                                <p:cTn id="362" presetID="3" presetClass="exit" presetSubtype="5" fill="hold" grpId="1" nodeType="withEffect">
                                  <p:stCondLst>
                                    <p:cond delay="0"/>
                                  </p:stCondLst>
                                  <p:childTnLst>
                                    <p:animEffect transition="out" filter="blinds(vertical)">
                                      <p:cBhvr>
                                        <p:cTn id="363" dur="500"/>
                                        <p:tgtEl>
                                          <p:spTgt spid="118861"/>
                                        </p:tgtEl>
                                      </p:cBhvr>
                                    </p:animEffect>
                                    <p:set>
                                      <p:cBhvr>
                                        <p:cTn id="364" dur="1" fill="hold">
                                          <p:stCondLst>
                                            <p:cond delay="499"/>
                                          </p:stCondLst>
                                        </p:cTn>
                                        <p:tgtEl>
                                          <p:spTgt spid="118861"/>
                                        </p:tgtEl>
                                        <p:attrNameLst>
                                          <p:attrName>style.visibility</p:attrName>
                                        </p:attrNameLst>
                                      </p:cBhvr>
                                      <p:to>
                                        <p:strVal val="hidden"/>
                                      </p:to>
                                    </p:set>
                                  </p:childTnLst>
                                </p:cTn>
                              </p:par>
                              <p:par>
                                <p:cTn id="365" presetID="3" presetClass="exit" presetSubtype="5" fill="hold" grpId="1" nodeType="withEffect">
                                  <p:stCondLst>
                                    <p:cond delay="0"/>
                                  </p:stCondLst>
                                  <p:childTnLst>
                                    <p:animEffect transition="out" filter="blinds(vertical)">
                                      <p:cBhvr>
                                        <p:cTn id="366" dur="500"/>
                                        <p:tgtEl>
                                          <p:spTgt spid="118862"/>
                                        </p:tgtEl>
                                      </p:cBhvr>
                                    </p:animEffect>
                                    <p:set>
                                      <p:cBhvr>
                                        <p:cTn id="367" dur="1" fill="hold">
                                          <p:stCondLst>
                                            <p:cond delay="499"/>
                                          </p:stCondLst>
                                        </p:cTn>
                                        <p:tgtEl>
                                          <p:spTgt spid="118862"/>
                                        </p:tgtEl>
                                        <p:attrNameLst>
                                          <p:attrName>style.visibility</p:attrName>
                                        </p:attrNameLst>
                                      </p:cBhvr>
                                      <p:to>
                                        <p:strVal val="hidden"/>
                                      </p:to>
                                    </p:set>
                                  </p:childTnLst>
                                </p:cTn>
                              </p:par>
                              <p:par>
                                <p:cTn id="368" presetID="3" presetClass="exit" presetSubtype="5" fill="hold" grpId="1" nodeType="withEffect">
                                  <p:stCondLst>
                                    <p:cond delay="0"/>
                                  </p:stCondLst>
                                  <p:childTnLst>
                                    <p:animEffect transition="out" filter="blinds(vertical)">
                                      <p:cBhvr>
                                        <p:cTn id="369" dur="500"/>
                                        <p:tgtEl>
                                          <p:spTgt spid="118863"/>
                                        </p:tgtEl>
                                      </p:cBhvr>
                                    </p:animEffect>
                                    <p:set>
                                      <p:cBhvr>
                                        <p:cTn id="370" dur="1" fill="hold">
                                          <p:stCondLst>
                                            <p:cond delay="499"/>
                                          </p:stCondLst>
                                        </p:cTn>
                                        <p:tgtEl>
                                          <p:spTgt spid="118863"/>
                                        </p:tgtEl>
                                        <p:attrNameLst>
                                          <p:attrName>style.visibility</p:attrName>
                                        </p:attrNameLst>
                                      </p:cBhvr>
                                      <p:to>
                                        <p:strVal val="hidden"/>
                                      </p:to>
                                    </p:set>
                                  </p:childTnLst>
                                </p:cTn>
                              </p:par>
                              <p:par>
                                <p:cTn id="371" presetID="3" presetClass="exit" presetSubtype="5" fill="hold" grpId="1" nodeType="withEffect">
                                  <p:stCondLst>
                                    <p:cond delay="0"/>
                                  </p:stCondLst>
                                  <p:childTnLst>
                                    <p:animEffect transition="out" filter="blinds(vertical)">
                                      <p:cBhvr>
                                        <p:cTn id="372" dur="500"/>
                                        <p:tgtEl>
                                          <p:spTgt spid="118864"/>
                                        </p:tgtEl>
                                      </p:cBhvr>
                                    </p:animEffect>
                                    <p:set>
                                      <p:cBhvr>
                                        <p:cTn id="373" dur="1" fill="hold">
                                          <p:stCondLst>
                                            <p:cond delay="499"/>
                                          </p:stCondLst>
                                        </p:cTn>
                                        <p:tgtEl>
                                          <p:spTgt spid="118864"/>
                                        </p:tgtEl>
                                        <p:attrNameLst>
                                          <p:attrName>style.visibility</p:attrName>
                                        </p:attrNameLst>
                                      </p:cBhvr>
                                      <p:to>
                                        <p:strVal val="hidden"/>
                                      </p:to>
                                    </p:set>
                                  </p:childTnLst>
                                </p:cTn>
                              </p:par>
                              <p:par>
                                <p:cTn id="374" presetID="3" presetClass="exit" presetSubtype="5" fill="hold" grpId="1" nodeType="withEffect">
                                  <p:stCondLst>
                                    <p:cond delay="0"/>
                                  </p:stCondLst>
                                  <p:childTnLst>
                                    <p:animEffect transition="out" filter="blinds(vertical)">
                                      <p:cBhvr>
                                        <p:cTn id="375" dur="500"/>
                                        <p:tgtEl>
                                          <p:spTgt spid="118865"/>
                                        </p:tgtEl>
                                      </p:cBhvr>
                                    </p:animEffect>
                                    <p:set>
                                      <p:cBhvr>
                                        <p:cTn id="376" dur="1" fill="hold">
                                          <p:stCondLst>
                                            <p:cond delay="499"/>
                                          </p:stCondLst>
                                        </p:cTn>
                                        <p:tgtEl>
                                          <p:spTgt spid="118865"/>
                                        </p:tgtEl>
                                        <p:attrNameLst>
                                          <p:attrName>style.visibility</p:attrName>
                                        </p:attrNameLst>
                                      </p:cBhvr>
                                      <p:to>
                                        <p:strVal val="hidden"/>
                                      </p:to>
                                    </p:set>
                                  </p:childTnLst>
                                </p:cTn>
                              </p:par>
                              <p:par>
                                <p:cTn id="377" presetID="3" presetClass="exit" presetSubtype="5" fill="hold" grpId="1" nodeType="withEffect">
                                  <p:stCondLst>
                                    <p:cond delay="0"/>
                                  </p:stCondLst>
                                  <p:childTnLst>
                                    <p:animEffect transition="out" filter="blinds(vertical)">
                                      <p:cBhvr>
                                        <p:cTn id="378" dur="500"/>
                                        <p:tgtEl>
                                          <p:spTgt spid="118866"/>
                                        </p:tgtEl>
                                      </p:cBhvr>
                                    </p:animEffect>
                                    <p:set>
                                      <p:cBhvr>
                                        <p:cTn id="379" dur="1" fill="hold">
                                          <p:stCondLst>
                                            <p:cond delay="499"/>
                                          </p:stCondLst>
                                        </p:cTn>
                                        <p:tgtEl>
                                          <p:spTgt spid="118866"/>
                                        </p:tgtEl>
                                        <p:attrNameLst>
                                          <p:attrName>style.visibility</p:attrName>
                                        </p:attrNameLst>
                                      </p:cBhvr>
                                      <p:to>
                                        <p:strVal val="hidden"/>
                                      </p:to>
                                    </p:set>
                                  </p:childTnLst>
                                </p:cTn>
                              </p:par>
                              <p:par>
                                <p:cTn id="380" presetID="3" presetClass="exit" presetSubtype="5" fill="hold" grpId="1" nodeType="withEffect">
                                  <p:stCondLst>
                                    <p:cond delay="0"/>
                                  </p:stCondLst>
                                  <p:childTnLst>
                                    <p:animEffect transition="out" filter="blinds(vertical)">
                                      <p:cBhvr>
                                        <p:cTn id="381" dur="500"/>
                                        <p:tgtEl>
                                          <p:spTgt spid="118867"/>
                                        </p:tgtEl>
                                      </p:cBhvr>
                                    </p:animEffect>
                                    <p:set>
                                      <p:cBhvr>
                                        <p:cTn id="382" dur="1" fill="hold">
                                          <p:stCondLst>
                                            <p:cond delay="499"/>
                                          </p:stCondLst>
                                        </p:cTn>
                                        <p:tgtEl>
                                          <p:spTgt spid="118867"/>
                                        </p:tgtEl>
                                        <p:attrNameLst>
                                          <p:attrName>style.visibility</p:attrName>
                                        </p:attrNameLst>
                                      </p:cBhvr>
                                      <p:to>
                                        <p:strVal val="hidden"/>
                                      </p:to>
                                    </p:set>
                                  </p:childTnLst>
                                </p:cTn>
                              </p:par>
                              <p:par>
                                <p:cTn id="383" presetID="3" presetClass="exit" presetSubtype="5" fill="hold" grpId="1" nodeType="withEffect">
                                  <p:stCondLst>
                                    <p:cond delay="0"/>
                                  </p:stCondLst>
                                  <p:childTnLst>
                                    <p:animEffect transition="out" filter="blinds(vertical)">
                                      <p:cBhvr>
                                        <p:cTn id="384" dur="500"/>
                                        <p:tgtEl>
                                          <p:spTgt spid="118868"/>
                                        </p:tgtEl>
                                      </p:cBhvr>
                                    </p:animEffect>
                                    <p:set>
                                      <p:cBhvr>
                                        <p:cTn id="385" dur="1" fill="hold">
                                          <p:stCondLst>
                                            <p:cond delay="499"/>
                                          </p:stCondLst>
                                        </p:cTn>
                                        <p:tgtEl>
                                          <p:spTgt spid="118868"/>
                                        </p:tgtEl>
                                        <p:attrNameLst>
                                          <p:attrName>style.visibility</p:attrName>
                                        </p:attrNameLst>
                                      </p:cBhvr>
                                      <p:to>
                                        <p:strVal val="hidden"/>
                                      </p:to>
                                    </p:set>
                                  </p:childTnLst>
                                </p:cTn>
                              </p:par>
                              <p:par>
                                <p:cTn id="386" presetID="3" presetClass="entr" presetSubtype="5" fill="hold" grpId="0" nodeType="withEffect">
                                  <p:stCondLst>
                                    <p:cond delay="1000"/>
                                  </p:stCondLst>
                                  <p:childTnLst>
                                    <p:set>
                                      <p:cBhvr>
                                        <p:cTn id="387" dur="1" fill="hold">
                                          <p:stCondLst>
                                            <p:cond delay="0"/>
                                          </p:stCondLst>
                                        </p:cTn>
                                        <p:tgtEl>
                                          <p:spTgt spid="118869"/>
                                        </p:tgtEl>
                                        <p:attrNameLst>
                                          <p:attrName>style.visibility</p:attrName>
                                        </p:attrNameLst>
                                      </p:cBhvr>
                                      <p:to>
                                        <p:strVal val="visible"/>
                                      </p:to>
                                    </p:set>
                                    <p:animEffect transition="in" filter="blinds(vertical)">
                                      <p:cBhvr>
                                        <p:cTn id="388" dur="500"/>
                                        <p:tgtEl>
                                          <p:spTgt spid="118869"/>
                                        </p:tgtEl>
                                      </p:cBhvr>
                                    </p:animEffect>
                                  </p:childTnLst>
                                </p:cTn>
                              </p:par>
                              <p:par>
                                <p:cTn id="389" presetID="3" presetClass="entr" presetSubtype="5" fill="hold" grpId="0" nodeType="withEffect">
                                  <p:stCondLst>
                                    <p:cond delay="1000"/>
                                  </p:stCondLst>
                                  <p:childTnLst>
                                    <p:set>
                                      <p:cBhvr>
                                        <p:cTn id="390" dur="1" fill="hold">
                                          <p:stCondLst>
                                            <p:cond delay="0"/>
                                          </p:stCondLst>
                                        </p:cTn>
                                        <p:tgtEl>
                                          <p:spTgt spid="118870"/>
                                        </p:tgtEl>
                                        <p:attrNameLst>
                                          <p:attrName>style.visibility</p:attrName>
                                        </p:attrNameLst>
                                      </p:cBhvr>
                                      <p:to>
                                        <p:strVal val="visible"/>
                                      </p:to>
                                    </p:set>
                                    <p:animEffect transition="in" filter="blinds(vertical)">
                                      <p:cBhvr>
                                        <p:cTn id="391" dur="500"/>
                                        <p:tgtEl>
                                          <p:spTgt spid="118870"/>
                                        </p:tgtEl>
                                      </p:cBhvr>
                                    </p:animEffect>
                                  </p:childTnLst>
                                </p:cTn>
                              </p:par>
                              <p:par>
                                <p:cTn id="392" presetID="3" presetClass="entr" presetSubtype="5" fill="hold" grpId="0" nodeType="withEffect">
                                  <p:stCondLst>
                                    <p:cond delay="1000"/>
                                  </p:stCondLst>
                                  <p:childTnLst>
                                    <p:set>
                                      <p:cBhvr>
                                        <p:cTn id="393" dur="1" fill="hold">
                                          <p:stCondLst>
                                            <p:cond delay="0"/>
                                          </p:stCondLst>
                                        </p:cTn>
                                        <p:tgtEl>
                                          <p:spTgt spid="118871"/>
                                        </p:tgtEl>
                                        <p:attrNameLst>
                                          <p:attrName>style.visibility</p:attrName>
                                        </p:attrNameLst>
                                      </p:cBhvr>
                                      <p:to>
                                        <p:strVal val="visible"/>
                                      </p:to>
                                    </p:set>
                                    <p:animEffect transition="in" filter="blinds(vertical)">
                                      <p:cBhvr>
                                        <p:cTn id="394" dur="500"/>
                                        <p:tgtEl>
                                          <p:spTgt spid="118871"/>
                                        </p:tgtEl>
                                      </p:cBhvr>
                                    </p:animEffect>
                                  </p:childTnLst>
                                </p:cTn>
                              </p:par>
                              <p:par>
                                <p:cTn id="395" presetID="3" presetClass="entr" presetSubtype="5" fill="hold" grpId="0" nodeType="withEffect">
                                  <p:stCondLst>
                                    <p:cond delay="1000"/>
                                  </p:stCondLst>
                                  <p:childTnLst>
                                    <p:set>
                                      <p:cBhvr>
                                        <p:cTn id="396" dur="1" fill="hold">
                                          <p:stCondLst>
                                            <p:cond delay="0"/>
                                          </p:stCondLst>
                                        </p:cTn>
                                        <p:tgtEl>
                                          <p:spTgt spid="118872"/>
                                        </p:tgtEl>
                                        <p:attrNameLst>
                                          <p:attrName>style.visibility</p:attrName>
                                        </p:attrNameLst>
                                      </p:cBhvr>
                                      <p:to>
                                        <p:strVal val="visible"/>
                                      </p:to>
                                    </p:set>
                                    <p:animEffect transition="in" filter="blinds(vertical)">
                                      <p:cBhvr>
                                        <p:cTn id="397" dur="500"/>
                                        <p:tgtEl>
                                          <p:spTgt spid="118872"/>
                                        </p:tgtEl>
                                      </p:cBhvr>
                                    </p:animEffect>
                                  </p:childTnLst>
                                </p:cTn>
                              </p:par>
                              <p:par>
                                <p:cTn id="398" presetID="3" presetClass="entr" presetSubtype="5" fill="hold" grpId="0" nodeType="withEffect">
                                  <p:stCondLst>
                                    <p:cond delay="1000"/>
                                  </p:stCondLst>
                                  <p:childTnLst>
                                    <p:set>
                                      <p:cBhvr>
                                        <p:cTn id="399" dur="1" fill="hold">
                                          <p:stCondLst>
                                            <p:cond delay="0"/>
                                          </p:stCondLst>
                                        </p:cTn>
                                        <p:tgtEl>
                                          <p:spTgt spid="118873"/>
                                        </p:tgtEl>
                                        <p:attrNameLst>
                                          <p:attrName>style.visibility</p:attrName>
                                        </p:attrNameLst>
                                      </p:cBhvr>
                                      <p:to>
                                        <p:strVal val="visible"/>
                                      </p:to>
                                    </p:set>
                                    <p:animEffect transition="in" filter="blinds(vertical)">
                                      <p:cBhvr>
                                        <p:cTn id="400" dur="500"/>
                                        <p:tgtEl>
                                          <p:spTgt spid="118873"/>
                                        </p:tgtEl>
                                      </p:cBhvr>
                                    </p:animEffect>
                                  </p:childTnLst>
                                </p:cTn>
                              </p:par>
                              <p:par>
                                <p:cTn id="401" presetID="3" presetClass="entr" presetSubtype="5" fill="hold" grpId="0" nodeType="withEffect">
                                  <p:stCondLst>
                                    <p:cond delay="1000"/>
                                  </p:stCondLst>
                                  <p:childTnLst>
                                    <p:set>
                                      <p:cBhvr>
                                        <p:cTn id="402" dur="1" fill="hold">
                                          <p:stCondLst>
                                            <p:cond delay="0"/>
                                          </p:stCondLst>
                                        </p:cTn>
                                        <p:tgtEl>
                                          <p:spTgt spid="118874"/>
                                        </p:tgtEl>
                                        <p:attrNameLst>
                                          <p:attrName>style.visibility</p:attrName>
                                        </p:attrNameLst>
                                      </p:cBhvr>
                                      <p:to>
                                        <p:strVal val="visible"/>
                                      </p:to>
                                    </p:set>
                                    <p:animEffect transition="in" filter="blinds(vertical)">
                                      <p:cBhvr>
                                        <p:cTn id="403" dur="500"/>
                                        <p:tgtEl>
                                          <p:spTgt spid="118874"/>
                                        </p:tgtEl>
                                      </p:cBhvr>
                                    </p:animEffect>
                                  </p:childTnLst>
                                </p:cTn>
                              </p:par>
                              <p:par>
                                <p:cTn id="404" presetID="3" presetClass="entr" presetSubtype="5" fill="hold" grpId="0" nodeType="withEffect">
                                  <p:stCondLst>
                                    <p:cond delay="1000"/>
                                  </p:stCondLst>
                                  <p:childTnLst>
                                    <p:set>
                                      <p:cBhvr>
                                        <p:cTn id="405" dur="1" fill="hold">
                                          <p:stCondLst>
                                            <p:cond delay="0"/>
                                          </p:stCondLst>
                                        </p:cTn>
                                        <p:tgtEl>
                                          <p:spTgt spid="118875"/>
                                        </p:tgtEl>
                                        <p:attrNameLst>
                                          <p:attrName>style.visibility</p:attrName>
                                        </p:attrNameLst>
                                      </p:cBhvr>
                                      <p:to>
                                        <p:strVal val="visible"/>
                                      </p:to>
                                    </p:set>
                                    <p:animEffect transition="in" filter="blinds(vertical)">
                                      <p:cBhvr>
                                        <p:cTn id="406" dur="500"/>
                                        <p:tgtEl>
                                          <p:spTgt spid="118875"/>
                                        </p:tgtEl>
                                      </p:cBhvr>
                                    </p:animEffect>
                                  </p:childTnLst>
                                </p:cTn>
                              </p:par>
                              <p:par>
                                <p:cTn id="407" presetID="3" presetClass="entr" presetSubtype="5" fill="hold" grpId="0" nodeType="withEffect">
                                  <p:stCondLst>
                                    <p:cond delay="1000"/>
                                  </p:stCondLst>
                                  <p:childTnLst>
                                    <p:set>
                                      <p:cBhvr>
                                        <p:cTn id="408" dur="1" fill="hold">
                                          <p:stCondLst>
                                            <p:cond delay="0"/>
                                          </p:stCondLst>
                                        </p:cTn>
                                        <p:tgtEl>
                                          <p:spTgt spid="118876"/>
                                        </p:tgtEl>
                                        <p:attrNameLst>
                                          <p:attrName>style.visibility</p:attrName>
                                        </p:attrNameLst>
                                      </p:cBhvr>
                                      <p:to>
                                        <p:strVal val="visible"/>
                                      </p:to>
                                    </p:set>
                                    <p:animEffect transition="in" filter="blinds(vertical)">
                                      <p:cBhvr>
                                        <p:cTn id="409" dur="500"/>
                                        <p:tgtEl>
                                          <p:spTgt spid="118876"/>
                                        </p:tgtEl>
                                      </p:cBhvr>
                                    </p:animEffect>
                                  </p:childTnLst>
                                </p:cTn>
                              </p:par>
                              <p:par>
                                <p:cTn id="410" presetID="3" presetClass="entr" presetSubtype="5" fill="hold" grpId="0" nodeType="withEffect">
                                  <p:stCondLst>
                                    <p:cond delay="1000"/>
                                  </p:stCondLst>
                                  <p:childTnLst>
                                    <p:set>
                                      <p:cBhvr>
                                        <p:cTn id="411" dur="1" fill="hold">
                                          <p:stCondLst>
                                            <p:cond delay="0"/>
                                          </p:stCondLst>
                                        </p:cTn>
                                        <p:tgtEl>
                                          <p:spTgt spid="118877"/>
                                        </p:tgtEl>
                                        <p:attrNameLst>
                                          <p:attrName>style.visibility</p:attrName>
                                        </p:attrNameLst>
                                      </p:cBhvr>
                                      <p:to>
                                        <p:strVal val="visible"/>
                                      </p:to>
                                    </p:set>
                                    <p:animEffect transition="in" filter="blinds(vertical)">
                                      <p:cBhvr>
                                        <p:cTn id="412" dur="500"/>
                                        <p:tgtEl>
                                          <p:spTgt spid="118877"/>
                                        </p:tgtEl>
                                      </p:cBhvr>
                                    </p:animEffect>
                                  </p:childTnLst>
                                </p:cTn>
                              </p:par>
                              <p:par>
                                <p:cTn id="413" presetID="3" presetClass="entr" presetSubtype="5" fill="hold" grpId="0" nodeType="withEffect">
                                  <p:stCondLst>
                                    <p:cond delay="1000"/>
                                  </p:stCondLst>
                                  <p:childTnLst>
                                    <p:set>
                                      <p:cBhvr>
                                        <p:cTn id="414" dur="1" fill="hold">
                                          <p:stCondLst>
                                            <p:cond delay="0"/>
                                          </p:stCondLst>
                                        </p:cTn>
                                        <p:tgtEl>
                                          <p:spTgt spid="118878"/>
                                        </p:tgtEl>
                                        <p:attrNameLst>
                                          <p:attrName>style.visibility</p:attrName>
                                        </p:attrNameLst>
                                      </p:cBhvr>
                                      <p:to>
                                        <p:strVal val="visible"/>
                                      </p:to>
                                    </p:set>
                                    <p:animEffect transition="in" filter="blinds(vertical)">
                                      <p:cBhvr>
                                        <p:cTn id="415" dur="500"/>
                                        <p:tgtEl>
                                          <p:spTgt spid="118878"/>
                                        </p:tgtEl>
                                      </p:cBhvr>
                                    </p:animEffect>
                                  </p:childTnLst>
                                </p:cTn>
                              </p:par>
                              <p:par>
                                <p:cTn id="416" presetID="3" presetClass="entr" presetSubtype="5" fill="hold" grpId="0" nodeType="withEffect">
                                  <p:stCondLst>
                                    <p:cond delay="1000"/>
                                  </p:stCondLst>
                                  <p:childTnLst>
                                    <p:set>
                                      <p:cBhvr>
                                        <p:cTn id="417" dur="1" fill="hold">
                                          <p:stCondLst>
                                            <p:cond delay="0"/>
                                          </p:stCondLst>
                                        </p:cTn>
                                        <p:tgtEl>
                                          <p:spTgt spid="118879"/>
                                        </p:tgtEl>
                                        <p:attrNameLst>
                                          <p:attrName>style.visibility</p:attrName>
                                        </p:attrNameLst>
                                      </p:cBhvr>
                                      <p:to>
                                        <p:strVal val="visible"/>
                                      </p:to>
                                    </p:set>
                                    <p:animEffect transition="in" filter="blinds(vertical)">
                                      <p:cBhvr>
                                        <p:cTn id="418" dur="500"/>
                                        <p:tgtEl>
                                          <p:spTgt spid="118879"/>
                                        </p:tgtEl>
                                      </p:cBhvr>
                                    </p:animEffect>
                                  </p:childTnLst>
                                </p:cTn>
                              </p:par>
                              <p:par>
                                <p:cTn id="419" presetID="3" presetClass="entr" presetSubtype="5" fill="hold" grpId="0" nodeType="withEffect">
                                  <p:stCondLst>
                                    <p:cond delay="1000"/>
                                  </p:stCondLst>
                                  <p:childTnLst>
                                    <p:set>
                                      <p:cBhvr>
                                        <p:cTn id="420" dur="1" fill="hold">
                                          <p:stCondLst>
                                            <p:cond delay="0"/>
                                          </p:stCondLst>
                                        </p:cTn>
                                        <p:tgtEl>
                                          <p:spTgt spid="118880"/>
                                        </p:tgtEl>
                                        <p:attrNameLst>
                                          <p:attrName>style.visibility</p:attrName>
                                        </p:attrNameLst>
                                      </p:cBhvr>
                                      <p:to>
                                        <p:strVal val="visible"/>
                                      </p:to>
                                    </p:set>
                                    <p:animEffect transition="in" filter="blinds(vertical)">
                                      <p:cBhvr>
                                        <p:cTn id="421" dur="500"/>
                                        <p:tgtEl>
                                          <p:spTgt spid="118880"/>
                                        </p:tgtEl>
                                      </p:cBhvr>
                                    </p:animEffect>
                                  </p:childTnLst>
                                </p:cTn>
                              </p:par>
                            </p:childTnLst>
                          </p:cTn>
                        </p:par>
                      </p:childTnLst>
                    </p:cTn>
                  </p:par>
                  <p:par>
                    <p:cTn id="422" fill="hold" nodeType="clickPar">
                      <p:stCondLst>
                        <p:cond delay="indefinite"/>
                      </p:stCondLst>
                      <p:childTnLst>
                        <p:par>
                          <p:cTn id="423" fill="hold" nodeType="withGroup">
                            <p:stCondLst>
                              <p:cond delay="0"/>
                            </p:stCondLst>
                            <p:childTnLst>
                              <p:par>
                                <p:cTn id="424" presetID="4" presetClass="entr" presetSubtype="16" fill="hold" grpId="0" nodeType="clickEffect">
                                  <p:stCondLst>
                                    <p:cond delay="0"/>
                                  </p:stCondLst>
                                  <p:childTnLst>
                                    <p:set>
                                      <p:cBhvr>
                                        <p:cTn id="425" dur="1" fill="hold">
                                          <p:stCondLst>
                                            <p:cond delay="0"/>
                                          </p:stCondLst>
                                        </p:cTn>
                                        <p:tgtEl>
                                          <p:spTgt spid="118881"/>
                                        </p:tgtEl>
                                        <p:attrNameLst>
                                          <p:attrName>style.visibility</p:attrName>
                                        </p:attrNameLst>
                                      </p:cBhvr>
                                      <p:to>
                                        <p:strVal val="visible"/>
                                      </p:to>
                                    </p:set>
                                    <p:animEffect transition="in" filter="box(in)">
                                      <p:cBhvr>
                                        <p:cTn id="426" dur="500"/>
                                        <p:tgtEl>
                                          <p:spTgt spid="118881"/>
                                        </p:tgtEl>
                                      </p:cBhvr>
                                    </p:animEffect>
                                  </p:childTnLst>
                                </p:cTn>
                              </p:par>
                            </p:childTnLst>
                          </p:cTn>
                        </p:par>
                      </p:childTnLst>
                    </p:cTn>
                  </p:par>
                  <p:par>
                    <p:cTn id="427" fill="hold" nodeType="clickPar">
                      <p:stCondLst>
                        <p:cond delay="indefinite"/>
                      </p:stCondLst>
                      <p:childTnLst>
                        <p:par>
                          <p:cTn id="428" fill="hold" nodeType="withGroup">
                            <p:stCondLst>
                              <p:cond delay="0"/>
                            </p:stCondLst>
                            <p:childTnLst>
                              <p:par>
                                <p:cTn id="429" presetID="22" presetClass="entr" presetSubtype="8" fill="hold" grpId="0" nodeType="clickEffect">
                                  <p:stCondLst>
                                    <p:cond delay="0"/>
                                  </p:stCondLst>
                                  <p:childTnLst>
                                    <p:set>
                                      <p:cBhvr>
                                        <p:cTn id="430" dur="1" fill="hold">
                                          <p:stCondLst>
                                            <p:cond delay="0"/>
                                          </p:stCondLst>
                                        </p:cTn>
                                        <p:tgtEl>
                                          <p:spTgt spid="118882"/>
                                        </p:tgtEl>
                                        <p:attrNameLst>
                                          <p:attrName>style.visibility</p:attrName>
                                        </p:attrNameLst>
                                      </p:cBhvr>
                                      <p:to>
                                        <p:strVal val="visible"/>
                                      </p:to>
                                    </p:set>
                                    <p:animEffect transition="in" filter="wipe(left)">
                                      <p:cBhvr>
                                        <p:cTn id="431" dur="500"/>
                                        <p:tgtEl>
                                          <p:spTgt spid="118882"/>
                                        </p:tgtEl>
                                      </p:cBhvr>
                                    </p:animEffect>
                                  </p:childTnLst>
                                </p:cTn>
                              </p:par>
                            </p:childTnLst>
                          </p:cTn>
                        </p:par>
                      </p:childTnLst>
                    </p:cTn>
                  </p:par>
                  <p:par>
                    <p:cTn id="432" fill="hold" nodeType="clickPar">
                      <p:stCondLst>
                        <p:cond delay="indefinite"/>
                      </p:stCondLst>
                      <p:childTnLst>
                        <p:par>
                          <p:cTn id="433" fill="hold" nodeType="withGroup">
                            <p:stCondLst>
                              <p:cond delay="0"/>
                            </p:stCondLst>
                            <p:childTnLst>
                              <p:par>
                                <p:cTn id="434" presetID="21" presetClass="entr" presetSubtype="8" fill="hold" grpId="0" nodeType="clickEffect">
                                  <p:stCondLst>
                                    <p:cond delay="0"/>
                                  </p:stCondLst>
                                  <p:childTnLst>
                                    <p:set>
                                      <p:cBhvr>
                                        <p:cTn id="435" dur="1" fill="hold">
                                          <p:stCondLst>
                                            <p:cond delay="0"/>
                                          </p:stCondLst>
                                        </p:cTn>
                                        <p:tgtEl>
                                          <p:spTgt spid="118883"/>
                                        </p:tgtEl>
                                        <p:attrNameLst>
                                          <p:attrName>style.visibility</p:attrName>
                                        </p:attrNameLst>
                                      </p:cBhvr>
                                      <p:to>
                                        <p:strVal val="visible"/>
                                      </p:to>
                                    </p:set>
                                    <p:animEffect transition="in" filter="wheel(8)">
                                      <p:cBhvr>
                                        <p:cTn id="436" dur="1000"/>
                                        <p:tgtEl>
                                          <p:spTgt spid="118883"/>
                                        </p:tgtEl>
                                      </p:cBhvr>
                                    </p:animEffect>
                                  </p:childTnLst>
                                </p:cTn>
                              </p:par>
                            </p:childTnLst>
                          </p:cTn>
                        </p:par>
                      </p:childTnLst>
                    </p:cTn>
                  </p:par>
                  <p:par>
                    <p:cTn id="437" fill="hold" nodeType="clickPar">
                      <p:stCondLst>
                        <p:cond delay="indefinite"/>
                      </p:stCondLst>
                      <p:childTnLst>
                        <p:par>
                          <p:cTn id="438" fill="hold" nodeType="withGroup">
                            <p:stCondLst>
                              <p:cond delay="0"/>
                            </p:stCondLst>
                            <p:childTnLst>
                              <p:par>
                                <p:cTn id="439" presetID="3" presetClass="exit" presetSubtype="5" fill="hold" grpId="1" nodeType="clickEffect">
                                  <p:stCondLst>
                                    <p:cond delay="0"/>
                                  </p:stCondLst>
                                  <p:childTnLst>
                                    <p:animEffect transition="out" filter="blinds(vertical)">
                                      <p:cBhvr>
                                        <p:cTn id="440" dur="500"/>
                                        <p:tgtEl>
                                          <p:spTgt spid="118883"/>
                                        </p:tgtEl>
                                      </p:cBhvr>
                                    </p:animEffect>
                                    <p:set>
                                      <p:cBhvr>
                                        <p:cTn id="441" dur="1" fill="hold">
                                          <p:stCondLst>
                                            <p:cond delay="499"/>
                                          </p:stCondLst>
                                        </p:cTn>
                                        <p:tgtEl>
                                          <p:spTgt spid="118883"/>
                                        </p:tgtEl>
                                        <p:attrNameLst>
                                          <p:attrName>style.visibility</p:attrName>
                                        </p:attrNameLst>
                                      </p:cBhvr>
                                      <p:to>
                                        <p:strVal val="hidden"/>
                                      </p:to>
                                    </p:set>
                                  </p:childTnLst>
                                </p:cTn>
                              </p:par>
                            </p:childTnLst>
                          </p:cTn>
                        </p:par>
                        <p:par>
                          <p:cTn id="442" fill="hold" nodeType="afterGroup">
                            <p:stCondLst>
                              <p:cond delay="500"/>
                            </p:stCondLst>
                            <p:childTnLst>
                              <p:par>
                                <p:cTn id="443" presetID="3" presetClass="entr" presetSubtype="5" fill="hold" grpId="0" nodeType="afterEffect">
                                  <p:stCondLst>
                                    <p:cond delay="500"/>
                                  </p:stCondLst>
                                  <p:childTnLst>
                                    <p:set>
                                      <p:cBhvr>
                                        <p:cTn id="444" dur="1" fill="hold">
                                          <p:stCondLst>
                                            <p:cond delay="0"/>
                                          </p:stCondLst>
                                        </p:cTn>
                                        <p:tgtEl>
                                          <p:spTgt spid="118884"/>
                                        </p:tgtEl>
                                        <p:attrNameLst>
                                          <p:attrName>style.visibility</p:attrName>
                                        </p:attrNameLst>
                                      </p:cBhvr>
                                      <p:to>
                                        <p:strVal val="visible"/>
                                      </p:to>
                                    </p:set>
                                    <p:animEffect transition="in" filter="blinds(vertical)">
                                      <p:cBhvr>
                                        <p:cTn id="445" dur="500"/>
                                        <p:tgtEl>
                                          <p:spTgt spid="118884"/>
                                        </p:tgtEl>
                                      </p:cBhvr>
                                    </p:animEffect>
                                  </p:childTnLst>
                                </p:cTn>
                              </p:par>
                            </p:childTnLst>
                          </p:cTn>
                        </p:par>
                        <p:par>
                          <p:cTn id="446" fill="hold">
                            <p:stCondLst>
                              <p:cond delay="1500"/>
                            </p:stCondLst>
                            <p:childTnLst>
                              <p:par>
                                <p:cTn id="447" presetID="42" presetClass="entr" presetSubtype="0" fill="hold" grpId="0" nodeType="afterEffect">
                                  <p:stCondLst>
                                    <p:cond delay="0"/>
                                  </p:stCondLst>
                                  <p:childTnLst>
                                    <p:set>
                                      <p:cBhvr>
                                        <p:cTn id="448" dur="1" fill="hold">
                                          <p:stCondLst>
                                            <p:cond delay="0"/>
                                          </p:stCondLst>
                                        </p:cTn>
                                        <p:tgtEl>
                                          <p:spTgt spid="2"/>
                                        </p:tgtEl>
                                        <p:attrNameLst>
                                          <p:attrName>style.visibility</p:attrName>
                                        </p:attrNameLst>
                                      </p:cBhvr>
                                      <p:to>
                                        <p:strVal val="visible"/>
                                      </p:to>
                                    </p:set>
                                    <p:animEffect transition="in" filter="fade">
                                      <p:cBhvr>
                                        <p:cTn id="449" dur="1000"/>
                                        <p:tgtEl>
                                          <p:spTgt spid="2"/>
                                        </p:tgtEl>
                                      </p:cBhvr>
                                    </p:animEffect>
                                    <p:anim calcmode="lin" valueType="num">
                                      <p:cBhvr>
                                        <p:cTn id="450" dur="1000" fill="hold"/>
                                        <p:tgtEl>
                                          <p:spTgt spid="2"/>
                                        </p:tgtEl>
                                        <p:attrNameLst>
                                          <p:attrName>ppt_x</p:attrName>
                                        </p:attrNameLst>
                                      </p:cBhvr>
                                      <p:tavLst>
                                        <p:tav tm="0">
                                          <p:val>
                                            <p:strVal val="#ppt_x"/>
                                          </p:val>
                                        </p:tav>
                                        <p:tav tm="100000">
                                          <p:val>
                                            <p:strVal val="#ppt_x"/>
                                          </p:val>
                                        </p:tav>
                                      </p:tavLst>
                                    </p:anim>
                                    <p:anim calcmode="lin" valueType="num">
                                      <p:cBhvr>
                                        <p:cTn id="451" dur="1000" fill="hold"/>
                                        <p:tgtEl>
                                          <p:spTgt spid="2"/>
                                        </p:tgtEl>
                                        <p:attrNameLst>
                                          <p:attrName>ppt_y</p:attrName>
                                        </p:attrNameLst>
                                      </p:cBhvr>
                                      <p:tavLst>
                                        <p:tav tm="0">
                                          <p:val>
                                            <p:strVal val="#ppt_y+.1"/>
                                          </p:val>
                                        </p:tav>
                                        <p:tav tm="100000">
                                          <p:val>
                                            <p:strVal val="#ppt_y"/>
                                          </p:val>
                                        </p:tav>
                                      </p:tavLst>
                                    </p:anim>
                                  </p:childTnLst>
                                </p:cTn>
                              </p:par>
                            </p:childTnLst>
                          </p:cTn>
                        </p:par>
                        <p:par>
                          <p:cTn id="452" fill="hold">
                            <p:stCondLst>
                              <p:cond delay="2500"/>
                            </p:stCondLst>
                            <p:childTnLst>
                              <p:par>
                                <p:cTn id="453" presetID="26" presetClass="entr" presetSubtype="0" fill="hold" grpId="0" nodeType="afterEffect">
                                  <p:stCondLst>
                                    <p:cond delay="0"/>
                                  </p:stCondLst>
                                  <p:childTnLst>
                                    <p:set>
                                      <p:cBhvr>
                                        <p:cTn id="454" dur="1" fill="hold">
                                          <p:stCondLst>
                                            <p:cond delay="0"/>
                                          </p:stCondLst>
                                        </p:cTn>
                                        <p:tgtEl>
                                          <p:spTgt spid="79"/>
                                        </p:tgtEl>
                                        <p:attrNameLst>
                                          <p:attrName>style.visibility</p:attrName>
                                        </p:attrNameLst>
                                      </p:cBhvr>
                                      <p:to>
                                        <p:strVal val="visible"/>
                                      </p:to>
                                    </p:set>
                                    <p:animEffect transition="in" filter="wipe(down)">
                                      <p:cBhvr>
                                        <p:cTn id="455" dur="580">
                                          <p:stCondLst>
                                            <p:cond delay="0"/>
                                          </p:stCondLst>
                                        </p:cTn>
                                        <p:tgtEl>
                                          <p:spTgt spid="79"/>
                                        </p:tgtEl>
                                      </p:cBhvr>
                                    </p:animEffect>
                                    <p:anim calcmode="lin" valueType="num">
                                      <p:cBhvr>
                                        <p:cTn id="456"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457"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458"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459"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460"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461" dur="26">
                                          <p:stCondLst>
                                            <p:cond delay="650"/>
                                          </p:stCondLst>
                                        </p:cTn>
                                        <p:tgtEl>
                                          <p:spTgt spid="79"/>
                                        </p:tgtEl>
                                      </p:cBhvr>
                                      <p:to x="100000" y="60000"/>
                                    </p:animScale>
                                    <p:animScale>
                                      <p:cBhvr>
                                        <p:cTn id="462" dur="166" decel="50000">
                                          <p:stCondLst>
                                            <p:cond delay="676"/>
                                          </p:stCondLst>
                                        </p:cTn>
                                        <p:tgtEl>
                                          <p:spTgt spid="79"/>
                                        </p:tgtEl>
                                      </p:cBhvr>
                                      <p:to x="100000" y="100000"/>
                                    </p:animScale>
                                    <p:animScale>
                                      <p:cBhvr>
                                        <p:cTn id="463" dur="26">
                                          <p:stCondLst>
                                            <p:cond delay="1312"/>
                                          </p:stCondLst>
                                        </p:cTn>
                                        <p:tgtEl>
                                          <p:spTgt spid="79"/>
                                        </p:tgtEl>
                                      </p:cBhvr>
                                      <p:to x="100000" y="80000"/>
                                    </p:animScale>
                                    <p:animScale>
                                      <p:cBhvr>
                                        <p:cTn id="464" dur="166" decel="50000">
                                          <p:stCondLst>
                                            <p:cond delay="1338"/>
                                          </p:stCondLst>
                                        </p:cTn>
                                        <p:tgtEl>
                                          <p:spTgt spid="79"/>
                                        </p:tgtEl>
                                      </p:cBhvr>
                                      <p:to x="100000" y="100000"/>
                                    </p:animScale>
                                    <p:animScale>
                                      <p:cBhvr>
                                        <p:cTn id="465" dur="26">
                                          <p:stCondLst>
                                            <p:cond delay="1642"/>
                                          </p:stCondLst>
                                        </p:cTn>
                                        <p:tgtEl>
                                          <p:spTgt spid="79"/>
                                        </p:tgtEl>
                                      </p:cBhvr>
                                      <p:to x="100000" y="90000"/>
                                    </p:animScale>
                                    <p:animScale>
                                      <p:cBhvr>
                                        <p:cTn id="466" dur="166" decel="50000">
                                          <p:stCondLst>
                                            <p:cond delay="1668"/>
                                          </p:stCondLst>
                                        </p:cTn>
                                        <p:tgtEl>
                                          <p:spTgt spid="79"/>
                                        </p:tgtEl>
                                      </p:cBhvr>
                                      <p:to x="100000" y="100000"/>
                                    </p:animScale>
                                    <p:animScale>
                                      <p:cBhvr>
                                        <p:cTn id="467" dur="26">
                                          <p:stCondLst>
                                            <p:cond delay="1808"/>
                                          </p:stCondLst>
                                        </p:cTn>
                                        <p:tgtEl>
                                          <p:spTgt spid="79"/>
                                        </p:tgtEl>
                                      </p:cBhvr>
                                      <p:to x="100000" y="95000"/>
                                    </p:animScale>
                                    <p:animScale>
                                      <p:cBhvr>
                                        <p:cTn id="468" dur="166" decel="50000">
                                          <p:stCondLst>
                                            <p:cond delay="1834"/>
                                          </p:stCondLst>
                                        </p:cTn>
                                        <p:tgtEl>
                                          <p:spTgt spid="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6" grpId="0" animBg="1"/>
      <p:bldP spid="118816" grpId="1" animBg="1"/>
      <p:bldP spid="118817" grpId="0" animBg="1"/>
      <p:bldP spid="118817" grpId="1" animBg="1"/>
      <p:bldP spid="118818" grpId="0" animBg="1"/>
      <p:bldP spid="118818" grpId="1" animBg="1"/>
      <p:bldP spid="118819" grpId="0" animBg="1"/>
      <p:bldP spid="118819" grpId="1" animBg="1"/>
      <p:bldP spid="118820" grpId="0" animBg="1"/>
      <p:bldP spid="118820" grpId="1" animBg="1"/>
      <p:bldP spid="118821" grpId="0" animBg="1"/>
      <p:bldP spid="118821" grpId="1" animBg="1"/>
      <p:bldP spid="118822" grpId="0" animBg="1"/>
      <p:bldP spid="118822" grpId="1" animBg="1"/>
      <p:bldP spid="118823" grpId="0" animBg="1"/>
      <p:bldP spid="118823" grpId="1" animBg="1"/>
      <p:bldP spid="118824" grpId="0" animBg="1"/>
      <p:bldP spid="118824" grpId="1" animBg="1"/>
      <p:bldP spid="118825" grpId="0" animBg="1"/>
      <p:bldP spid="118825" grpId="1" animBg="1"/>
      <p:bldP spid="118826" grpId="0" animBg="1"/>
      <p:bldP spid="118826" grpId="1" animBg="1"/>
      <p:bldP spid="118827" grpId="0" animBg="1"/>
      <p:bldP spid="118827" grpId="1" animBg="1"/>
      <p:bldP spid="118828" grpId="0" animBg="1"/>
      <p:bldP spid="118828" grpId="1" animBg="1"/>
      <p:bldP spid="118829" grpId="0" animBg="1"/>
      <p:bldP spid="118829" grpId="1" animBg="1"/>
      <p:bldP spid="118830" grpId="0" animBg="1"/>
      <p:bldP spid="118830" grpId="1" animBg="1"/>
      <p:bldP spid="118831" grpId="0" animBg="1"/>
      <p:bldP spid="118831" grpId="1" animBg="1"/>
      <p:bldP spid="118832" grpId="0" animBg="1"/>
      <p:bldP spid="118832" grpId="1" animBg="1"/>
      <p:bldP spid="118833" grpId="0" animBg="1"/>
      <p:bldP spid="118833" grpId="1" animBg="1"/>
      <p:bldP spid="118834" grpId="0" animBg="1"/>
      <p:bldP spid="118834" grpId="1" animBg="1"/>
      <p:bldP spid="118835" grpId="0" animBg="1"/>
      <p:bldP spid="118835" grpId="1" animBg="1"/>
      <p:bldP spid="118836" grpId="0" animBg="1"/>
      <p:bldP spid="118836" grpId="1" animBg="1"/>
      <p:bldP spid="118837" grpId="0" animBg="1"/>
      <p:bldP spid="118838" grpId="0" animBg="1"/>
      <p:bldP spid="118839" grpId="0" animBg="1"/>
      <p:bldP spid="118840" grpId="0" animBg="1"/>
      <p:bldP spid="118840" grpId="1" animBg="1"/>
      <p:bldP spid="118841" grpId="0"/>
      <p:bldP spid="118842" grpId="0"/>
      <p:bldP spid="118843" grpId="0"/>
      <p:bldP spid="118844" grpId="0"/>
      <p:bldP spid="118845" grpId="0"/>
      <p:bldP spid="118846" grpId="0"/>
      <p:bldP spid="118846" grpId="1"/>
      <p:bldP spid="118847" grpId="0"/>
      <p:bldP spid="118847" grpId="1"/>
      <p:bldP spid="118848" grpId="0" animBg="1"/>
      <p:bldP spid="118848" grpId="1" animBg="1"/>
      <p:bldP spid="118849" grpId="0" animBg="1"/>
      <p:bldP spid="118849" grpId="1" animBg="1"/>
      <p:bldP spid="118850" grpId="0" animBg="1"/>
      <p:bldP spid="118850" grpId="1" animBg="1"/>
      <p:bldP spid="118851" grpId="0" animBg="1"/>
      <p:bldP spid="118851" grpId="1" animBg="1"/>
      <p:bldP spid="118852" grpId="0" animBg="1"/>
      <p:bldP spid="118852" grpId="1" animBg="1"/>
      <p:bldP spid="118853" grpId="0" animBg="1"/>
      <p:bldP spid="118853" grpId="1" animBg="1"/>
      <p:bldP spid="118854" grpId="0" animBg="1"/>
      <p:bldP spid="118854" grpId="1" animBg="1"/>
      <p:bldP spid="118855" grpId="0" animBg="1"/>
      <p:bldP spid="118855" grpId="1" animBg="1"/>
      <p:bldP spid="118856" grpId="0" animBg="1"/>
      <p:bldP spid="118856" grpId="1" animBg="1"/>
      <p:bldP spid="118857" grpId="0" animBg="1"/>
      <p:bldP spid="118857" grpId="1" animBg="1"/>
      <p:bldP spid="118858" grpId="0" animBg="1"/>
      <p:bldP spid="118858" grpId="1" animBg="1"/>
      <p:bldP spid="118859" grpId="0" animBg="1"/>
      <p:bldP spid="118859" grpId="1" animBg="1"/>
      <p:bldP spid="118860" grpId="0" animBg="1"/>
      <p:bldP spid="118860" grpId="1" animBg="1"/>
      <p:bldP spid="118861" grpId="0" animBg="1"/>
      <p:bldP spid="118861" grpId="1" animBg="1"/>
      <p:bldP spid="118862" grpId="0" animBg="1"/>
      <p:bldP spid="118862" grpId="1" animBg="1"/>
      <p:bldP spid="118863" grpId="0" animBg="1"/>
      <p:bldP spid="118863" grpId="1" animBg="1"/>
      <p:bldP spid="118864" grpId="0" animBg="1"/>
      <p:bldP spid="118864" grpId="1" animBg="1"/>
      <p:bldP spid="118865" grpId="0" animBg="1"/>
      <p:bldP spid="118865" grpId="1" animBg="1"/>
      <p:bldP spid="118866" grpId="0" animBg="1"/>
      <p:bldP spid="118866" grpId="1" animBg="1"/>
      <p:bldP spid="118867" grpId="0"/>
      <p:bldP spid="118867" grpId="1"/>
      <p:bldP spid="118868" grpId="0"/>
      <p:bldP spid="118868" grpId="1"/>
      <p:bldP spid="118869" grpId="0" animBg="1"/>
      <p:bldP spid="118870" grpId="0" animBg="1"/>
      <p:bldP spid="118871" grpId="0" animBg="1"/>
      <p:bldP spid="118872" grpId="0" animBg="1"/>
      <p:bldP spid="118873" grpId="0" animBg="1"/>
      <p:bldP spid="118874" grpId="0" animBg="1"/>
      <p:bldP spid="118875" grpId="0" animBg="1"/>
      <p:bldP spid="118876" grpId="0" animBg="1"/>
      <p:bldP spid="118877" grpId="0" animBg="1"/>
      <p:bldP spid="118878" grpId="0" animBg="1"/>
      <p:bldP spid="118879" grpId="0" animBg="1"/>
      <p:bldP spid="118880" grpId="0" animBg="1"/>
      <p:bldP spid="118881" grpId="0"/>
      <p:bldP spid="118882" grpId="0"/>
      <p:bldP spid="118883" grpId="0" animBg="1"/>
      <p:bldP spid="118883" grpId="1" animBg="1"/>
      <p:bldP spid="75" grpId="0"/>
      <p:bldP spid="2" grpId="0" animBg="1"/>
      <p:bldP spid="79" grpId="0"/>
      <p:bldP spid="1188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4" y="1126485"/>
            <a:ext cx="5032147" cy="646331"/>
          </a:xfrm>
          <a:prstGeom prst="rect">
            <a:avLst/>
          </a:prstGeom>
        </p:spPr>
        <p:txBody>
          <a:bodyPr wrap="none">
            <a:spAutoFit/>
          </a:bodyPr>
          <a:lstStyle/>
          <a:p>
            <a:r>
              <a:rPr lang="pt-BR" sz="3600" b="1" dirty="0" smtClean="0">
                <a:solidFill>
                  <a:srgbClr val="C00000"/>
                </a:solidFill>
                <a:effectLst>
                  <a:outerShdw blurRad="38100" dist="38100" dir="2700000" algn="tl">
                    <a:srgbClr val="000000">
                      <a:alpha val="43137"/>
                    </a:srgbClr>
                  </a:outerShdw>
                </a:effectLst>
              </a:rPr>
              <a:t>Número de Massa (A) </a:t>
            </a:r>
            <a:endParaRPr lang="pt-BR" sz="3600" dirty="0">
              <a:solidFill>
                <a:srgbClr val="C00000"/>
              </a:solidFill>
            </a:endParaRPr>
          </a:p>
        </p:txBody>
      </p:sp>
      <p:sp>
        <p:nvSpPr>
          <p:cNvPr id="5" name="Retângulo 4"/>
          <p:cNvSpPr/>
          <p:nvPr/>
        </p:nvSpPr>
        <p:spPr>
          <a:xfrm>
            <a:off x="107504" y="1785590"/>
            <a:ext cx="4392487" cy="923330"/>
          </a:xfrm>
          <a:prstGeom prst="rect">
            <a:avLst/>
          </a:prstGeom>
        </p:spPr>
        <p:txBody>
          <a:bodyPr wrap="square">
            <a:spAutoFit/>
          </a:bodyPr>
          <a:lstStyle/>
          <a:p>
            <a:pPr algn="just"/>
            <a:r>
              <a:rPr lang="pt-BR" b="1" dirty="0" smtClean="0">
                <a:solidFill>
                  <a:srgbClr val="008000"/>
                </a:solidFill>
                <a:effectLst>
                  <a:outerShdw blurRad="38100" dist="38100" dir="2700000" algn="tl">
                    <a:srgbClr val="000000">
                      <a:alpha val="43137"/>
                    </a:srgbClr>
                  </a:outerShdw>
                </a:effectLst>
              </a:rPr>
              <a:t>É a SOMA do número de PRÓTONS (p), ou NÚMERO ATÔMICO (z), e o número de NÊUTRONS (n).</a:t>
            </a:r>
            <a:endParaRPr lang="pt-BR" dirty="0">
              <a:solidFill>
                <a:srgbClr val="008000"/>
              </a:solidFill>
            </a:endParaRPr>
          </a:p>
        </p:txBody>
      </p:sp>
      <mc:AlternateContent xmlns:mc="http://schemas.openxmlformats.org/markup-compatibility/2006" xmlns:a14="http://schemas.microsoft.com/office/drawing/2010/main">
        <mc:Choice Requires="a14">
          <p:sp>
            <p:nvSpPr>
              <p:cNvPr id="6" name="CaixaDeTexto 5"/>
              <p:cNvSpPr txBox="1"/>
              <p:nvPr/>
            </p:nvSpPr>
            <p:spPr>
              <a:xfrm>
                <a:off x="4499992" y="1836113"/>
                <a:ext cx="1827359" cy="523220"/>
              </a:xfrm>
              <a:prstGeom prst="rect">
                <a:avLst/>
              </a:prstGeom>
              <a:noFill/>
              <a:ln w="66675" cmpd="tri">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pt-BR" sz="2800" b="0" i="1" smtClean="0">
                          <a:latin typeface="Cambria Math"/>
                        </a:rPr>
                        <m:t>𝐴</m:t>
                      </m:r>
                      <m:r>
                        <a:rPr lang="pt-BR" sz="2800" b="0" i="1" smtClean="0">
                          <a:latin typeface="Cambria Math"/>
                        </a:rPr>
                        <m:t>=</m:t>
                      </m:r>
                      <m:r>
                        <a:rPr lang="pt-BR" sz="2800" b="0" i="1" smtClean="0">
                          <a:latin typeface="Cambria Math"/>
                        </a:rPr>
                        <m:t>𝑝</m:t>
                      </m:r>
                      <m:r>
                        <a:rPr lang="pt-BR" sz="2800" b="0" i="1" smtClean="0">
                          <a:latin typeface="Cambria Math"/>
                        </a:rPr>
                        <m:t>+</m:t>
                      </m:r>
                      <m:r>
                        <a:rPr lang="pt-BR" sz="2800" b="0" i="1" smtClean="0">
                          <a:latin typeface="Cambria Math"/>
                        </a:rPr>
                        <m:t>𝑛</m:t>
                      </m:r>
                    </m:oMath>
                  </m:oMathPara>
                </a14:m>
                <a:endParaRPr lang="pt-BR" sz="2800" dirty="0"/>
              </a:p>
            </p:txBody>
          </p:sp>
        </mc:Choice>
        <mc:Fallback xmlns="">
          <p:sp>
            <p:nvSpPr>
              <p:cNvPr id="6" name="CaixaDeTexto 5"/>
              <p:cNvSpPr txBox="1">
                <a:spLocks noRot="1" noChangeAspect="1" noMove="1" noResize="1" noEditPoints="1" noAdjustHandles="1" noChangeArrowheads="1" noChangeShapeType="1" noTextEdit="1"/>
              </p:cNvSpPr>
              <p:nvPr/>
            </p:nvSpPr>
            <p:spPr>
              <a:xfrm>
                <a:off x="4499992" y="1836113"/>
                <a:ext cx="1827359" cy="523220"/>
              </a:xfrm>
              <a:prstGeom prst="rect">
                <a:avLst/>
              </a:prstGeom>
              <a:blipFill rotWithShape="1">
                <a:blip r:embed="rId2" cstate="print"/>
                <a:stretch>
                  <a:fillRect/>
                </a:stretch>
              </a:blipFill>
              <a:ln w="66675" cmpd="tri">
                <a:solidFill>
                  <a:schemeClr val="tx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p:cNvSpPr txBox="1"/>
              <p:nvPr/>
            </p:nvSpPr>
            <p:spPr>
              <a:xfrm>
                <a:off x="6841172" y="1836112"/>
                <a:ext cx="1801904" cy="523220"/>
              </a:xfrm>
              <a:prstGeom prst="rect">
                <a:avLst/>
              </a:prstGeom>
              <a:noFill/>
              <a:ln w="66675" cmpd="tri">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pt-BR" sz="2800" b="0" i="1" smtClean="0">
                          <a:latin typeface="Cambria Math"/>
                        </a:rPr>
                        <m:t>𝐴</m:t>
                      </m:r>
                      <m:r>
                        <a:rPr lang="pt-BR" sz="2800" b="0" i="1" smtClean="0">
                          <a:latin typeface="Cambria Math"/>
                        </a:rPr>
                        <m:t>=</m:t>
                      </m:r>
                      <m:r>
                        <a:rPr lang="pt-BR" sz="2800" b="0" i="1" smtClean="0">
                          <a:latin typeface="Cambria Math"/>
                        </a:rPr>
                        <m:t>𝑧</m:t>
                      </m:r>
                      <m:r>
                        <a:rPr lang="pt-BR" sz="2800" b="0" i="1" smtClean="0">
                          <a:latin typeface="Cambria Math"/>
                        </a:rPr>
                        <m:t>+</m:t>
                      </m:r>
                      <m:r>
                        <a:rPr lang="pt-BR" sz="2800" b="0" i="1" smtClean="0">
                          <a:latin typeface="Cambria Math"/>
                        </a:rPr>
                        <m:t>𝑛</m:t>
                      </m:r>
                    </m:oMath>
                  </m:oMathPara>
                </a14:m>
                <a:endParaRPr lang="pt-BR" sz="2800"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6841172" y="1836112"/>
                <a:ext cx="1801904" cy="523220"/>
              </a:xfrm>
              <a:prstGeom prst="rect">
                <a:avLst/>
              </a:prstGeom>
              <a:blipFill rotWithShape="1">
                <a:blip r:embed="rId3" cstate="print"/>
                <a:stretch>
                  <a:fillRect/>
                </a:stretch>
              </a:blipFill>
              <a:ln w="66675" cmpd="tri">
                <a:solidFill>
                  <a:schemeClr val="tx1"/>
                </a:solidFill>
              </a:ln>
            </p:spPr>
            <p:txBody>
              <a:bodyPr/>
              <a:lstStyle/>
              <a:p>
                <a:r>
                  <a:rPr lang="pt-BR">
                    <a:noFill/>
                  </a:rPr>
                  <a:t> </a:t>
                </a:r>
              </a:p>
            </p:txBody>
          </p:sp>
        </mc:Fallback>
      </mc:AlternateContent>
      <p:sp>
        <p:nvSpPr>
          <p:cNvPr id="8" name="Retângulo 7"/>
          <p:cNvSpPr/>
          <p:nvPr/>
        </p:nvSpPr>
        <p:spPr>
          <a:xfrm>
            <a:off x="6372200" y="1930186"/>
            <a:ext cx="466794" cy="369332"/>
          </a:xfrm>
          <a:prstGeom prst="rect">
            <a:avLst/>
          </a:prstGeom>
        </p:spPr>
        <p:txBody>
          <a:bodyPr wrap="none">
            <a:spAutoFit/>
          </a:bodyPr>
          <a:lstStyle/>
          <a:p>
            <a:r>
              <a:rPr lang="pt-BR" b="1" dirty="0" smtClean="0">
                <a:solidFill>
                  <a:srgbClr val="0000FF"/>
                </a:solidFill>
                <a:effectLst>
                  <a:outerShdw blurRad="38100" dist="38100" dir="2700000" algn="tl">
                    <a:srgbClr val="000000">
                      <a:alpha val="43137"/>
                    </a:srgbClr>
                  </a:outerShdw>
                </a:effectLst>
              </a:rPr>
              <a:t>ou</a:t>
            </a:r>
            <a:endParaRPr lang="pt-BR" dirty="0">
              <a:solidFill>
                <a:srgbClr val="0000FF"/>
              </a:solidFill>
            </a:endParaRPr>
          </a:p>
        </p:txBody>
      </p:sp>
      <p:grpSp>
        <p:nvGrpSpPr>
          <p:cNvPr id="9" name="Grupo 8"/>
          <p:cNvGrpSpPr/>
          <p:nvPr/>
        </p:nvGrpSpPr>
        <p:grpSpPr>
          <a:xfrm>
            <a:off x="179512" y="2780928"/>
            <a:ext cx="4968552" cy="3743325"/>
            <a:chOff x="323850" y="3069952"/>
            <a:chExt cx="4968552" cy="3743325"/>
          </a:xfrm>
        </p:grpSpPr>
        <p:sp>
          <p:nvSpPr>
            <p:cNvPr id="10" name="Oval 21"/>
            <p:cNvSpPr>
              <a:spLocks noChangeArrowheads="1"/>
            </p:cNvSpPr>
            <p:nvPr/>
          </p:nvSpPr>
          <p:spPr bwMode="auto">
            <a:xfrm>
              <a:off x="1979613" y="4654277"/>
              <a:ext cx="647700" cy="647700"/>
            </a:xfrm>
            <a:prstGeom prst="ellipse">
              <a:avLst/>
            </a:prstGeom>
            <a:noFill/>
            <a:ln w="57150" cmpd="thinThick">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11" name="Oval 22"/>
            <p:cNvSpPr>
              <a:spLocks noChangeArrowheads="1"/>
            </p:cNvSpPr>
            <p:nvPr/>
          </p:nvSpPr>
          <p:spPr bwMode="auto">
            <a:xfrm>
              <a:off x="1690688" y="3141390"/>
              <a:ext cx="1223962"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12" name="Oval 23"/>
            <p:cNvSpPr>
              <a:spLocks noChangeArrowheads="1"/>
            </p:cNvSpPr>
            <p:nvPr/>
          </p:nvSpPr>
          <p:spPr bwMode="auto">
            <a:xfrm rot="2328129">
              <a:off x="1690688" y="3141390"/>
              <a:ext cx="1223962"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13" name="Oval 24"/>
            <p:cNvSpPr>
              <a:spLocks noChangeArrowheads="1"/>
            </p:cNvSpPr>
            <p:nvPr/>
          </p:nvSpPr>
          <p:spPr bwMode="auto">
            <a:xfrm rot="-4062463">
              <a:off x="1619250" y="3141390"/>
              <a:ext cx="1223963"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14" name="Oval 25"/>
            <p:cNvSpPr>
              <a:spLocks noChangeArrowheads="1"/>
            </p:cNvSpPr>
            <p:nvPr/>
          </p:nvSpPr>
          <p:spPr bwMode="auto">
            <a:xfrm rot="-1734334">
              <a:off x="1619250" y="3141390"/>
              <a:ext cx="1223963"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15" name="Oval 26"/>
            <p:cNvSpPr>
              <a:spLocks noChangeArrowheads="1"/>
            </p:cNvSpPr>
            <p:nvPr/>
          </p:nvSpPr>
          <p:spPr bwMode="auto">
            <a:xfrm rot="4373923">
              <a:off x="1547812" y="3141390"/>
              <a:ext cx="1223963"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16" name="Oval 27"/>
            <p:cNvSpPr>
              <a:spLocks noChangeArrowheads="1"/>
            </p:cNvSpPr>
            <p:nvPr/>
          </p:nvSpPr>
          <p:spPr bwMode="auto">
            <a:xfrm>
              <a:off x="2195513" y="3069952"/>
              <a:ext cx="144462" cy="144463"/>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17" name="Oval 28"/>
            <p:cNvSpPr>
              <a:spLocks noChangeArrowheads="1"/>
            </p:cNvSpPr>
            <p:nvPr/>
          </p:nvSpPr>
          <p:spPr bwMode="auto">
            <a:xfrm>
              <a:off x="3059113" y="6525940"/>
              <a:ext cx="144462" cy="144462"/>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18" name="Oval 29"/>
            <p:cNvSpPr>
              <a:spLocks noChangeArrowheads="1"/>
            </p:cNvSpPr>
            <p:nvPr/>
          </p:nvSpPr>
          <p:spPr bwMode="auto">
            <a:xfrm>
              <a:off x="2195513" y="4870177"/>
              <a:ext cx="144462"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19" name="Oval 30"/>
            <p:cNvSpPr>
              <a:spLocks noChangeArrowheads="1"/>
            </p:cNvSpPr>
            <p:nvPr/>
          </p:nvSpPr>
          <p:spPr bwMode="auto">
            <a:xfrm>
              <a:off x="2195513" y="4654277"/>
              <a:ext cx="144462"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 name="Oval 31"/>
            <p:cNvSpPr>
              <a:spLocks noChangeArrowheads="1"/>
            </p:cNvSpPr>
            <p:nvPr/>
          </p:nvSpPr>
          <p:spPr bwMode="auto">
            <a:xfrm>
              <a:off x="2051050" y="4798740"/>
              <a:ext cx="144463" cy="144462"/>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1" name="Oval 32"/>
            <p:cNvSpPr>
              <a:spLocks noChangeArrowheads="1"/>
            </p:cNvSpPr>
            <p:nvPr/>
          </p:nvSpPr>
          <p:spPr bwMode="auto">
            <a:xfrm>
              <a:off x="2051050" y="5014640"/>
              <a:ext cx="144463" cy="144462"/>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2" name="Oval 33"/>
            <p:cNvSpPr>
              <a:spLocks noChangeArrowheads="1"/>
            </p:cNvSpPr>
            <p:nvPr/>
          </p:nvSpPr>
          <p:spPr bwMode="auto">
            <a:xfrm>
              <a:off x="3348038" y="3501752"/>
              <a:ext cx="144462" cy="144463"/>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3" name="Oval 34"/>
            <p:cNvSpPr>
              <a:spLocks noChangeArrowheads="1"/>
            </p:cNvSpPr>
            <p:nvPr/>
          </p:nvSpPr>
          <p:spPr bwMode="auto">
            <a:xfrm>
              <a:off x="395288" y="5230540"/>
              <a:ext cx="144462" cy="144462"/>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4" name="Oval 35"/>
            <p:cNvSpPr>
              <a:spLocks noChangeArrowheads="1"/>
            </p:cNvSpPr>
            <p:nvPr/>
          </p:nvSpPr>
          <p:spPr bwMode="auto">
            <a:xfrm>
              <a:off x="2411413" y="4798740"/>
              <a:ext cx="144462" cy="144462"/>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5" name="Oval 36"/>
            <p:cNvSpPr>
              <a:spLocks noChangeArrowheads="1"/>
            </p:cNvSpPr>
            <p:nvPr/>
          </p:nvSpPr>
          <p:spPr bwMode="auto">
            <a:xfrm>
              <a:off x="2266950" y="5086077"/>
              <a:ext cx="144463" cy="144463"/>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6" name="Oval 37"/>
            <p:cNvSpPr>
              <a:spLocks noChangeArrowheads="1"/>
            </p:cNvSpPr>
            <p:nvPr/>
          </p:nvSpPr>
          <p:spPr bwMode="auto">
            <a:xfrm>
              <a:off x="2124075" y="5086077"/>
              <a:ext cx="144463" cy="144463"/>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7" name="Oval 38"/>
            <p:cNvSpPr>
              <a:spLocks noChangeArrowheads="1"/>
            </p:cNvSpPr>
            <p:nvPr/>
          </p:nvSpPr>
          <p:spPr bwMode="auto">
            <a:xfrm>
              <a:off x="2339975" y="4725715"/>
              <a:ext cx="144463" cy="144462"/>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8" name="Oval 39"/>
            <p:cNvSpPr>
              <a:spLocks noChangeArrowheads="1"/>
            </p:cNvSpPr>
            <p:nvPr/>
          </p:nvSpPr>
          <p:spPr bwMode="auto">
            <a:xfrm>
              <a:off x="2411413" y="4941615"/>
              <a:ext cx="144462" cy="144462"/>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9" name="Oval 54"/>
            <p:cNvSpPr>
              <a:spLocks noChangeArrowheads="1"/>
            </p:cNvSpPr>
            <p:nvPr/>
          </p:nvSpPr>
          <p:spPr bwMode="auto">
            <a:xfrm>
              <a:off x="3793640" y="3930550"/>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30" name="Oval 55"/>
            <p:cNvSpPr>
              <a:spLocks noChangeArrowheads="1"/>
            </p:cNvSpPr>
            <p:nvPr/>
          </p:nvSpPr>
          <p:spPr bwMode="auto">
            <a:xfrm>
              <a:off x="3783637" y="3573115"/>
              <a:ext cx="288925" cy="288925"/>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31" name="Oval 56"/>
            <p:cNvSpPr>
              <a:spLocks noChangeArrowheads="1"/>
            </p:cNvSpPr>
            <p:nvPr/>
          </p:nvSpPr>
          <p:spPr bwMode="auto">
            <a:xfrm>
              <a:off x="3795397" y="3171541"/>
              <a:ext cx="288925" cy="288925"/>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32" name="Text Box 57"/>
            <p:cNvSpPr txBox="1">
              <a:spLocks noChangeArrowheads="1"/>
            </p:cNvSpPr>
            <p:nvPr/>
          </p:nvSpPr>
          <p:spPr bwMode="auto">
            <a:xfrm>
              <a:off x="4227197" y="3133441"/>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rgbClr val="0000FF"/>
                  </a:solidFill>
                  <a:cs typeface="Arial" pitchFamily="34" charset="0"/>
                </a:rPr>
                <a:t>Próton</a:t>
              </a:r>
            </a:p>
          </p:txBody>
        </p:sp>
        <p:sp>
          <p:nvSpPr>
            <p:cNvPr id="33" name="Text Box 58"/>
            <p:cNvSpPr txBox="1">
              <a:spLocks noChangeArrowheads="1"/>
            </p:cNvSpPr>
            <p:nvPr/>
          </p:nvSpPr>
          <p:spPr bwMode="auto">
            <a:xfrm>
              <a:off x="4222427" y="3528798"/>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rgbClr val="0000FF"/>
                  </a:solidFill>
                  <a:cs typeface="Arial" pitchFamily="34" charset="0"/>
                </a:rPr>
                <a:t>Nêutron</a:t>
              </a:r>
            </a:p>
          </p:txBody>
        </p:sp>
        <p:sp>
          <p:nvSpPr>
            <p:cNvPr id="34" name="Text Box 59"/>
            <p:cNvSpPr txBox="1">
              <a:spLocks noChangeArrowheads="1"/>
            </p:cNvSpPr>
            <p:nvPr/>
          </p:nvSpPr>
          <p:spPr bwMode="auto">
            <a:xfrm>
              <a:off x="4246077" y="39242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Elétron</a:t>
              </a:r>
            </a:p>
          </p:txBody>
        </p:sp>
      </p:grpSp>
      <p:sp>
        <p:nvSpPr>
          <p:cNvPr id="36" name="Retângulo 35"/>
          <p:cNvSpPr/>
          <p:nvPr/>
        </p:nvSpPr>
        <p:spPr>
          <a:xfrm>
            <a:off x="3419872" y="5589240"/>
            <a:ext cx="5400525" cy="923330"/>
          </a:xfrm>
          <a:prstGeom prst="rect">
            <a:avLst/>
          </a:prstGeom>
        </p:spPr>
        <p:txBody>
          <a:bodyPr wrap="square">
            <a:spAutoFit/>
          </a:bodyPr>
          <a:lstStyle/>
          <a:p>
            <a:pPr algn="just" eaLnBrk="1" hangingPunct="1"/>
            <a:r>
              <a:rPr lang="pt-BR" b="1" dirty="0">
                <a:solidFill>
                  <a:srgbClr val="C00000"/>
                </a:solidFill>
                <a:effectLst>
                  <a:outerShdw blurRad="38100" dist="38100" dir="2700000" algn="tl">
                    <a:srgbClr val="000000">
                      <a:alpha val="43137"/>
                    </a:srgbClr>
                  </a:outerShdw>
                </a:effectLst>
                <a:latin typeface="+mj-lt"/>
                <a:ea typeface="+mj-ea"/>
                <a:cs typeface="+mj-cs"/>
              </a:rPr>
              <a:t>A Massa atômica está praticamente toda concentrada no núcleo, visto que a massa do elétron é desprezível se comparada com a do próton ou a do nêutron.</a:t>
            </a:r>
          </a:p>
        </p:txBody>
      </p:sp>
      <p:sp>
        <p:nvSpPr>
          <p:cNvPr id="37" name="Retângulo 36"/>
          <p:cNvSpPr/>
          <p:nvPr/>
        </p:nvSpPr>
        <p:spPr>
          <a:xfrm>
            <a:off x="5373695" y="2996952"/>
            <a:ext cx="3446777" cy="707886"/>
          </a:xfrm>
          <a:prstGeom prst="rect">
            <a:avLst/>
          </a:prstGeom>
        </p:spPr>
        <p:txBody>
          <a:bodyPr wrap="none">
            <a:spAutoFit/>
          </a:bodyPr>
          <a:lstStyle/>
          <a:p>
            <a:r>
              <a:rPr lang="pt-BR" sz="2000" b="1" dirty="0" smtClean="0">
                <a:solidFill>
                  <a:srgbClr val="FF9900"/>
                </a:solidFill>
                <a:effectLst>
                  <a:outerShdw blurRad="38100" dist="38100" dir="2700000" algn="tl">
                    <a:srgbClr val="000000">
                      <a:alpha val="43137"/>
                    </a:srgbClr>
                  </a:outerShdw>
                </a:effectLst>
              </a:rPr>
              <a:t>No nosso exemplo, temos:</a:t>
            </a:r>
          </a:p>
          <a:p>
            <a:r>
              <a:rPr lang="pt-BR" sz="2000" b="1" dirty="0" smtClean="0">
                <a:solidFill>
                  <a:srgbClr val="0000FF"/>
                </a:solidFill>
                <a:effectLst>
                  <a:outerShdw blurRad="38100" dist="38100" dir="2700000" algn="tl">
                    <a:srgbClr val="000000">
                      <a:alpha val="43137"/>
                    </a:srgbClr>
                  </a:outerShdw>
                </a:effectLst>
              </a:rPr>
              <a:t>p = 4 </a:t>
            </a:r>
            <a:r>
              <a:rPr lang="pt-BR" sz="2000" b="1" dirty="0" smtClean="0">
                <a:solidFill>
                  <a:srgbClr val="FF9900"/>
                </a:solidFill>
                <a:effectLst>
                  <a:outerShdw blurRad="38100" dist="38100" dir="2700000" algn="tl">
                    <a:srgbClr val="000000">
                      <a:alpha val="43137"/>
                    </a:srgbClr>
                  </a:outerShdw>
                </a:effectLst>
              </a:rPr>
              <a:t>e </a:t>
            </a:r>
            <a:r>
              <a:rPr lang="pt-BR" sz="2000" b="1" dirty="0" smtClean="0">
                <a:solidFill>
                  <a:srgbClr val="0000FF"/>
                </a:solidFill>
                <a:effectLst>
                  <a:outerShdw blurRad="38100" dist="38100" dir="2700000" algn="tl">
                    <a:srgbClr val="000000">
                      <a:alpha val="43137"/>
                    </a:srgbClr>
                  </a:outerShdw>
                </a:effectLst>
              </a:rPr>
              <a:t>n = 5</a:t>
            </a:r>
            <a:r>
              <a:rPr lang="pt-BR" sz="2000" b="1" dirty="0" smtClean="0">
                <a:solidFill>
                  <a:srgbClr val="FF9900"/>
                </a:solidFill>
                <a:effectLst>
                  <a:outerShdw blurRad="38100" dist="38100" dir="2700000" algn="tl">
                    <a:srgbClr val="000000">
                      <a:alpha val="43137"/>
                    </a:srgbClr>
                  </a:outerShdw>
                </a:effectLst>
              </a:rPr>
              <a:t>. Então:</a:t>
            </a:r>
            <a:endParaRPr lang="pt-BR" sz="2000" dirty="0">
              <a:solidFill>
                <a:srgbClr val="FF9900"/>
              </a:solidFill>
            </a:endParaRPr>
          </a:p>
        </p:txBody>
      </p:sp>
      <mc:AlternateContent xmlns:mc="http://schemas.openxmlformats.org/markup-compatibility/2006" xmlns:a14="http://schemas.microsoft.com/office/drawing/2010/main">
        <mc:Choice Requires="a14">
          <p:sp>
            <p:nvSpPr>
              <p:cNvPr id="38" name="CaixaDeTexto 37"/>
              <p:cNvSpPr txBox="1"/>
              <p:nvPr/>
            </p:nvSpPr>
            <p:spPr>
              <a:xfrm>
                <a:off x="3923928" y="4078813"/>
                <a:ext cx="5009769" cy="646331"/>
              </a:xfrm>
              <a:prstGeom prst="rect">
                <a:avLst/>
              </a:prstGeom>
              <a:noFill/>
              <a:ln w="66675" cmpd="tri">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pt-BR" sz="3600" b="0" i="1" smtClean="0">
                          <a:latin typeface="Cambria Math"/>
                        </a:rPr>
                        <m:t>𝐴</m:t>
                      </m:r>
                      <m:r>
                        <a:rPr lang="pt-BR" sz="3600" b="0" i="1" smtClean="0">
                          <a:latin typeface="Cambria Math"/>
                        </a:rPr>
                        <m:t>=</m:t>
                      </m:r>
                      <m:r>
                        <a:rPr lang="pt-BR" sz="3600" b="0" i="1" smtClean="0">
                          <a:latin typeface="Cambria Math"/>
                        </a:rPr>
                        <m:t>𝑝</m:t>
                      </m:r>
                      <m:r>
                        <a:rPr lang="pt-BR" sz="3600" b="0" i="1" smtClean="0">
                          <a:latin typeface="Cambria Math"/>
                        </a:rPr>
                        <m:t>+</m:t>
                      </m:r>
                      <m:r>
                        <a:rPr lang="pt-BR" sz="3600" b="0" i="1" smtClean="0">
                          <a:latin typeface="Cambria Math"/>
                        </a:rPr>
                        <m:t>𝑛</m:t>
                      </m:r>
                      <m:r>
                        <a:rPr lang="pt-BR" sz="3600" b="0" i="1" smtClean="0">
                          <a:latin typeface="Cambria Math"/>
                        </a:rPr>
                        <m:t> ⇒</m:t>
                      </m:r>
                      <m:r>
                        <a:rPr lang="pt-BR" sz="3600" b="0" i="1" smtClean="0">
                          <a:latin typeface="Cambria Math"/>
                          <a:ea typeface="Cambria Math"/>
                        </a:rPr>
                        <m:t>𝐴</m:t>
                      </m:r>
                      <m:r>
                        <a:rPr lang="pt-BR" sz="3600" b="0" i="1" smtClean="0">
                          <a:latin typeface="Cambria Math"/>
                          <a:ea typeface="Cambria Math"/>
                        </a:rPr>
                        <m:t>=4+5</m:t>
                      </m:r>
                    </m:oMath>
                  </m:oMathPara>
                </a14:m>
                <a:endParaRPr lang="pt-BR" sz="3600" dirty="0"/>
              </a:p>
            </p:txBody>
          </p:sp>
        </mc:Choice>
        <mc:Fallback xmlns="">
          <p:sp>
            <p:nvSpPr>
              <p:cNvPr id="38" name="CaixaDeTexto 37"/>
              <p:cNvSpPr txBox="1">
                <a:spLocks noRot="1" noChangeAspect="1" noMove="1" noResize="1" noEditPoints="1" noAdjustHandles="1" noChangeArrowheads="1" noChangeShapeType="1" noTextEdit="1"/>
              </p:cNvSpPr>
              <p:nvPr/>
            </p:nvSpPr>
            <p:spPr>
              <a:xfrm>
                <a:off x="3923928" y="4078813"/>
                <a:ext cx="5009769" cy="646331"/>
              </a:xfrm>
              <a:prstGeom prst="rect">
                <a:avLst/>
              </a:prstGeom>
              <a:blipFill rotWithShape="1">
                <a:blip r:embed="rId4" cstate="print"/>
                <a:stretch>
                  <a:fillRect/>
                </a:stretch>
              </a:blipFill>
              <a:ln w="66675" cmpd="tri">
                <a:noFill/>
              </a:ln>
            </p:spPr>
            <p:txBody>
              <a:bodyPr/>
              <a:lstStyle/>
              <a:p>
                <a:r>
                  <a:rPr lang="pt-BR">
                    <a:noFill/>
                  </a:rPr>
                  <a:t> </a:t>
                </a:r>
              </a:p>
            </p:txBody>
          </p:sp>
        </mc:Fallback>
      </mc:AlternateContent>
      <p:sp>
        <p:nvSpPr>
          <p:cNvPr id="39" name="Retângulo 38"/>
          <p:cNvSpPr/>
          <p:nvPr/>
        </p:nvSpPr>
        <p:spPr>
          <a:xfrm>
            <a:off x="6410429" y="5121197"/>
            <a:ext cx="825867" cy="369332"/>
          </a:xfrm>
          <a:prstGeom prst="rect">
            <a:avLst/>
          </a:prstGeom>
        </p:spPr>
        <p:txBody>
          <a:bodyPr wrap="none">
            <a:spAutoFit/>
          </a:bodyPr>
          <a:lstStyle/>
          <a:p>
            <a:r>
              <a:rPr lang="pt-BR" b="1" dirty="0" smtClean="0">
                <a:solidFill>
                  <a:srgbClr val="0000FF"/>
                </a:solidFill>
                <a:effectLst>
                  <a:outerShdw blurRad="38100" dist="38100" dir="2700000" algn="tl">
                    <a:srgbClr val="000000">
                      <a:alpha val="43137"/>
                    </a:srgbClr>
                  </a:outerShdw>
                </a:effectLst>
              </a:rPr>
              <a:t>Logo:</a:t>
            </a:r>
            <a:endParaRPr lang="pt-BR" dirty="0"/>
          </a:p>
        </p:txBody>
      </p:sp>
      <mc:AlternateContent xmlns:mc="http://schemas.openxmlformats.org/markup-compatibility/2006" xmlns:a14="http://schemas.microsoft.com/office/drawing/2010/main">
        <mc:Choice Requires="a14">
          <p:sp>
            <p:nvSpPr>
              <p:cNvPr id="40" name="CaixaDeTexto 39"/>
              <p:cNvSpPr txBox="1"/>
              <p:nvPr/>
            </p:nvSpPr>
            <p:spPr>
              <a:xfrm>
                <a:off x="7319059" y="5004465"/>
                <a:ext cx="1324017" cy="584775"/>
              </a:xfrm>
              <a:prstGeom prst="rect">
                <a:avLst/>
              </a:prstGeom>
              <a:noFill/>
              <a:ln w="66675" cmpd="tri">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pt-BR" sz="3200" b="0" i="1" smtClean="0">
                          <a:latin typeface="Cambria Math"/>
                        </a:rPr>
                        <m:t>𝐴</m:t>
                      </m:r>
                      <m:r>
                        <a:rPr lang="pt-BR" sz="3200" b="0" i="1" smtClean="0">
                          <a:latin typeface="Cambria Math"/>
                        </a:rPr>
                        <m:t>=9</m:t>
                      </m:r>
                    </m:oMath>
                  </m:oMathPara>
                </a14:m>
                <a:endParaRPr lang="pt-BR" sz="3200" dirty="0"/>
              </a:p>
            </p:txBody>
          </p:sp>
        </mc:Choice>
        <mc:Fallback xmlns="">
          <p:sp>
            <p:nvSpPr>
              <p:cNvPr id="40" name="CaixaDeTexto 39"/>
              <p:cNvSpPr txBox="1">
                <a:spLocks noRot="1" noChangeAspect="1" noMove="1" noResize="1" noEditPoints="1" noAdjustHandles="1" noChangeArrowheads="1" noChangeShapeType="1" noTextEdit="1"/>
              </p:cNvSpPr>
              <p:nvPr/>
            </p:nvSpPr>
            <p:spPr>
              <a:xfrm>
                <a:off x="7319059" y="5004465"/>
                <a:ext cx="1324017" cy="584775"/>
              </a:xfrm>
              <a:prstGeom prst="rect">
                <a:avLst/>
              </a:prstGeom>
              <a:blipFill rotWithShape="1">
                <a:blip r:embed="rId5" cstate="print"/>
                <a:stretch>
                  <a:fillRect/>
                </a:stretch>
              </a:blipFill>
              <a:ln w="66675" cmpd="tri">
                <a:solidFill>
                  <a:schemeClr val="tx1"/>
                </a:solidFill>
              </a:ln>
            </p:spPr>
            <p:txBody>
              <a:bodyPr/>
              <a:lstStyle/>
              <a:p>
                <a:r>
                  <a:rPr lang="pt-BR">
                    <a:noFill/>
                  </a:rPr>
                  <a:t> </a:t>
                </a:r>
              </a:p>
            </p:txBody>
          </p:sp>
        </mc:Fallback>
      </mc:AlternateContent>
    </p:spTree>
    <p:extLst>
      <p:ext uri="{BB962C8B-B14F-4D97-AF65-F5344CB8AC3E}">
        <p14:creationId xmlns:p14="http://schemas.microsoft.com/office/powerpoint/2010/main" val="553244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23" fill="hold">
                                          <p:stCondLst>
                                            <p:cond delay="0"/>
                                          </p:stCondLst>
                                        </p:cTn>
                                        <p:tgtEl>
                                          <p:spTgt spid="5"/>
                                        </p:tgtEl>
                                        <p:attrNameLst>
                                          <p:attrName>style.rotation</p:attrName>
                                        </p:attrNameLst>
                                      </p:cBhvr>
                                      <p:to>
                                        <p:strVal val="-45.0"/>
                                      </p:to>
                                    </p:set>
                                    <p:anim calcmode="lin" valueType="num">
                                      <p:cBhvr>
                                        <p:cTn id="25" dur="23" fill="hold">
                                          <p:stCondLst>
                                            <p:cond delay="2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1000" fill="hold"/>
                                        <p:tgtEl>
                                          <p:spTgt spid="38"/>
                                        </p:tgtEl>
                                        <p:attrNameLst>
                                          <p:attrName>ppt_w</p:attrName>
                                        </p:attrNameLst>
                                      </p:cBhvr>
                                      <p:tavLst>
                                        <p:tav tm="0">
                                          <p:val>
                                            <p:fltVal val="0"/>
                                          </p:val>
                                        </p:tav>
                                        <p:tav tm="100000">
                                          <p:val>
                                            <p:strVal val="#ppt_w"/>
                                          </p:val>
                                        </p:tav>
                                      </p:tavLst>
                                    </p:anim>
                                    <p:anim calcmode="lin" valueType="num">
                                      <p:cBhvr>
                                        <p:cTn id="60" dur="1000" fill="hold"/>
                                        <p:tgtEl>
                                          <p:spTgt spid="38"/>
                                        </p:tgtEl>
                                        <p:attrNameLst>
                                          <p:attrName>ppt_h</p:attrName>
                                        </p:attrNameLst>
                                      </p:cBhvr>
                                      <p:tavLst>
                                        <p:tav tm="0">
                                          <p:val>
                                            <p:fltVal val="0"/>
                                          </p:val>
                                        </p:tav>
                                        <p:tav tm="100000">
                                          <p:val>
                                            <p:strVal val="#ppt_h"/>
                                          </p:val>
                                        </p:tav>
                                      </p:tavLst>
                                    </p:anim>
                                    <p:anim calcmode="lin" valueType="num">
                                      <p:cBhvr>
                                        <p:cTn id="61" dur="1000" fill="hold"/>
                                        <p:tgtEl>
                                          <p:spTgt spid="38"/>
                                        </p:tgtEl>
                                        <p:attrNameLst>
                                          <p:attrName>style.rotation</p:attrName>
                                        </p:attrNameLst>
                                      </p:cBhvr>
                                      <p:tavLst>
                                        <p:tav tm="0">
                                          <p:val>
                                            <p:fltVal val="90"/>
                                          </p:val>
                                        </p:tav>
                                        <p:tav tm="100000">
                                          <p:val>
                                            <p:fltVal val="0"/>
                                          </p:val>
                                        </p:tav>
                                      </p:tavLst>
                                    </p:anim>
                                    <p:animEffect transition="in" filter="fade">
                                      <p:cBhvr>
                                        <p:cTn id="62" dur="10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80">
                                          <p:stCondLst>
                                            <p:cond delay="0"/>
                                          </p:stCondLst>
                                        </p:cTn>
                                        <p:tgtEl>
                                          <p:spTgt spid="39"/>
                                        </p:tgtEl>
                                      </p:cBhvr>
                                    </p:animEffect>
                                    <p:anim calcmode="lin" valueType="num">
                                      <p:cBhvr>
                                        <p:cTn id="68"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73" dur="26">
                                          <p:stCondLst>
                                            <p:cond delay="650"/>
                                          </p:stCondLst>
                                        </p:cTn>
                                        <p:tgtEl>
                                          <p:spTgt spid="39"/>
                                        </p:tgtEl>
                                      </p:cBhvr>
                                      <p:to x="100000" y="60000"/>
                                    </p:animScale>
                                    <p:animScale>
                                      <p:cBhvr>
                                        <p:cTn id="74" dur="166" decel="50000">
                                          <p:stCondLst>
                                            <p:cond delay="676"/>
                                          </p:stCondLst>
                                        </p:cTn>
                                        <p:tgtEl>
                                          <p:spTgt spid="39"/>
                                        </p:tgtEl>
                                      </p:cBhvr>
                                      <p:to x="100000" y="100000"/>
                                    </p:animScale>
                                    <p:animScale>
                                      <p:cBhvr>
                                        <p:cTn id="75" dur="26">
                                          <p:stCondLst>
                                            <p:cond delay="1312"/>
                                          </p:stCondLst>
                                        </p:cTn>
                                        <p:tgtEl>
                                          <p:spTgt spid="39"/>
                                        </p:tgtEl>
                                      </p:cBhvr>
                                      <p:to x="100000" y="80000"/>
                                    </p:animScale>
                                    <p:animScale>
                                      <p:cBhvr>
                                        <p:cTn id="76" dur="166" decel="50000">
                                          <p:stCondLst>
                                            <p:cond delay="1338"/>
                                          </p:stCondLst>
                                        </p:cTn>
                                        <p:tgtEl>
                                          <p:spTgt spid="39"/>
                                        </p:tgtEl>
                                      </p:cBhvr>
                                      <p:to x="100000" y="100000"/>
                                    </p:animScale>
                                    <p:animScale>
                                      <p:cBhvr>
                                        <p:cTn id="77" dur="26">
                                          <p:stCondLst>
                                            <p:cond delay="1642"/>
                                          </p:stCondLst>
                                        </p:cTn>
                                        <p:tgtEl>
                                          <p:spTgt spid="39"/>
                                        </p:tgtEl>
                                      </p:cBhvr>
                                      <p:to x="100000" y="90000"/>
                                    </p:animScale>
                                    <p:animScale>
                                      <p:cBhvr>
                                        <p:cTn id="78" dur="166" decel="50000">
                                          <p:stCondLst>
                                            <p:cond delay="1668"/>
                                          </p:stCondLst>
                                        </p:cTn>
                                        <p:tgtEl>
                                          <p:spTgt spid="39"/>
                                        </p:tgtEl>
                                      </p:cBhvr>
                                      <p:to x="100000" y="100000"/>
                                    </p:animScale>
                                    <p:animScale>
                                      <p:cBhvr>
                                        <p:cTn id="79" dur="26">
                                          <p:stCondLst>
                                            <p:cond delay="1808"/>
                                          </p:stCondLst>
                                        </p:cTn>
                                        <p:tgtEl>
                                          <p:spTgt spid="39"/>
                                        </p:tgtEl>
                                      </p:cBhvr>
                                      <p:to x="100000" y="95000"/>
                                    </p:animScale>
                                    <p:animScale>
                                      <p:cBhvr>
                                        <p:cTn id="80" dur="166" decel="50000">
                                          <p:stCondLst>
                                            <p:cond delay="1834"/>
                                          </p:stCondLst>
                                        </p:cTn>
                                        <p:tgtEl>
                                          <p:spTgt spid="39"/>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40"/>
                                        </p:tgtEl>
                                        <p:attrNameLst>
                                          <p:attrName>style.visibility</p:attrName>
                                        </p:attrNameLst>
                                      </p:cBhvr>
                                      <p:to>
                                        <p:strVal val="visible"/>
                                      </p:to>
                                    </p:set>
                                    <p:set>
                                      <p:cBhvr>
                                        <p:cTn id="85" dur="227" fill="hold">
                                          <p:stCondLst>
                                            <p:cond delay="0"/>
                                          </p:stCondLst>
                                        </p:cTn>
                                        <p:tgtEl>
                                          <p:spTgt spid="40"/>
                                        </p:tgtEl>
                                        <p:attrNameLst>
                                          <p:attrName>style.rotation</p:attrName>
                                        </p:attrNameLst>
                                      </p:cBhvr>
                                      <p:to>
                                        <p:strVal val="-45.0"/>
                                      </p:to>
                                    </p:set>
                                    <p:anim calcmode="lin" valueType="num">
                                      <p:cBhvr>
                                        <p:cTn id="86" dur="227" fill="hold">
                                          <p:stCondLst>
                                            <p:cond delay="227"/>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87" dur="227"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88" dur="78" decel="50000" autoRev="1" fill="hold">
                                          <p:stCondLst>
                                            <p:cond delay="227"/>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89" dur="68" fill="hold">
                                          <p:stCondLst>
                                            <p:cond delay="432"/>
                                          </p:stCondLst>
                                        </p:cTn>
                                        <p:tgtEl>
                                          <p:spTgt spid="40"/>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36"/>
                                        </p:tgtEl>
                                        <p:attrNameLst>
                                          <p:attrName>style.visibility</p:attrName>
                                        </p:attrNameLst>
                                      </p:cBhvr>
                                      <p:to>
                                        <p:strVal val="visible"/>
                                      </p:to>
                                    </p:set>
                                    <p:anim calcmode="lin" valueType="num">
                                      <p:cBhvr>
                                        <p:cTn id="94"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36"/>
                                        </p:tgtEl>
                                        <p:attrNameLst>
                                          <p:attrName>ppt_y</p:attrName>
                                        </p:attrNameLst>
                                      </p:cBhvr>
                                      <p:tavLst>
                                        <p:tav tm="0">
                                          <p:val>
                                            <p:strVal val="#ppt_y"/>
                                          </p:val>
                                        </p:tav>
                                        <p:tav tm="100000">
                                          <p:val>
                                            <p:strVal val="#ppt_y"/>
                                          </p:val>
                                        </p:tav>
                                      </p:tavLst>
                                    </p:anim>
                                    <p:anim calcmode="lin" valueType="num">
                                      <p:cBhvr>
                                        <p:cTn id="96"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36" grpId="0"/>
      <p:bldP spid="37" grpId="0"/>
      <p:bldP spid="38" grpId="0" animBg="1"/>
      <p:bldP spid="39" grpId="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612576" y="2636912"/>
            <a:ext cx="477603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Os Elementos</a:t>
            </a:r>
            <a:endParaRPr lang="pt-BR"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tângulo 3"/>
          <p:cNvSpPr/>
          <p:nvPr/>
        </p:nvSpPr>
        <p:spPr>
          <a:xfrm>
            <a:off x="107504" y="1085835"/>
            <a:ext cx="5799986" cy="830997"/>
          </a:xfrm>
          <a:prstGeom prst="rect">
            <a:avLst/>
          </a:prstGeom>
        </p:spPr>
        <p:txBody>
          <a:bodyPr wrap="none">
            <a:spAutoFit/>
          </a:bodyPr>
          <a:lstStyle/>
          <a:p>
            <a:r>
              <a:rPr lang="pt-BR" sz="4800" b="1" dirty="0" smtClean="0">
                <a:solidFill>
                  <a:srgbClr val="C00000"/>
                </a:solidFill>
                <a:effectLst>
                  <a:outerShdw blurRad="38100" dist="38100" dir="2700000" algn="tl">
                    <a:srgbClr val="000000">
                      <a:alpha val="43137"/>
                    </a:srgbClr>
                  </a:outerShdw>
                </a:effectLst>
              </a:rPr>
              <a:t>Elemento Químico</a:t>
            </a:r>
            <a:endParaRPr lang="pt-BR" sz="4800" dirty="0">
              <a:solidFill>
                <a:srgbClr val="C00000"/>
              </a:solidFill>
            </a:endParaRPr>
          </a:p>
        </p:txBody>
      </p:sp>
      <p:sp>
        <p:nvSpPr>
          <p:cNvPr id="5" name="Retângulo 4"/>
          <p:cNvSpPr/>
          <p:nvPr/>
        </p:nvSpPr>
        <p:spPr>
          <a:xfrm>
            <a:off x="179512" y="1857018"/>
            <a:ext cx="8280920" cy="707886"/>
          </a:xfrm>
          <a:prstGeom prst="rect">
            <a:avLst/>
          </a:prstGeom>
        </p:spPr>
        <p:txBody>
          <a:bodyPr wrap="square">
            <a:spAutoFit/>
          </a:bodyPr>
          <a:lstStyle/>
          <a:p>
            <a:pPr algn="just"/>
            <a:r>
              <a:rPr lang="pt-BR" sz="20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Conjunto </a:t>
            </a:r>
            <a:r>
              <a:rPr lang="pt-BR" sz="2000" b="1" dirty="0">
                <a:solidFill>
                  <a:schemeClr val="accent5">
                    <a:lumMod val="50000"/>
                  </a:schemeClr>
                </a:solidFill>
                <a:effectLst>
                  <a:outerShdw blurRad="38100" dist="38100" dir="2700000" algn="tl">
                    <a:srgbClr val="000000">
                      <a:alpha val="43137"/>
                    </a:srgbClr>
                  </a:outerShdw>
                </a:effectLst>
                <a:latin typeface="Comic Sans MS" pitchFamily="66" charset="0"/>
              </a:rPr>
              <a:t>de átomos que possuem mesmo número de prótons em seu núcleo, ou seja, o mesmo número atômico (Z</a:t>
            </a:r>
            <a:r>
              <a:rPr lang="pt-BR" sz="20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a:t>
            </a:r>
          </a:p>
        </p:txBody>
      </p:sp>
      <p:sp>
        <p:nvSpPr>
          <p:cNvPr id="8" name="Retângulo 7"/>
          <p:cNvSpPr/>
          <p:nvPr/>
        </p:nvSpPr>
        <p:spPr>
          <a:xfrm>
            <a:off x="107504" y="3390091"/>
            <a:ext cx="4512255" cy="830997"/>
          </a:xfrm>
          <a:prstGeom prst="rect">
            <a:avLst/>
          </a:prstGeom>
        </p:spPr>
        <p:txBody>
          <a:bodyPr wrap="square">
            <a:spAutoFit/>
          </a:bodyPr>
          <a:lstStyle/>
          <a:p>
            <a:r>
              <a:rPr lang="pt-BR" sz="16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Dessa </a:t>
            </a:r>
            <a:r>
              <a:rPr lang="pt-BR" sz="1600" b="1" dirty="0">
                <a:solidFill>
                  <a:schemeClr val="accent5">
                    <a:lumMod val="50000"/>
                  </a:schemeClr>
                </a:solidFill>
                <a:effectLst>
                  <a:outerShdw blurRad="38100" dist="38100" dir="2700000" algn="tl">
                    <a:srgbClr val="000000">
                      <a:alpha val="43137"/>
                    </a:srgbClr>
                  </a:outerShdw>
                </a:effectLst>
                <a:latin typeface="Comic Sans MS" pitchFamily="66" charset="0"/>
              </a:rPr>
              <a:t>forma, o número atômico é característica de cada elemento químico, sendo como seu número de identificação</a:t>
            </a:r>
            <a:r>
              <a:rPr lang="pt-BR" sz="1600" b="1" dirty="0" smtClean="0">
                <a:solidFill>
                  <a:schemeClr val="accent5">
                    <a:lumMod val="50000"/>
                  </a:schemeClr>
                </a:solidFill>
                <a:effectLst>
                  <a:outerShdw blurRad="38100" dist="38100" dir="2700000" algn="tl">
                    <a:srgbClr val="000000">
                      <a:alpha val="43137"/>
                    </a:srgbClr>
                  </a:outerShdw>
                </a:effectLst>
                <a:latin typeface="Comic Sans MS" pitchFamily="66" charset="0"/>
              </a:rPr>
              <a:t>.</a:t>
            </a:r>
            <a:endParaRPr lang="pt-BR" sz="1600" dirty="0">
              <a:solidFill>
                <a:schemeClr val="accent5">
                  <a:lumMod val="50000"/>
                </a:schemeClr>
              </a:solidFill>
            </a:endParaRPr>
          </a:p>
        </p:txBody>
      </p:sp>
      <p:sp>
        <p:nvSpPr>
          <p:cNvPr id="13" name="Rectangle 2"/>
          <p:cNvSpPr/>
          <p:nvPr/>
        </p:nvSpPr>
        <p:spPr>
          <a:xfrm>
            <a:off x="107504" y="4294837"/>
            <a:ext cx="4572000" cy="646331"/>
          </a:xfrm>
          <a:prstGeom prst="rect">
            <a:avLst/>
          </a:prstGeom>
        </p:spPr>
        <p:txBody>
          <a:bodyPr>
            <a:spAutoFit/>
          </a:bodyPr>
          <a:lstStyle/>
          <a:p>
            <a:r>
              <a:rPr lang="pt-BR" dirty="0">
                <a:hlinkClick r:id="rId2"/>
              </a:rPr>
              <a:t>http://www.theodoregray.com/PeriodicTable/Posters/Poster2.2000.JPG</a:t>
            </a:r>
            <a:endParaRPr lang="pt-BR" dirty="0"/>
          </a:p>
        </p:txBody>
      </p:sp>
    </p:spTree>
    <p:extLst>
      <p:ext uri="{BB962C8B-B14F-4D97-AF65-F5344CB8AC3E}">
        <p14:creationId xmlns:p14="http://schemas.microsoft.com/office/powerpoint/2010/main" val="4045781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23" fill="hold">
                                          <p:stCondLst>
                                            <p:cond delay="0"/>
                                          </p:stCondLst>
                                        </p:cTn>
                                        <p:tgtEl>
                                          <p:spTgt spid="5"/>
                                        </p:tgtEl>
                                        <p:attrNameLst>
                                          <p:attrName>style.rotation</p:attrName>
                                        </p:attrNameLst>
                                      </p:cBhvr>
                                      <p:to>
                                        <p:strVal val="-45.0"/>
                                      </p:to>
                                    </p:set>
                                    <p:anim calcmode="lin" valueType="num">
                                      <p:cBhvr>
                                        <p:cTn id="25" dur="23" fill="hold">
                                          <p:stCondLst>
                                            <p:cond delay="2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set>
                                      <p:cBhvr>
                                        <p:cTn id="33" dur="23" fill="hold">
                                          <p:stCondLst>
                                            <p:cond delay="0"/>
                                          </p:stCondLst>
                                        </p:cTn>
                                        <p:tgtEl>
                                          <p:spTgt spid="8"/>
                                        </p:tgtEl>
                                        <p:attrNameLst>
                                          <p:attrName>style.rotation</p:attrName>
                                        </p:attrNameLst>
                                      </p:cBhvr>
                                      <p:to>
                                        <p:strVal val="-45.0"/>
                                      </p:to>
                                    </p:set>
                                    <p:anim calcmode="lin" valueType="num">
                                      <p:cBhvr>
                                        <p:cTn id="34" dur="23" fill="hold">
                                          <p:stCondLst>
                                            <p:cond delay="23"/>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5" dur="23"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6" dur="8" decel="50000" autoRev="1" fill="hold">
                                          <p:stCondLst>
                                            <p:cond delay="23"/>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7" dur="7" fill="hold">
                                          <p:stCondLst>
                                            <p:cond delay="43"/>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6516216" y="1988840"/>
            <a:ext cx="2160736" cy="1008658"/>
            <a:chOff x="3995440" y="3284984"/>
            <a:chExt cx="2160736" cy="1008658"/>
          </a:xfrm>
        </p:grpSpPr>
        <p:sp>
          <p:nvSpPr>
            <p:cNvPr id="10244" name="Text Box 4"/>
            <p:cNvSpPr txBox="1">
              <a:spLocks noChangeArrowheads="1"/>
            </p:cNvSpPr>
            <p:nvPr/>
          </p:nvSpPr>
          <p:spPr bwMode="auto">
            <a:xfrm>
              <a:off x="4354983" y="3522117"/>
              <a:ext cx="42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sz="2800" b="1">
                  <a:cs typeface="Arial" pitchFamily="34" charset="0"/>
                </a:rPr>
                <a:t>X</a:t>
              </a:r>
            </a:p>
          </p:txBody>
        </p:sp>
        <p:sp>
          <p:nvSpPr>
            <p:cNvPr id="10245" name="Text Box 5"/>
            <p:cNvSpPr txBox="1">
              <a:spLocks noChangeArrowheads="1"/>
            </p:cNvSpPr>
            <p:nvPr/>
          </p:nvSpPr>
          <p:spPr bwMode="auto">
            <a:xfrm>
              <a:off x="4176830" y="3776756"/>
              <a:ext cx="32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cs typeface="Arial" pitchFamily="34" charset="0"/>
                </a:rPr>
                <a:t>Z</a:t>
              </a:r>
            </a:p>
          </p:txBody>
        </p:sp>
        <p:sp>
          <p:nvSpPr>
            <p:cNvPr id="10246" name="Text Box 6"/>
            <p:cNvSpPr txBox="1">
              <a:spLocks noChangeArrowheads="1"/>
            </p:cNvSpPr>
            <p:nvPr/>
          </p:nvSpPr>
          <p:spPr bwMode="auto">
            <a:xfrm>
              <a:off x="4193147" y="3423692"/>
              <a:ext cx="35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cs typeface="Arial" pitchFamily="34" charset="0"/>
                </a:rPr>
                <a:t>A</a:t>
              </a:r>
            </a:p>
          </p:txBody>
        </p:sp>
        <p:sp>
          <p:nvSpPr>
            <p:cNvPr id="10247" name="Text Box 7"/>
            <p:cNvSpPr txBox="1">
              <a:spLocks noChangeArrowheads="1"/>
            </p:cNvSpPr>
            <p:nvPr/>
          </p:nvSpPr>
          <p:spPr bwMode="auto">
            <a:xfrm>
              <a:off x="5423663" y="3542115"/>
              <a:ext cx="423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sz="2800" b="1">
                  <a:cs typeface="Arial" pitchFamily="34" charset="0"/>
                </a:rPr>
                <a:t>X</a:t>
              </a:r>
            </a:p>
          </p:txBody>
        </p:sp>
        <p:sp>
          <p:nvSpPr>
            <p:cNvPr id="10248" name="Text Box 8"/>
            <p:cNvSpPr txBox="1">
              <a:spLocks noChangeArrowheads="1"/>
            </p:cNvSpPr>
            <p:nvPr/>
          </p:nvSpPr>
          <p:spPr bwMode="auto">
            <a:xfrm>
              <a:off x="5206424" y="3810402"/>
              <a:ext cx="32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cs typeface="Arial" pitchFamily="34" charset="0"/>
                </a:rPr>
                <a:t>Z</a:t>
              </a:r>
            </a:p>
          </p:txBody>
        </p:sp>
        <p:sp>
          <p:nvSpPr>
            <p:cNvPr id="10249" name="Text Box 9"/>
            <p:cNvSpPr txBox="1">
              <a:spLocks noChangeArrowheads="1"/>
            </p:cNvSpPr>
            <p:nvPr/>
          </p:nvSpPr>
          <p:spPr bwMode="auto">
            <a:xfrm>
              <a:off x="5720589" y="3443690"/>
              <a:ext cx="350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cs typeface="Arial" pitchFamily="34" charset="0"/>
                </a:rPr>
                <a:t>A</a:t>
              </a:r>
            </a:p>
          </p:txBody>
        </p:sp>
        <p:sp>
          <p:nvSpPr>
            <p:cNvPr id="10250" name="Text Box 10"/>
            <p:cNvSpPr txBox="1">
              <a:spLocks noChangeArrowheads="1"/>
            </p:cNvSpPr>
            <p:nvPr/>
          </p:nvSpPr>
          <p:spPr bwMode="auto">
            <a:xfrm>
              <a:off x="4825355" y="3566937"/>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b="1" i="0" dirty="0">
                  <a:solidFill>
                    <a:srgbClr val="0000FF"/>
                  </a:solidFill>
                  <a:cs typeface="Arial" pitchFamily="34" charset="0"/>
                </a:rPr>
                <a:t>ou</a:t>
              </a:r>
            </a:p>
          </p:txBody>
        </p:sp>
        <p:sp>
          <p:nvSpPr>
            <p:cNvPr id="10251" name="Rectangle 11"/>
            <p:cNvSpPr>
              <a:spLocks noChangeArrowheads="1"/>
            </p:cNvSpPr>
            <p:nvPr/>
          </p:nvSpPr>
          <p:spPr bwMode="auto">
            <a:xfrm>
              <a:off x="3995440" y="3284984"/>
              <a:ext cx="2160736" cy="1008658"/>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cs typeface="Arial" pitchFamily="34" charset="0"/>
              </a:endParaRPr>
            </a:p>
          </p:txBody>
        </p:sp>
      </p:grpSp>
      <p:grpSp>
        <p:nvGrpSpPr>
          <p:cNvPr id="4" name="Grupo 3"/>
          <p:cNvGrpSpPr/>
          <p:nvPr/>
        </p:nvGrpSpPr>
        <p:grpSpPr>
          <a:xfrm>
            <a:off x="4112830" y="3545800"/>
            <a:ext cx="747202" cy="720000"/>
            <a:chOff x="1547515" y="4797152"/>
            <a:chExt cx="747202" cy="720000"/>
          </a:xfrm>
        </p:grpSpPr>
        <p:sp>
          <p:nvSpPr>
            <p:cNvPr id="123916" name="Oval 12"/>
            <p:cNvSpPr>
              <a:spLocks noChangeArrowheads="1"/>
            </p:cNvSpPr>
            <p:nvPr/>
          </p:nvSpPr>
          <p:spPr bwMode="auto">
            <a:xfrm>
              <a:off x="1547515" y="4797152"/>
              <a:ext cx="720000" cy="720000"/>
            </a:xfrm>
            <a:prstGeom prst="ellipse">
              <a:avLst/>
            </a:prstGeom>
            <a:gradFill rotWithShape="1">
              <a:gsLst>
                <a:gs pos="0">
                  <a:schemeClr val="bg2"/>
                </a:gs>
                <a:gs pos="100000">
                  <a:schemeClr val="bg2">
                    <a:gamma/>
                    <a:shade val="22353"/>
                    <a:invGamma/>
                  </a:schemeClr>
                </a:gs>
              </a:gsLst>
              <a:path path="rect">
                <a:fillToRect r="100000" b="100000"/>
              </a:path>
            </a:gradFill>
            <a:ln w="3175">
              <a:solidFill>
                <a:schemeClr val="tx1"/>
              </a:solidFill>
              <a:round/>
              <a:headEnd/>
              <a:tailEnd/>
            </a:ln>
            <a:effectLst/>
          </p:spPr>
          <p:txBody>
            <a:bodyPr wrap="none" anchor="ctr"/>
            <a:lstStyle/>
            <a:p>
              <a:pPr>
                <a:defRPr/>
              </a:pPr>
              <a:endParaRPr lang="pt-BR" b="1">
                <a:solidFill>
                  <a:srgbClr val="008000"/>
                </a:solidFill>
                <a:cs typeface="Arial" pitchFamily="34" charset="0"/>
              </a:endParaRPr>
            </a:p>
          </p:txBody>
        </p:sp>
        <p:sp>
          <p:nvSpPr>
            <p:cNvPr id="123917" name="Text Box 13"/>
            <p:cNvSpPr txBox="1">
              <a:spLocks noChangeArrowheads="1"/>
            </p:cNvSpPr>
            <p:nvPr/>
          </p:nvSpPr>
          <p:spPr bwMode="auto">
            <a:xfrm>
              <a:off x="1776626" y="4851744"/>
              <a:ext cx="5180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600" b="1" i="0" dirty="0">
                  <a:solidFill>
                    <a:schemeClr val="bg1"/>
                  </a:solidFill>
                  <a:cs typeface="Arial" pitchFamily="34" charset="0"/>
                </a:rPr>
                <a:t>C</a:t>
              </a:r>
            </a:p>
          </p:txBody>
        </p:sp>
        <p:sp>
          <p:nvSpPr>
            <p:cNvPr id="123918" name="Text Box 14"/>
            <p:cNvSpPr txBox="1">
              <a:spLocks noChangeArrowheads="1"/>
            </p:cNvSpPr>
            <p:nvPr/>
          </p:nvSpPr>
          <p:spPr bwMode="auto">
            <a:xfrm>
              <a:off x="1660293" y="5157192"/>
              <a:ext cx="2632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1100" b="1" i="0" dirty="0">
                  <a:solidFill>
                    <a:schemeClr val="bg1"/>
                  </a:solidFill>
                  <a:cs typeface="Arial" pitchFamily="34" charset="0"/>
                </a:rPr>
                <a:t>6</a:t>
              </a:r>
            </a:p>
          </p:txBody>
        </p:sp>
        <p:sp>
          <p:nvSpPr>
            <p:cNvPr id="123919" name="Text Box 15"/>
            <p:cNvSpPr txBox="1">
              <a:spLocks noChangeArrowheads="1"/>
            </p:cNvSpPr>
            <p:nvPr/>
          </p:nvSpPr>
          <p:spPr bwMode="auto">
            <a:xfrm>
              <a:off x="1595877" y="4900224"/>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1100" b="1" i="0" dirty="0">
                  <a:solidFill>
                    <a:schemeClr val="bg1"/>
                  </a:solidFill>
                  <a:cs typeface="Arial" pitchFamily="34" charset="0"/>
                </a:rPr>
                <a:t>12</a:t>
              </a:r>
            </a:p>
          </p:txBody>
        </p:sp>
      </p:grpSp>
      <p:grpSp>
        <p:nvGrpSpPr>
          <p:cNvPr id="5" name="Grupo 4"/>
          <p:cNvGrpSpPr/>
          <p:nvPr/>
        </p:nvGrpSpPr>
        <p:grpSpPr>
          <a:xfrm>
            <a:off x="6516216" y="3388056"/>
            <a:ext cx="900000" cy="900000"/>
            <a:chOff x="3995440" y="4797152"/>
            <a:chExt cx="900000" cy="900000"/>
          </a:xfrm>
        </p:grpSpPr>
        <p:sp>
          <p:nvSpPr>
            <p:cNvPr id="123920" name="Oval 16"/>
            <p:cNvSpPr>
              <a:spLocks noChangeArrowheads="1"/>
            </p:cNvSpPr>
            <p:nvPr/>
          </p:nvSpPr>
          <p:spPr bwMode="auto">
            <a:xfrm>
              <a:off x="3995440" y="4797152"/>
              <a:ext cx="900000" cy="900000"/>
            </a:xfrm>
            <a:prstGeom prst="ellipse">
              <a:avLst/>
            </a:prstGeom>
            <a:gradFill rotWithShape="1">
              <a:gsLst>
                <a:gs pos="0">
                  <a:srgbClr val="66FF66"/>
                </a:gs>
                <a:gs pos="100000">
                  <a:srgbClr val="173917"/>
                </a:gs>
              </a:gsLst>
              <a:path path="rect">
                <a:fillToRect r="100000" b="100000"/>
              </a:path>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123922" name="Text Box 18"/>
            <p:cNvSpPr txBox="1">
              <a:spLocks noChangeArrowheads="1"/>
            </p:cNvSpPr>
            <p:nvPr/>
          </p:nvSpPr>
          <p:spPr bwMode="auto">
            <a:xfrm>
              <a:off x="4238243" y="4984766"/>
              <a:ext cx="5950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a:solidFill>
                    <a:schemeClr val="bg1"/>
                  </a:solidFill>
                  <a:cs typeface="Arial" pitchFamily="34" charset="0"/>
                </a:rPr>
                <a:t>C</a:t>
              </a:r>
              <a:r>
                <a:rPr lang="pt-BR" sz="3200" b="1" dirty="0">
                  <a:solidFill>
                    <a:schemeClr val="bg1"/>
                  </a:solidFill>
                  <a:cs typeface="Arial" pitchFamily="34" charset="0"/>
                </a:rPr>
                <a:t>l</a:t>
              </a:r>
              <a:endParaRPr lang="pt-BR" sz="3200" b="1" i="0" dirty="0">
                <a:solidFill>
                  <a:schemeClr val="bg1"/>
                </a:solidFill>
                <a:cs typeface="Arial" pitchFamily="34" charset="0"/>
              </a:endParaRPr>
            </a:p>
          </p:txBody>
        </p:sp>
        <p:sp>
          <p:nvSpPr>
            <p:cNvPr id="123923" name="Text Box 19"/>
            <p:cNvSpPr txBox="1">
              <a:spLocks noChangeArrowheads="1"/>
            </p:cNvSpPr>
            <p:nvPr/>
          </p:nvSpPr>
          <p:spPr bwMode="auto">
            <a:xfrm>
              <a:off x="4067274" y="526903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1200" b="1" i="0">
                  <a:solidFill>
                    <a:schemeClr val="bg1"/>
                  </a:solidFill>
                  <a:cs typeface="Arial" pitchFamily="34" charset="0"/>
                </a:rPr>
                <a:t>17</a:t>
              </a:r>
            </a:p>
          </p:txBody>
        </p:sp>
        <p:sp>
          <p:nvSpPr>
            <p:cNvPr id="123924" name="Text Box 20"/>
            <p:cNvSpPr txBox="1">
              <a:spLocks noChangeArrowheads="1"/>
            </p:cNvSpPr>
            <p:nvPr/>
          </p:nvSpPr>
          <p:spPr bwMode="auto">
            <a:xfrm>
              <a:off x="4067274" y="4941614"/>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1200" b="1" i="0" dirty="0">
                  <a:solidFill>
                    <a:schemeClr val="bg1"/>
                  </a:solidFill>
                  <a:cs typeface="Arial" pitchFamily="34" charset="0"/>
                </a:rPr>
                <a:t>35</a:t>
              </a:r>
            </a:p>
          </p:txBody>
        </p:sp>
      </p:grpSp>
      <p:sp>
        <p:nvSpPr>
          <p:cNvPr id="25" name="Retângulo 24"/>
          <p:cNvSpPr/>
          <p:nvPr/>
        </p:nvSpPr>
        <p:spPr>
          <a:xfrm>
            <a:off x="107504" y="1116033"/>
            <a:ext cx="8154797" cy="584775"/>
          </a:xfrm>
          <a:prstGeom prst="rect">
            <a:avLst/>
          </a:prstGeom>
        </p:spPr>
        <p:txBody>
          <a:bodyPr wrap="none">
            <a:spAutoFit/>
          </a:bodyPr>
          <a:lstStyle/>
          <a:p>
            <a:r>
              <a:rPr lang="pt-BR" sz="3200" b="1" dirty="0" smtClean="0">
                <a:solidFill>
                  <a:srgbClr val="C00000"/>
                </a:solidFill>
                <a:effectLst>
                  <a:outerShdw blurRad="38100" dist="38100" dir="2700000" algn="tl">
                    <a:srgbClr val="000000">
                      <a:alpha val="43137"/>
                    </a:srgbClr>
                  </a:outerShdw>
                </a:effectLst>
              </a:rPr>
              <a:t>Representação de um Elemento Químico</a:t>
            </a:r>
            <a:endParaRPr lang="pt-BR" sz="3200" dirty="0">
              <a:solidFill>
                <a:srgbClr val="C00000"/>
              </a:solidFill>
            </a:endParaRPr>
          </a:p>
        </p:txBody>
      </p:sp>
      <p:sp>
        <p:nvSpPr>
          <p:cNvPr id="28" name="Retângulo 27"/>
          <p:cNvSpPr/>
          <p:nvPr/>
        </p:nvSpPr>
        <p:spPr>
          <a:xfrm>
            <a:off x="107504" y="1868631"/>
            <a:ext cx="6315655" cy="1200329"/>
          </a:xfrm>
          <a:prstGeom prst="rect">
            <a:avLst/>
          </a:prstGeom>
        </p:spPr>
        <p:txBody>
          <a:bodyPr wrap="square">
            <a:spAutoFit/>
          </a:bodyPr>
          <a:lstStyle/>
          <a:p>
            <a:pPr algn="just"/>
            <a:r>
              <a:rPr lang="pt-BR" b="1" dirty="0" smtClean="0">
                <a:solidFill>
                  <a:srgbClr val="008000"/>
                </a:solidFill>
                <a:effectLst>
                  <a:outerShdw blurRad="38100" dist="38100" dir="2700000" algn="tl">
                    <a:srgbClr val="000000">
                      <a:alpha val="43137"/>
                    </a:srgbClr>
                  </a:outerShdw>
                </a:effectLst>
              </a:rPr>
              <a:t>De acordo com a IUPAC (União Internacional de Química Pura e Aplicada), devemos indicar o número atômico (Z) e o número de massa (A) junto ao símbolo de um elemento químico ao representá-lo.</a:t>
            </a:r>
            <a:endParaRPr lang="pt-BR" dirty="0">
              <a:solidFill>
                <a:srgbClr val="008000"/>
              </a:solidFill>
            </a:endParaRPr>
          </a:p>
        </p:txBody>
      </p:sp>
      <p:sp>
        <p:nvSpPr>
          <p:cNvPr id="7" name="Retângulo 6"/>
          <p:cNvSpPr/>
          <p:nvPr/>
        </p:nvSpPr>
        <p:spPr>
          <a:xfrm>
            <a:off x="107504" y="3068960"/>
            <a:ext cx="3031599"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EXEMPLOS</a:t>
            </a:r>
            <a:endParaRPr lang="pt-BR" sz="4000" dirty="0">
              <a:solidFill>
                <a:srgbClr val="C00000"/>
              </a:solidFill>
            </a:endParaRPr>
          </a:p>
        </p:txBody>
      </p:sp>
      <p:graphicFrame>
        <p:nvGraphicFramePr>
          <p:cNvPr id="8" name="Tabela 7"/>
          <p:cNvGraphicFramePr>
            <a:graphicFrameLocks noGrp="1"/>
          </p:cNvGraphicFramePr>
          <p:nvPr>
            <p:extLst>
              <p:ext uri="{D42A27DB-BD31-4B8C-83A1-F6EECF244321}">
                <p14:modId xmlns:p14="http://schemas.microsoft.com/office/powerpoint/2010/main" val="1915491697"/>
              </p:ext>
            </p:extLst>
          </p:nvPr>
        </p:nvGraphicFramePr>
        <p:xfrm>
          <a:off x="251520" y="4372312"/>
          <a:ext cx="7255048" cy="2225040"/>
        </p:xfrm>
        <a:graphic>
          <a:graphicData uri="http://schemas.openxmlformats.org/drawingml/2006/table">
            <a:tbl>
              <a:tblPr firstRow="1" bandRow="1">
                <a:tableStyleId>{5940675A-B579-460E-94D1-54222C63F5DA}</a:tableStyleId>
              </a:tblPr>
              <a:tblGrid>
                <a:gridCol w="2867660"/>
                <a:gridCol w="1435060"/>
                <a:gridCol w="1440160"/>
                <a:gridCol w="1512168"/>
              </a:tblGrid>
              <a:tr h="370840">
                <a:tc>
                  <a:txBody>
                    <a:bodyPr/>
                    <a:lstStyle/>
                    <a:p>
                      <a:pPr algn="ctr"/>
                      <a:r>
                        <a:rPr lang="pt-BR" b="1" dirty="0" smtClean="0">
                          <a:effectLst>
                            <a:outerShdw blurRad="38100" dist="38100" dir="2700000" algn="tl">
                              <a:srgbClr val="000000">
                                <a:alpha val="43137"/>
                              </a:srgbClr>
                            </a:outerShdw>
                          </a:effectLst>
                        </a:rPr>
                        <a:t>NOME</a:t>
                      </a:r>
                      <a:r>
                        <a:rPr lang="pt-BR" b="1" baseline="0" dirty="0" smtClean="0">
                          <a:effectLst>
                            <a:outerShdw blurRad="38100" dist="38100" dir="2700000" algn="tl">
                              <a:srgbClr val="000000">
                                <a:alpha val="43137"/>
                              </a:srgbClr>
                            </a:outerShdw>
                          </a:effectLst>
                        </a:rPr>
                        <a:t> DO ELEMENTO</a:t>
                      </a:r>
                      <a:endParaRPr lang="pt-BR" b="1" dirty="0">
                        <a:effectLst>
                          <a:outerShdw blurRad="38100" dist="38100" dir="2700000" algn="tl">
                            <a:srgbClr val="000000">
                              <a:alpha val="43137"/>
                            </a:srgbClr>
                          </a:outerShdw>
                        </a:effectLst>
                      </a:endParaRPr>
                    </a:p>
                  </a:txBody>
                  <a:tcPr/>
                </a:tc>
                <a:tc>
                  <a:txBody>
                    <a:bodyPr/>
                    <a:lstStyle/>
                    <a:p>
                      <a:pPr algn="ctr"/>
                      <a:r>
                        <a:rPr lang="pt-BR" b="0" i="1" dirty="0" smtClean="0">
                          <a:effectLst/>
                        </a:rPr>
                        <a:t>Carbono</a:t>
                      </a:r>
                      <a:endParaRPr lang="pt-BR" b="0" i="1" dirty="0">
                        <a:effectLst/>
                      </a:endParaRPr>
                    </a:p>
                  </a:txBody>
                  <a:tcPr/>
                </a:tc>
                <a:tc>
                  <a:txBody>
                    <a:bodyPr/>
                    <a:lstStyle/>
                    <a:p>
                      <a:pPr algn="ctr"/>
                      <a:r>
                        <a:rPr lang="pt-BR" b="0" i="1" dirty="0" smtClean="0">
                          <a:effectLst/>
                        </a:rPr>
                        <a:t>Ferro</a:t>
                      </a:r>
                      <a:endParaRPr lang="pt-BR" b="0" i="1" dirty="0">
                        <a:effectLst/>
                      </a:endParaRPr>
                    </a:p>
                  </a:txBody>
                  <a:tcPr/>
                </a:tc>
                <a:tc>
                  <a:txBody>
                    <a:bodyPr/>
                    <a:lstStyle/>
                    <a:p>
                      <a:pPr algn="ctr"/>
                      <a:r>
                        <a:rPr lang="pt-BR" b="0" i="1" dirty="0" smtClean="0">
                          <a:effectLst/>
                        </a:rPr>
                        <a:t>Cloro</a:t>
                      </a:r>
                      <a:endParaRPr lang="pt-BR" b="0" i="1" dirty="0">
                        <a:effectLst/>
                      </a:endParaRPr>
                    </a:p>
                  </a:txBody>
                  <a:tcPr/>
                </a:tc>
              </a:tr>
              <a:tr h="370840">
                <a:tc>
                  <a:txBody>
                    <a:bodyPr/>
                    <a:lstStyle/>
                    <a:p>
                      <a:pPr algn="ctr"/>
                      <a:r>
                        <a:rPr lang="pt-BR" b="1" dirty="0" smtClean="0">
                          <a:effectLst>
                            <a:outerShdw blurRad="38100" dist="38100" dir="2700000" algn="tl">
                              <a:srgbClr val="000000">
                                <a:alpha val="43137"/>
                              </a:srgbClr>
                            </a:outerShdw>
                          </a:effectLst>
                        </a:rPr>
                        <a:t>NÚMERO DE MASSA (A)</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12</a:t>
                      </a:r>
                      <a:endParaRPr lang="pt-BR" i="1" dirty="0"/>
                    </a:p>
                  </a:txBody>
                  <a:tcPr/>
                </a:tc>
                <a:tc>
                  <a:txBody>
                    <a:bodyPr/>
                    <a:lstStyle/>
                    <a:p>
                      <a:pPr algn="ctr"/>
                      <a:r>
                        <a:rPr lang="pt-BR" i="1" dirty="0" smtClean="0"/>
                        <a:t>56</a:t>
                      </a:r>
                      <a:endParaRPr lang="pt-BR" i="1" dirty="0"/>
                    </a:p>
                  </a:txBody>
                  <a:tcPr/>
                </a:tc>
                <a:tc>
                  <a:txBody>
                    <a:bodyPr/>
                    <a:lstStyle/>
                    <a:p>
                      <a:pPr algn="ctr"/>
                      <a:r>
                        <a:rPr lang="pt-BR" i="1" dirty="0" smtClean="0"/>
                        <a:t>35</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ATÔMICO (z)</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6</a:t>
                      </a:r>
                      <a:endParaRPr lang="pt-BR" i="1" dirty="0"/>
                    </a:p>
                  </a:txBody>
                  <a:tcPr/>
                </a:tc>
                <a:tc>
                  <a:txBody>
                    <a:bodyPr/>
                    <a:lstStyle/>
                    <a:p>
                      <a:pPr algn="ctr"/>
                      <a:r>
                        <a:rPr lang="pt-BR" i="1" dirty="0" smtClean="0"/>
                        <a:t>26</a:t>
                      </a:r>
                      <a:endParaRPr lang="pt-BR" i="1" dirty="0"/>
                    </a:p>
                  </a:txBody>
                  <a:tcPr/>
                </a:tc>
                <a:tc>
                  <a:txBody>
                    <a:bodyPr/>
                    <a:lstStyle/>
                    <a:p>
                      <a:pPr algn="ctr"/>
                      <a:r>
                        <a:rPr lang="pt-BR" i="1" dirty="0" smtClean="0"/>
                        <a:t>17</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PRÓTONS (p)</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6</a:t>
                      </a:r>
                      <a:endParaRPr lang="pt-BR" i="1" dirty="0"/>
                    </a:p>
                  </a:txBody>
                  <a:tcPr/>
                </a:tc>
                <a:tc>
                  <a:txBody>
                    <a:bodyPr/>
                    <a:lstStyle/>
                    <a:p>
                      <a:pPr algn="ctr"/>
                      <a:r>
                        <a:rPr lang="pt-BR" i="1" dirty="0" smtClean="0"/>
                        <a:t>26</a:t>
                      </a:r>
                      <a:endParaRPr lang="pt-BR" i="1" dirty="0"/>
                    </a:p>
                  </a:txBody>
                  <a:tcPr/>
                </a:tc>
                <a:tc>
                  <a:txBody>
                    <a:bodyPr/>
                    <a:lstStyle/>
                    <a:p>
                      <a:pPr algn="ctr"/>
                      <a:r>
                        <a:rPr lang="pt-BR" i="1" dirty="0" smtClean="0"/>
                        <a:t>17</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a:t>
                      </a:r>
                      <a:r>
                        <a:rPr lang="pt-BR" b="1" baseline="0" dirty="0" smtClean="0">
                          <a:effectLst>
                            <a:outerShdw blurRad="38100" dist="38100" dir="2700000" algn="tl">
                              <a:srgbClr val="000000">
                                <a:alpha val="43137"/>
                              </a:srgbClr>
                            </a:outerShdw>
                          </a:effectLst>
                        </a:rPr>
                        <a:t> DE ELÉTRONS (e)</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6</a:t>
                      </a:r>
                      <a:endParaRPr lang="pt-BR" i="1" dirty="0"/>
                    </a:p>
                  </a:txBody>
                  <a:tcPr/>
                </a:tc>
                <a:tc>
                  <a:txBody>
                    <a:bodyPr/>
                    <a:lstStyle/>
                    <a:p>
                      <a:pPr algn="ctr"/>
                      <a:r>
                        <a:rPr lang="pt-BR" i="1" dirty="0" smtClean="0"/>
                        <a:t>26</a:t>
                      </a:r>
                      <a:endParaRPr lang="pt-BR" i="1" dirty="0"/>
                    </a:p>
                  </a:txBody>
                  <a:tcPr/>
                </a:tc>
                <a:tc>
                  <a:txBody>
                    <a:bodyPr/>
                    <a:lstStyle/>
                    <a:p>
                      <a:pPr algn="ctr"/>
                      <a:r>
                        <a:rPr lang="pt-BR" i="1" dirty="0" smtClean="0"/>
                        <a:t>17</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NÊUTRONS (n)</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6</a:t>
                      </a:r>
                      <a:endParaRPr lang="pt-BR" i="1" dirty="0"/>
                    </a:p>
                  </a:txBody>
                  <a:tcPr/>
                </a:tc>
                <a:tc>
                  <a:txBody>
                    <a:bodyPr/>
                    <a:lstStyle/>
                    <a:p>
                      <a:pPr algn="ctr"/>
                      <a:r>
                        <a:rPr lang="pt-BR" i="1" dirty="0" smtClean="0"/>
                        <a:t>30</a:t>
                      </a:r>
                      <a:endParaRPr lang="pt-BR" i="1" dirty="0"/>
                    </a:p>
                  </a:txBody>
                  <a:tcPr/>
                </a:tc>
                <a:tc>
                  <a:txBody>
                    <a:bodyPr/>
                    <a:lstStyle/>
                    <a:p>
                      <a:pPr algn="ctr"/>
                      <a:r>
                        <a:rPr lang="pt-BR" i="1" dirty="0" smtClean="0"/>
                        <a:t>18</a:t>
                      </a:r>
                      <a:endParaRPr lang="pt-BR" i="1" dirty="0"/>
                    </a:p>
                  </a:txBody>
                  <a:tcPr/>
                </a:tc>
              </a:tr>
            </a:tbl>
          </a:graphicData>
        </a:graphic>
      </p:graphicFrame>
      <p:grpSp>
        <p:nvGrpSpPr>
          <p:cNvPr id="9" name="Grupo 8"/>
          <p:cNvGrpSpPr/>
          <p:nvPr/>
        </p:nvGrpSpPr>
        <p:grpSpPr>
          <a:xfrm>
            <a:off x="5103178" y="2996952"/>
            <a:ext cx="1260000" cy="1260000"/>
            <a:chOff x="5153665" y="2973900"/>
            <a:chExt cx="1260000" cy="1260000"/>
          </a:xfrm>
        </p:grpSpPr>
        <p:sp>
          <p:nvSpPr>
            <p:cNvPr id="34" name="Oval 14"/>
            <p:cNvSpPr>
              <a:spLocks noChangeArrowheads="1"/>
            </p:cNvSpPr>
            <p:nvPr/>
          </p:nvSpPr>
          <p:spPr bwMode="auto">
            <a:xfrm>
              <a:off x="5153665" y="2973900"/>
              <a:ext cx="1260000" cy="1260000"/>
            </a:xfrm>
            <a:prstGeom prst="ellipse">
              <a:avLst/>
            </a:prstGeom>
            <a:gradFill rotWithShape="1">
              <a:gsLst>
                <a:gs pos="0">
                  <a:srgbClr val="FF0066"/>
                </a:gs>
                <a:gs pos="100000">
                  <a:srgbClr val="390017"/>
                </a:gs>
              </a:gsLst>
              <a:path path="rect">
                <a:fillToRect r="100000" b="100000"/>
              </a:path>
            </a:gradFill>
            <a:ln w="9525">
              <a:solidFill>
                <a:srgbClr val="000000"/>
              </a:solidFill>
              <a:round/>
              <a:headEnd/>
              <a:tailEnd/>
            </a:ln>
            <a:extLst/>
          </p:spPr>
          <p:txBody>
            <a:bodyPr wrap="none" anchor="ctr"/>
            <a:lstStyle/>
            <a:p>
              <a:endParaRPr lang="pt-BR" b="1">
                <a:cs typeface="Arial" pitchFamily="34" charset="0"/>
              </a:endParaRPr>
            </a:p>
          </p:txBody>
        </p:sp>
        <p:sp>
          <p:nvSpPr>
            <p:cNvPr id="35" name="Text Box 15"/>
            <p:cNvSpPr txBox="1">
              <a:spLocks noChangeArrowheads="1"/>
            </p:cNvSpPr>
            <p:nvPr/>
          </p:nvSpPr>
          <p:spPr bwMode="auto">
            <a:xfrm>
              <a:off x="5572125" y="3294063"/>
              <a:ext cx="6778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a:solidFill>
                    <a:schemeClr val="bg1"/>
                  </a:solidFill>
                  <a:cs typeface="Arial" pitchFamily="34" charset="0"/>
                </a:rPr>
                <a:t>Fe</a:t>
              </a:r>
            </a:p>
          </p:txBody>
        </p:sp>
        <p:sp>
          <p:nvSpPr>
            <p:cNvPr id="36" name="Text Box 16"/>
            <p:cNvSpPr txBox="1">
              <a:spLocks noChangeArrowheads="1"/>
            </p:cNvSpPr>
            <p:nvPr/>
          </p:nvSpPr>
          <p:spPr bwMode="auto">
            <a:xfrm>
              <a:off x="5238750" y="361632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a:solidFill>
                    <a:schemeClr val="bg1"/>
                  </a:solidFill>
                  <a:cs typeface="Arial" pitchFamily="34" charset="0"/>
                </a:rPr>
                <a:t>26</a:t>
              </a:r>
            </a:p>
          </p:txBody>
        </p:sp>
        <p:sp>
          <p:nvSpPr>
            <p:cNvPr id="37" name="Text Box 17"/>
            <p:cNvSpPr txBox="1">
              <a:spLocks noChangeArrowheads="1"/>
            </p:cNvSpPr>
            <p:nvPr/>
          </p:nvSpPr>
          <p:spPr bwMode="auto">
            <a:xfrm>
              <a:off x="5229225" y="3221038"/>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a:solidFill>
                    <a:schemeClr val="bg1"/>
                  </a:solidFill>
                  <a:cs typeface="Arial" pitchFamily="34" charset="0"/>
                </a:rPr>
                <a:t>56</a:t>
              </a:r>
            </a:p>
          </p:txBody>
        </p:sp>
      </p:grpSp>
    </p:spTree>
    <p:extLst>
      <p:ext uri="{BB962C8B-B14F-4D97-AF65-F5344CB8AC3E}">
        <p14:creationId xmlns:p14="http://schemas.microsoft.com/office/powerpoint/2010/main" val="2595638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28"/>
                                        </p:tgtEl>
                                        <p:attrNameLst>
                                          <p:attrName>style.visibility</p:attrName>
                                        </p:attrNameLst>
                                      </p:cBhvr>
                                      <p:to>
                                        <p:strVal val="visible"/>
                                      </p:to>
                                    </p:set>
                                    <p:set>
                                      <p:cBhvr>
                                        <p:cTn id="24" dur="23" fill="hold">
                                          <p:stCondLst>
                                            <p:cond delay="0"/>
                                          </p:stCondLst>
                                        </p:cTn>
                                        <p:tgtEl>
                                          <p:spTgt spid="28"/>
                                        </p:tgtEl>
                                        <p:attrNameLst>
                                          <p:attrName>style.rotation</p:attrName>
                                        </p:attrNameLst>
                                      </p:cBhvr>
                                      <p:to>
                                        <p:strVal val="-45.0"/>
                                      </p:to>
                                    </p:set>
                                    <p:anim calcmode="lin" valueType="num">
                                      <p:cBhvr>
                                        <p:cTn id="25" dur="23" fill="hold">
                                          <p:stCondLst>
                                            <p:cond delay="23"/>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28"/>
                                        </p:tgtEl>
                                        <p:attrNameLst>
                                          <p:attrName>ppt_y</p:attrName>
                                        </p:attrNameLst>
                                      </p:cBhvr>
                                      <p:tavLst>
                                        <p:tav tm="0">
                                          <p:val>
                                            <p:strVal val="#ppt_y-(0.354*#ppt_w-0.172*#ppt_h)"/>
                                          </p:val>
                                        </p:tav>
                                        <p:tav tm="100000">
                                          <p:val>
                                            <p:strVal val="#ppt_y"/>
                                          </p:val>
                                        </p:tav>
                                      </p:tavLst>
                                    </p:anim>
                                  </p:childTnLst>
                                </p:cTn>
                              </p:par>
                            </p:childTnLst>
                          </p:cTn>
                        </p:par>
                        <p:par>
                          <p:cTn id="29" fill="hold">
                            <p:stCondLst>
                              <p:cond delay="5975"/>
                            </p:stCondLst>
                            <p:childTnLst>
                              <p:par>
                                <p:cTn id="30" presetID="42"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par>
                                <p:cTn id="47" presetID="2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fltVal val="0"/>
                                          </p:val>
                                        </p:tav>
                                        <p:tav tm="100000">
                                          <p:val>
                                            <p:strVal val="#ppt_w"/>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4" name="Oval 44"/>
          <p:cNvSpPr>
            <a:spLocks noChangeArrowheads="1"/>
          </p:cNvSpPr>
          <p:nvPr/>
        </p:nvSpPr>
        <p:spPr bwMode="auto">
          <a:xfrm>
            <a:off x="3229793" y="4509914"/>
            <a:ext cx="720725" cy="720725"/>
          </a:xfrm>
          <a:prstGeom prst="ellipse">
            <a:avLst/>
          </a:prstGeom>
          <a:noFill/>
          <a:ln w="57150" cmpd="thinThick">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527" name="Oval 47"/>
          <p:cNvSpPr>
            <a:spLocks noChangeArrowheads="1"/>
          </p:cNvSpPr>
          <p:nvPr/>
        </p:nvSpPr>
        <p:spPr bwMode="auto">
          <a:xfrm rot="-4062463">
            <a:off x="3155180" y="3066877"/>
            <a:ext cx="941387"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grpSp>
        <p:nvGrpSpPr>
          <p:cNvPr id="3" name="Grupo 2"/>
          <p:cNvGrpSpPr/>
          <p:nvPr/>
        </p:nvGrpSpPr>
        <p:grpSpPr>
          <a:xfrm>
            <a:off x="245718" y="3248149"/>
            <a:ext cx="1368425" cy="396875"/>
            <a:chOff x="179239" y="3248149"/>
            <a:chExt cx="1368425" cy="396875"/>
          </a:xfrm>
        </p:grpSpPr>
        <p:sp>
          <p:nvSpPr>
            <p:cNvPr id="14344" name="Text Box 59"/>
            <p:cNvSpPr txBox="1">
              <a:spLocks noChangeArrowheads="1"/>
            </p:cNvSpPr>
            <p:nvPr/>
          </p:nvSpPr>
          <p:spPr bwMode="auto">
            <a:xfrm>
              <a:off x="618977" y="3275137"/>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Próton</a:t>
              </a:r>
            </a:p>
          </p:txBody>
        </p:sp>
        <p:grpSp>
          <p:nvGrpSpPr>
            <p:cNvPr id="2" name="Grupo 1"/>
            <p:cNvGrpSpPr/>
            <p:nvPr/>
          </p:nvGrpSpPr>
          <p:grpSpPr>
            <a:xfrm>
              <a:off x="179239" y="3248149"/>
              <a:ext cx="319088" cy="369888"/>
              <a:chOff x="179239" y="3248149"/>
              <a:chExt cx="319088" cy="369888"/>
            </a:xfrm>
          </p:grpSpPr>
          <p:sp>
            <p:nvSpPr>
              <p:cNvPr id="14343" name="Oval 58"/>
              <p:cNvSpPr>
                <a:spLocks noChangeArrowheads="1"/>
              </p:cNvSpPr>
              <p:nvPr/>
            </p:nvSpPr>
            <p:spPr bwMode="auto">
              <a:xfrm>
                <a:off x="206535" y="3280241"/>
                <a:ext cx="288925" cy="288925"/>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14347" name="Text Box 62"/>
              <p:cNvSpPr txBox="1">
                <a:spLocks noChangeArrowheads="1"/>
              </p:cNvSpPr>
              <p:nvPr/>
            </p:nvSpPr>
            <p:spPr bwMode="auto">
              <a:xfrm>
                <a:off x="179239" y="3248149"/>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chemeClr val="bg1"/>
                    </a:solidFill>
                    <a:cs typeface="Arial" pitchFamily="34" charset="0"/>
                  </a:rPr>
                  <a:t>+</a:t>
                </a:r>
              </a:p>
            </p:txBody>
          </p:sp>
        </p:grpSp>
      </p:grpSp>
      <p:grpSp>
        <p:nvGrpSpPr>
          <p:cNvPr id="5" name="Grupo 4"/>
          <p:cNvGrpSpPr/>
          <p:nvPr/>
        </p:nvGrpSpPr>
        <p:grpSpPr>
          <a:xfrm>
            <a:off x="238100" y="3699887"/>
            <a:ext cx="1525588" cy="377185"/>
            <a:chOff x="171621" y="3699887"/>
            <a:chExt cx="1525588" cy="377185"/>
          </a:xfrm>
        </p:grpSpPr>
        <p:sp>
          <p:nvSpPr>
            <p:cNvPr id="14342" name="Oval 57"/>
            <p:cNvSpPr>
              <a:spLocks noChangeArrowheads="1"/>
            </p:cNvSpPr>
            <p:nvPr/>
          </p:nvSpPr>
          <p:spPr bwMode="auto">
            <a:xfrm>
              <a:off x="171621" y="3713937"/>
              <a:ext cx="288925" cy="288925"/>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grpSp>
          <p:nvGrpSpPr>
            <p:cNvPr id="4" name="Grupo 3"/>
            <p:cNvGrpSpPr/>
            <p:nvPr/>
          </p:nvGrpSpPr>
          <p:grpSpPr>
            <a:xfrm>
              <a:off x="175744" y="3699887"/>
              <a:ext cx="1521465" cy="377185"/>
              <a:chOff x="5086528" y="2262654"/>
              <a:chExt cx="1521465" cy="377185"/>
            </a:xfrm>
          </p:grpSpPr>
          <p:sp>
            <p:nvSpPr>
              <p:cNvPr id="14345" name="Text Box 60"/>
              <p:cNvSpPr txBox="1">
                <a:spLocks noChangeArrowheads="1"/>
              </p:cNvSpPr>
              <p:nvPr/>
            </p:nvSpPr>
            <p:spPr bwMode="auto">
              <a:xfrm>
                <a:off x="5538018" y="2269952"/>
                <a:ext cx="106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Nêutron</a:t>
                </a:r>
              </a:p>
            </p:txBody>
          </p:sp>
          <p:sp>
            <p:nvSpPr>
              <p:cNvPr id="14348" name="Text Box 63"/>
              <p:cNvSpPr txBox="1">
                <a:spLocks noChangeArrowheads="1"/>
              </p:cNvSpPr>
              <p:nvPr/>
            </p:nvSpPr>
            <p:spPr bwMode="auto">
              <a:xfrm>
                <a:off x="5086528" y="2262654"/>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1600" b="1" dirty="0">
                    <a:solidFill>
                      <a:schemeClr val="bg1"/>
                    </a:solidFill>
                    <a:cs typeface="Arial" pitchFamily="34" charset="0"/>
                  </a:rPr>
                  <a:t>0</a:t>
                </a:r>
              </a:p>
            </p:txBody>
          </p:sp>
        </p:grpSp>
      </p:grpSp>
      <p:grpSp>
        <p:nvGrpSpPr>
          <p:cNvPr id="7" name="Grupo 6"/>
          <p:cNvGrpSpPr/>
          <p:nvPr/>
        </p:nvGrpSpPr>
        <p:grpSpPr>
          <a:xfrm>
            <a:off x="232012" y="4073535"/>
            <a:ext cx="1450975" cy="434975"/>
            <a:chOff x="165533" y="4073535"/>
            <a:chExt cx="1450975" cy="434975"/>
          </a:xfrm>
        </p:grpSpPr>
        <p:sp>
          <p:nvSpPr>
            <p:cNvPr id="14341" name="Oval 56"/>
            <p:cNvSpPr>
              <a:spLocks noChangeArrowheads="1"/>
            </p:cNvSpPr>
            <p:nvPr/>
          </p:nvSpPr>
          <p:spPr bwMode="auto">
            <a:xfrm>
              <a:off x="178493" y="4105409"/>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grpSp>
          <p:nvGrpSpPr>
            <p:cNvPr id="6" name="Grupo 5"/>
            <p:cNvGrpSpPr/>
            <p:nvPr/>
          </p:nvGrpSpPr>
          <p:grpSpPr>
            <a:xfrm>
              <a:off x="165533" y="4073535"/>
              <a:ext cx="1450975" cy="434975"/>
              <a:chOff x="7189018" y="2204864"/>
              <a:chExt cx="1450975" cy="434975"/>
            </a:xfrm>
          </p:grpSpPr>
          <p:sp>
            <p:nvSpPr>
              <p:cNvPr id="14346" name="Text Box 61"/>
              <p:cNvSpPr txBox="1">
                <a:spLocks noChangeArrowheads="1"/>
              </p:cNvSpPr>
              <p:nvPr/>
            </p:nvSpPr>
            <p:spPr bwMode="auto">
              <a:xfrm>
                <a:off x="7660505" y="2269952"/>
                <a:ext cx="979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Elétron</a:t>
                </a:r>
              </a:p>
            </p:txBody>
          </p:sp>
          <p:sp>
            <p:nvSpPr>
              <p:cNvPr id="14349" name="Text Box 64"/>
              <p:cNvSpPr txBox="1">
                <a:spLocks noChangeArrowheads="1"/>
              </p:cNvSpPr>
              <p:nvPr/>
            </p:nvSpPr>
            <p:spPr bwMode="auto">
              <a:xfrm>
                <a:off x="7189018" y="2204864"/>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chemeClr val="bg1"/>
                    </a:solidFill>
                    <a:cs typeface="Arial" pitchFamily="34" charset="0"/>
                  </a:rPr>
                  <a:t>–</a:t>
                </a:r>
              </a:p>
            </p:txBody>
          </p:sp>
        </p:grpSp>
      </p:grpSp>
      <p:sp>
        <p:nvSpPr>
          <p:cNvPr id="20552" name="Oval 72"/>
          <p:cNvSpPr>
            <a:spLocks noChangeArrowheads="1"/>
          </p:cNvSpPr>
          <p:nvPr/>
        </p:nvSpPr>
        <p:spPr bwMode="auto">
          <a:xfrm>
            <a:off x="3661593" y="4654377"/>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554" name="Oval 74"/>
          <p:cNvSpPr>
            <a:spLocks noChangeArrowheads="1"/>
          </p:cNvSpPr>
          <p:nvPr/>
        </p:nvSpPr>
        <p:spPr bwMode="auto">
          <a:xfrm>
            <a:off x="3517130" y="4797252"/>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555" name="Oval 75"/>
          <p:cNvSpPr>
            <a:spLocks noChangeArrowheads="1"/>
          </p:cNvSpPr>
          <p:nvPr/>
        </p:nvSpPr>
        <p:spPr bwMode="auto">
          <a:xfrm>
            <a:off x="3661593" y="4941714"/>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556" name="Oval 76"/>
          <p:cNvSpPr>
            <a:spLocks noChangeArrowheads="1"/>
          </p:cNvSpPr>
          <p:nvPr/>
        </p:nvSpPr>
        <p:spPr bwMode="auto">
          <a:xfrm>
            <a:off x="3445693" y="4581352"/>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557" name="Oval 77"/>
          <p:cNvSpPr>
            <a:spLocks noChangeArrowheads="1"/>
          </p:cNvSpPr>
          <p:nvPr/>
        </p:nvSpPr>
        <p:spPr bwMode="auto">
          <a:xfrm>
            <a:off x="3301230" y="4725814"/>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558" name="Oval 78"/>
          <p:cNvSpPr>
            <a:spLocks noChangeArrowheads="1"/>
          </p:cNvSpPr>
          <p:nvPr/>
        </p:nvSpPr>
        <p:spPr bwMode="auto">
          <a:xfrm>
            <a:off x="3301230" y="4941714"/>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559" name="Oval 79"/>
          <p:cNvSpPr>
            <a:spLocks noChangeArrowheads="1"/>
          </p:cNvSpPr>
          <p:nvPr/>
        </p:nvSpPr>
        <p:spPr bwMode="auto">
          <a:xfrm>
            <a:off x="3445693" y="5014739"/>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560" name="Oval 80"/>
          <p:cNvSpPr>
            <a:spLocks noChangeArrowheads="1"/>
          </p:cNvSpPr>
          <p:nvPr/>
        </p:nvSpPr>
        <p:spPr bwMode="auto">
          <a:xfrm>
            <a:off x="3604443" y="4941714"/>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561" name="Text Box 81"/>
          <p:cNvSpPr txBox="1">
            <a:spLocks noChangeArrowheads="1"/>
          </p:cNvSpPr>
          <p:nvPr/>
        </p:nvSpPr>
        <p:spPr bwMode="auto">
          <a:xfrm>
            <a:off x="3517130" y="4870277"/>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a:t>
            </a:r>
          </a:p>
        </p:txBody>
      </p:sp>
      <p:sp>
        <p:nvSpPr>
          <p:cNvPr id="20562" name="Oval 82"/>
          <p:cNvSpPr>
            <a:spLocks noChangeArrowheads="1"/>
          </p:cNvSpPr>
          <p:nvPr/>
        </p:nvSpPr>
        <p:spPr bwMode="auto">
          <a:xfrm>
            <a:off x="3388543" y="4868689"/>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563" name="Text Box 83"/>
          <p:cNvSpPr txBox="1">
            <a:spLocks noChangeArrowheads="1"/>
          </p:cNvSpPr>
          <p:nvPr/>
        </p:nvSpPr>
        <p:spPr bwMode="auto">
          <a:xfrm>
            <a:off x="3301230" y="4797252"/>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a:t>
            </a:r>
          </a:p>
        </p:txBody>
      </p:sp>
      <p:sp>
        <p:nvSpPr>
          <p:cNvPr id="20564" name="Oval 84"/>
          <p:cNvSpPr>
            <a:spLocks noChangeArrowheads="1"/>
          </p:cNvSpPr>
          <p:nvPr/>
        </p:nvSpPr>
        <p:spPr bwMode="auto">
          <a:xfrm>
            <a:off x="3663180" y="4652789"/>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565" name="Text Box 85"/>
          <p:cNvSpPr txBox="1">
            <a:spLocks noChangeArrowheads="1"/>
          </p:cNvSpPr>
          <p:nvPr/>
        </p:nvSpPr>
        <p:spPr bwMode="auto">
          <a:xfrm>
            <a:off x="3575868" y="4581352"/>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a:t>
            </a:r>
          </a:p>
        </p:txBody>
      </p:sp>
      <p:sp>
        <p:nvSpPr>
          <p:cNvPr id="20566" name="Oval 86"/>
          <p:cNvSpPr>
            <a:spLocks noChangeArrowheads="1"/>
          </p:cNvSpPr>
          <p:nvPr/>
        </p:nvSpPr>
        <p:spPr bwMode="auto">
          <a:xfrm>
            <a:off x="3388543" y="4581352"/>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567" name="Text Box 87"/>
          <p:cNvSpPr txBox="1">
            <a:spLocks noChangeArrowheads="1"/>
          </p:cNvSpPr>
          <p:nvPr/>
        </p:nvSpPr>
        <p:spPr bwMode="auto">
          <a:xfrm>
            <a:off x="3301230" y="4509914"/>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a:t>
            </a:r>
          </a:p>
        </p:txBody>
      </p:sp>
      <p:sp>
        <p:nvSpPr>
          <p:cNvPr id="20568" name="Oval 88"/>
          <p:cNvSpPr>
            <a:spLocks noChangeArrowheads="1"/>
          </p:cNvSpPr>
          <p:nvPr/>
        </p:nvSpPr>
        <p:spPr bwMode="auto">
          <a:xfrm>
            <a:off x="1880418" y="4078114"/>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569" name="Text Box 89"/>
          <p:cNvSpPr txBox="1">
            <a:spLocks noChangeArrowheads="1"/>
          </p:cNvSpPr>
          <p:nvPr/>
        </p:nvSpPr>
        <p:spPr bwMode="auto">
          <a:xfrm>
            <a:off x="1861368" y="4006677"/>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a:t>
            </a:r>
          </a:p>
        </p:txBody>
      </p:sp>
      <p:sp>
        <p:nvSpPr>
          <p:cNvPr id="20574" name="Oval 94"/>
          <p:cNvSpPr>
            <a:spLocks noChangeArrowheads="1"/>
          </p:cNvSpPr>
          <p:nvPr/>
        </p:nvSpPr>
        <p:spPr bwMode="auto">
          <a:xfrm rot="3644870">
            <a:off x="3082155" y="2995439"/>
            <a:ext cx="941388"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575" name="Oval 95"/>
          <p:cNvSpPr>
            <a:spLocks noChangeArrowheads="1"/>
          </p:cNvSpPr>
          <p:nvPr/>
        </p:nvSpPr>
        <p:spPr bwMode="auto">
          <a:xfrm rot="205133">
            <a:off x="3158355" y="3070052"/>
            <a:ext cx="941388"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576" name="Oval 96"/>
          <p:cNvSpPr>
            <a:spLocks noChangeArrowheads="1"/>
          </p:cNvSpPr>
          <p:nvPr/>
        </p:nvSpPr>
        <p:spPr bwMode="auto">
          <a:xfrm rot="-2020151">
            <a:off x="3155180" y="3068464"/>
            <a:ext cx="941388"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577" name="Oval 97"/>
          <p:cNvSpPr>
            <a:spLocks noChangeArrowheads="1"/>
          </p:cNvSpPr>
          <p:nvPr/>
        </p:nvSpPr>
        <p:spPr bwMode="auto">
          <a:xfrm>
            <a:off x="4977630" y="3787602"/>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578" name="Text Box 98"/>
          <p:cNvSpPr txBox="1">
            <a:spLocks noChangeArrowheads="1"/>
          </p:cNvSpPr>
          <p:nvPr/>
        </p:nvSpPr>
        <p:spPr bwMode="auto">
          <a:xfrm>
            <a:off x="4958580" y="371616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rgbClr val="0000FF"/>
                </a:solidFill>
                <a:cs typeface="Arial" pitchFamily="34" charset="0"/>
              </a:rPr>
              <a:t>–</a:t>
            </a:r>
          </a:p>
        </p:txBody>
      </p:sp>
      <p:grpSp>
        <p:nvGrpSpPr>
          <p:cNvPr id="8" name="Grupo 7"/>
          <p:cNvGrpSpPr/>
          <p:nvPr/>
        </p:nvGrpSpPr>
        <p:grpSpPr>
          <a:xfrm>
            <a:off x="4649677" y="2348036"/>
            <a:ext cx="1871662" cy="1296988"/>
            <a:chOff x="6109518" y="3357389"/>
            <a:chExt cx="1871662" cy="1296988"/>
          </a:xfrm>
        </p:grpSpPr>
        <p:sp>
          <p:nvSpPr>
            <p:cNvPr id="20579" name="Text Box 99"/>
            <p:cNvSpPr txBox="1">
              <a:spLocks noChangeArrowheads="1"/>
            </p:cNvSpPr>
            <p:nvPr/>
          </p:nvSpPr>
          <p:spPr bwMode="auto">
            <a:xfrm>
              <a:off x="6612755" y="3790777"/>
              <a:ext cx="709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dirty="0">
                  <a:solidFill>
                    <a:sysClr val="windowText" lastClr="000000"/>
                  </a:solidFill>
                  <a:cs typeface="Arial" pitchFamily="34" charset="0"/>
                </a:rPr>
                <a:t>Be</a:t>
              </a:r>
            </a:p>
          </p:txBody>
        </p:sp>
        <p:sp>
          <p:nvSpPr>
            <p:cNvPr id="20580" name="Text Box 100"/>
            <p:cNvSpPr txBox="1">
              <a:spLocks noChangeArrowheads="1"/>
            </p:cNvSpPr>
            <p:nvPr/>
          </p:nvSpPr>
          <p:spPr bwMode="auto">
            <a:xfrm>
              <a:off x="6325418" y="4113039"/>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a:solidFill>
                    <a:sysClr val="windowText" lastClr="000000"/>
                  </a:solidFill>
                  <a:cs typeface="Arial" pitchFamily="34" charset="0"/>
                </a:rPr>
                <a:t>4</a:t>
              </a:r>
            </a:p>
          </p:txBody>
        </p:sp>
        <p:sp>
          <p:nvSpPr>
            <p:cNvPr id="20581" name="Text Box 101"/>
            <p:cNvSpPr txBox="1">
              <a:spLocks noChangeArrowheads="1"/>
            </p:cNvSpPr>
            <p:nvPr/>
          </p:nvSpPr>
          <p:spPr bwMode="auto">
            <a:xfrm>
              <a:off x="6325418" y="3574877"/>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a:solidFill>
                    <a:sysClr val="windowText" lastClr="000000"/>
                  </a:solidFill>
                  <a:cs typeface="Arial" pitchFamily="34" charset="0"/>
                </a:rPr>
                <a:t>8</a:t>
              </a:r>
            </a:p>
          </p:txBody>
        </p:sp>
        <p:sp>
          <p:nvSpPr>
            <p:cNvPr id="20583" name="Text Box 103"/>
            <p:cNvSpPr txBox="1">
              <a:spLocks noChangeArrowheads="1"/>
            </p:cNvSpPr>
            <p:nvPr/>
          </p:nvSpPr>
          <p:spPr bwMode="auto">
            <a:xfrm>
              <a:off x="7204893" y="3573289"/>
              <a:ext cx="47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a:solidFill>
                    <a:sysClr val="windowText" lastClr="000000"/>
                  </a:solidFill>
                  <a:cs typeface="Arial" pitchFamily="34" charset="0"/>
                </a:rPr>
                <a:t>2+</a:t>
              </a:r>
            </a:p>
          </p:txBody>
        </p:sp>
        <p:sp>
          <p:nvSpPr>
            <p:cNvPr id="20584" name="AutoShape 104"/>
            <p:cNvSpPr>
              <a:spLocks noChangeArrowheads="1"/>
            </p:cNvSpPr>
            <p:nvPr/>
          </p:nvSpPr>
          <p:spPr bwMode="auto">
            <a:xfrm>
              <a:off x="6109518" y="3357389"/>
              <a:ext cx="1871662" cy="1296988"/>
            </a:xfrm>
            <a:prstGeom prst="roundRect">
              <a:avLst>
                <a:gd name="adj" fmla="val 16667"/>
              </a:avLst>
            </a:pr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ysClr val="windowText" lastClr="000000"/>
                </a:solidFill>
                <a:cs typeface="Arial" pitchFamily="34" charset="0"/>
              </a:endParaRPr>
            </a:p>
          </p:txBody>
        </p:sp>
      </p:grpSp>
      <p:sp>
        <p:nvSpPr>
          <p:cNvPr id="20585" name="Text Box 105"/>
          <p:cNvSpPr txBox="1">
            <a:spLocks noChangeArrowheads="1"/>
          </p:cNvSpPr>
          <p:nvPr/>
        </p:nvSpPr>
        <p:spPr bwMode="auto">
          <a:xfrm>
            <a:off x="6521339" y="2348880"/>
            <a:ext cx="20831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just" eaLnBrk="1" hangingPunct="1"/>
            <a:r>
              <a:rPr lang="pt-BR" sz="2000" b="1" dirty="0">
                <a:solidFill>
                  <a:srgbClr val="0000FF"/>
                </a:solidFill>
                <a:cs typeface="Arial" pitchFamily="34" charset="0"/>
              </a:rPr>
              <a:t>íon </a:t>
            </a:r>
            <a:r>
              <a:rPr lang="pt-BR" sz="2000" b="1" dirty="0" smtClean="0">
                <a:solidFill>
                  <a:srgbClr val="0000FF"/>
                </a:solidFill>
                <a:cs typeface="Arial" pitchFamily="34" charset="0"/>
              </a:rPr>
              <a:t>CÁTION – PERDEU dois elétrons – ficou POSITIVO</a:t>
            </a:r>
            <a:endParaRPr lang="pt-BR" sz="2000" b="1" dirty="0">
              <a:solidFill>
                <a:srgbClr val="0000FF"/>
              </a:solidFill>
              <a:cs typeface="Arial" pitchFamily="34" charset="0"/>
            </a:endParaRPr>
          </a:p>
        </p:txBody>
      </p:sp>
      <p:sp>
        <p:nvSpPr>
          <p:cNvPr id="20592" name="Oval 112"/>
          <p:cNvSpPr>
            <a:spLocks noChangeArrowheads="1"/>
          </p:cNvSpPr>
          <p:nvPr/>
        </p:nvSpPr>
        <p:spPr bwMode="auto">
          <a:xfrm>
            <a:off x="3229793" y="4509914"/>
            <a:ext cx="720725" cy="720725"/>
          </a:xfrm>
          <a:prstGeom prst="ellipse">
            <a:avLst/>
          </a:prstGeom>
          <a:noFill/>
          <a:ln w="57150" cmpd="thinThick">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593" name="Oval 113"/>
          <p:cNvSpPr>
            <a:spLocks noChangeArrowheads="1"/>
          </p:cNvSpPr>
          <p:nvPr/>
        </p:nvSpPr>
        <p:spPr bwMode="auto">
          <a:xfrm rot="-4062463">
            <a:off x="3155180" y="3066877"/>
            <a:ext cx="941387"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594" name="Oval 114"/>
          <p:cNvSpPr>
            <a:spLocks noChangeArrowheads="1"/>
          </p:cNvSpPr>
          <p:nvPr/>
        </p:nvSpPr>
        <p:spPr bwMode="auto">
          <a:xfrm>
            <a:off x="3374255" y="4941714"/>
            <a:ext cx="2000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595" name="Oval 115"/>
          <p:cNvSpPr>
            <a:spLocks noChangeArrowheads="1"/>
          </p:cNvSpPr>
          <p:nvPr/>
        </p:nvSpPr>
        <p:spPr bwMode="auto">
          <a:xfrm>
            <a:off x="1880418" y="4078114"/>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596" name="Text Box 116"/>
          <p:cNvSpPr txBox="1">
            <a:spLocks noChangeArrowheads="1"/>
          </p:cNvSpPr>
          <p:nvPr/>
        </p:nvSpPr>
        <p:spPr bwMode="auto">
          <a:xfrm>
            <a:off x="1861368" y="4006677"/>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chemeClr val="bg1"/>
                </a:solidFill>
                <a:cs typeface="Arial" pitchFamily="34" charset="0"/>
              </a:rPr>
              <a:t>–</a:t>
            </a:r>
          </a:p>
        </p:txBody>
      </p:sp>
      <p:sp>
        <p:nvSpPr>
          <p:cNvPr id="20597" name="Oval 117"/>
          <p:cNvSpPr>
            <a:spLocks noChangeArrowheads="1"/>
          </p:cNvSpPr>
          <p:nvPr/>
        </p:nvSpPr>
        <p:spPr bwMode="auto">
          <a:xfrm rot="3644870">
            <a:off x="3082155" y="2995439"/>
            <a:ext cx="941388"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598" name="Oval 118"/>
          <p:cNvSpPr>
            <a:spLocks noChangeArrowheads="1"/>
          </p:cNvSpPr>
          <p:nvPr/>
        </p:nvSpPr>
        <p:spPr bwMode="auto">
          <a:xfrm rot="205133">
            <a:off x="3158355" y="3070052"/>
            <a:ext cx="941388" cy="3671887"/>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599" name="Oval 119"/>
          <p:cNvSpPr>
            <a:spLocks noChangeArrowheads="1"/>
          </p:cNvSpPr>
          <p:nvPr/>
        </p:nvSpPr>
        <p:spPr bwMode="auto">
          <a:xfrm rot="-2020151">
            <a:off x="3155180" y="3068464"/>
            <a:ext cx="941388" cy="3671888"/>
          </a:xfrm>
          <a:prstGeom prst="ellipse">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600" name="Oval 120"/>
          <p:cNvSpPr>
            <a:spLocks noChangeArrowheads="1"/>
          </p:cNvSpPr>
          <p:nvPr/>
        </p:nvSpPr>
        <p:spPr bwMode="auto">
          <a:xfrm>
            <a:off x="4977630" y="3787602"/>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01" name="Text Box 121"/>
          <p:cNvSpPr txBox="1">
            <a:spLocks noChangeArrowheads="1"/>
          </p:cNvSpPr>
          <p:nvPr/>
        </p:nvSpPr>
        <p:spPr bwMode="auto">
          <a:xfrm>
            <a:off x="4958580" y="371616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02" name="Oval 122"/>
          <p:cNvSpPr>
            <a:spLocks noChangeArrowheads="1"/>
          </p:cNvSpPr>
          <p:nvPr/>
        </p:nvSpPr>
        <p:spPr bwMode="auto">
          <a:xfrm>
            <a:off x="3447280" y="4581352"/>
            <a:ext cx="2000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03" name="Oval 123"/>
          <p:cNvSpPr>
            <a:spLocks noChangeArrowheads="1"/>
          </p:cNvSpPr>
          <p:nvPr/>
        </p:nvSpPr>
        <p:spPr bwMode="auto">
          <a:xfrm>
            <a:off x="3518718" y="4724227"/>
            <a:ext cx="2000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04" name="Oval 124"/>
          <p:cNvSpPr>
            <a:spLocks noChangeArrowheads="1"/>
          </p:cNvSpPr>
          <p:nvPr/>
        </p:nvSpPr>
        <p:spPr bwMode="auto">
          <a:xfrm>
            <a:off x="3663180" y="4581352"/>
            <a:ext cx="2000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05" name="Oval 125"/>
          <p:cNvSpPr>
            <a:spLocks noChangeArrowheads="1"/>
          </p:cNvSpPr>
          <p:nvPr/>
        </p:nvSpPr>
        <p:spPr bwMode="auto">
          <a:xfrm>
            <a:off x="3302818" y="4725814"/>
            <a:ext cx="2000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06" name="Oval 126"/>
          <p:cNvSpPr>
            <a:spLocks noChangeArrowheads="1"/>
          </p:cNvSpPr>
          <p:nvPr/>
        </p:nvSpPr>
        <p:spPr bwMode="auto">
          <a:xfrm>
            <a:off x="3518718" y="4941714"/>
            <a:ext cx="2000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07" name="Oval 127"/>
          <p:cNvSpPr>
            <a:spLocks noChangeArrowheads="1"/>
          </p:cNvSpPr>
          <p:nvPr/>
        </p:nvSpPr>
        <p:spPr bwMode="auto">
          <a:xfrm>
            <a:off x="3734618" y="4797252"/>
            <a:ext cx="2000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08" name="Oval 128"/>
          <p:cNvSpPr>
            <a:spLocks noChangeArrowheads="1"/>
          </p:cNvSpPr>
          <p:nvPr/>
        </p:nvSpPr>
        <p:spPr bwMode="auto">
          <a:xfrm>
            <a:off x="3663180" y="4941714"/>
            <a:ext cx="2000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09" name="Oval 129"/>
          <p:cNvSpPr>
            <a:spLocks noChangeArrowheads="1"/>
          </p:cNvSpPr>
          <p:nvPr/>
        </p:nvSpPr>
        <p:spPr bwMode="auto">
          <a:xfrm>
            <a:off x="3317105" y="4581352"/>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10" name="Oval 130"/>
          <p:cNvSpPr>
            <a:spLocks noChangeArrowheads="1"/>
          </p:cNvSpPr>
          <p:nvPr/>
        </p:nvSpPr>
        <p:spPr bwMode="auto">
          <a:xfrm>
            <a:off x="3447280" y="4940127"/>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11" name="Oval 131"/>
          <p:cNvSpPr>
            <a:spLocks noChangeArrowheads="1"/>
          </p:cNvSpPr>
          <p:nvPr/>
        </p:nvSpPr>
        <p:spPr bwMode="auto">
          <a:xfrm>
            <a:off x="3390130" y="4940127"/>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612" name="Text Box 132"/>
          <p:cNvSpPr txBox="1">
            <a:spLocks noChangeArrowheads="1"/>
          </p:cNvSpPr>
          <p:nvPr/>
        </p:nvSpPr>
        <p:spPr bwMode="auto">
          <a:xfrm>
            <a:off x="3302818" y="4868689"/>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chemeClr val="bg1"/>
                </a:solidFill>
                <a:cs typeface="Arial" pitchFamily="34" charset="0"/>
              </a:rPr>
              <a:t>+</a:t>
            </a:r>
          </a:p>
        </p:txBody>
      </p:sp>
      <p:sp>
        <p:nvSpPr>
          <p:cNvPr id="20613" name="Oval 133"/>
          <p:cNvSpPr>
            <a:spLocks noChangeArrowheads="1"/>
          </p:cNvSpPr>
          <p:nvPr/>
        </p:nvSpPr>
        <p:spPr bwMode="auto">
          <a:xfrm>
            <a:off x="3244080" y="4797252"/>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614" name="Text Box 134"/>
          <p:cNvSpPr txBox="1">
            <a:spLocks noChangeArrowheads="1"/>
          </p:cNvSpPr>
          <p:nvPr/>
        </p:nvSpPr>
        <p:spPr bwMode="auto">
          <a:xfrm>
            <a:off x="3158355" y="4724227"/>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15" name="Oval 135"/>
          <p:cNvSpPr>
            <a:spLocks noChangeArrowheads="1"/>
          </p:cNvSpPr>
          <p:nvPr/>
        </p:nvSpPr>
        <p:spPr bwMode="auto">
          <a:xfrm>
            <a:off x="3318693" y="4579764"/>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616" name="Text Box 136"/>
          <p:cNvSpPr txBox="1">
            <a:spLocks noChangeArrowheads="1"/>
          </p:cNvSpPr>
          <p:nvPr/>
        </p:nvSpPr>
        <p:spPr bwMode="auto">
          <a:xfrm>
            <a:off x="3231380" y="4508327"/>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17" name="Oval 137"/>
          <p:cNvSpPr>
            <a:spLocks noChangeArrowheads="1"/>
          </p:cNvSpPr>
          <p:nvPr/>
        </p:nvSpPr>
        <p:spPr bwMode="auto">
          <a:xfrm>
            <a:off x="3591743" y="4933777"/>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618" name="Text Box 138"/>
          <p:cNvSpPr txBox="1">
            <a:spLocks noChangeArrowheads="1"/>
          </p:cNvSpPr>
          <p:nvPr/>
        </p:nvSpPr>
        <p:spPr bwMode="auto">
          <a:xfrm>
            <a:off x="3518718" y="4862339"/>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chemeClr val="bg1"/>
                </a:solidFill>
                <a:cs typeface="Arial" pitchFamily="34" charset="0"/>
              </a:rPr>
              <a:t>+</a:t>
            </a:r>
          </a:p>
        </p:txBody>
      </p:sp>
      <p:sp>
        <p:nvSpPr>
          <p:cNvPr id="20619" name="Oval 139"/>
          <p:cNvSpPr>
            <a:spLocks noChangeArrowheads="1"/>
          </p:cNvSpPr>
          <p:nvPr/>
        </p:nvSpPr>
        <p:spPr bwMode="auto">
          <a:xfrm>
            <a:off x="3533005" y="4725814"/>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20" name="Oval 140"/>
          <p:cNvSpPr>
            <a:spLocks noChangeArrowheads="1"/>
          </p:cNvSpPr>
          <p:nvPr/>
        </p:nvSpPr>
        <p:spPr bwMode="auto">
          <a:xfrm>
            <a:off x="3591743" y="4508327"/>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21" name="Oval 141"/>
          <p:cNvSpPr>
            <a:spLocks noChangeArrowheads="1"/>
          </p:cNvSpPr>
          <p:nvPr/>
        </p:nvSpPr>
        <p:spPr bwMode="auto">
          <a:xfrm>
            <a:off x="3534593" y="4508327"/>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622" name="Text Box 142"/>
          <p:cNvSpPr txBox="1">
            <a:spLocks noChangeArrowheads="1"/>
          </p:cNvSpPr>
          <p:nvPr/>
        </p:nvSpPr>
        <p:spPr bwMode="auto">
          <a:xfrm>
            <a:off x="3447280" y="4436889"/>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23" name="Oval 143"/>
          <p:cNvSpPr>
            <a:spLocks noChangeArrowheads="1"/>
          </p:cNvSpPr>
          <p:nvPr/>
        </p:nvSpPr>
        <p:spPr bwMode="auto">
          <a:xfrm>
            <a:off x="3534593" y="4724227"/>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624" name="Text Box 144"/>
          <p:cNvSpPr txBox="1">
            <a:spLocks noChangeArrowheads="1"/>
          </p:cNvSpPr>
          <p:nvPr/>
        </p:nvSpPr>
        <p:spPr bwMode="auto">
          <a:xfrm>
            <a:off x="3447280" y="4652789"/>
            <a:ext cx="319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25" name="Oval 145"/>
          <p:cNvSpPr>
            <a:spLocks noChangeArrowheads="1"/>
          </p:cNvSpPr>
          <p:nvPr/>
        </p:nvSpPr>
        <p:spPr bwMode="auto">
          <a:xfrm>
            <a:off x="3677468" y="4654377"/>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26" name="Oval 146"/>
          <p:cNvSpPr>
            <a:spLocks noChangeArrowheads="1"/>
          </p:cNvSpPr>
          <p:nvPr/>
        </p:nvSpPr>
        <p:spPr bwMode="auto">
          <a:xfrm>
            <a:off x="3736205" y="4795664"/>
            <a:ext cx="174625" cy="215900"/>
          </a:xfrm>
          <a:prstGeom prst="ellipse">
            <a:avLst/>
          </a:prstGeom>
          <a:gradFill rotWithShape="1">
            <a:gsLst>
              <a:gs pos="0">
                <a:srgbClr val="FFFF00"/>
              </a:gs>
              <a:gs pos="100000">
                <a:srgbClr val="767600"/>
              </a:gs>
            </a:gsLst>
            <a:path path="shape">
              <a:fillToRect l="50000" t="50000" r="50000" b="50000"/>
            </a:path>
          </a:gradFill>
          <a:ln w="9525">
            <a:solidFill>
              <a:srgbClr val="FFFF00"/>
            </a:solidFill>
            <a:round/>
            <a:headEnd/>
            <a:tailEnd/>
          </a:ln>
        </p:spPr>
        <p:txBody>
          <a:bodyPr wrap="none" anchor="ctr"/>
          <a:lstStyle/>
          <a:p>
            <a:endParaRPr lang="pt-BR" b="1">
              <a:solidFill>
                <a:srgbClr val="0000FF"/>
              </a:solidFill>
              <a:cs typeface="Arial" pitchFamily="34" charset="0"/>
            </a:endParaRPr>
          </a:p>
        </p:txBody>
      </p:sp>
      <p:sp>
        <p:nvSpPr>
          <p:cNvPr id="20627" name="Oval 147"/>
          <p:cNvSpPr>
            <a:spLocks noChangeArrowheads="1"/>
          </p:cNvSpPr>
          <p:nvPr/>
        </p:nvSpPr>
        <p:spPr bwMode="auto">
          <a:xfrm>
            <a:off x="3679055" y="4795664"/>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628" name="Text Box 148"/>
          <p:cNvSpPr txBox="1">
            <a:spLocks noChangeArrowheads="1"/>
          </p:cNvSpPr>
          <p:nvPr/>
        </p:nvSpPr>
        <p:spPr bwMode="auto">
          <a:xfrm>
            <a:off x="3591743" y="4724227"/>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dirty="0">
                <a:solidFill>
                  <a:schemeClr val="bg1"/>
                </a:solidFill>
                <a:cs typeface="Arial" pitchFamily="34" charset="0"/>
              </a:rPr>
              <a:t>+</a:t>
            </a:r>
          </a:p>
        </p:txBody>
      </p:sp>
      <p:sp>
        <p:nvSpPr>
          <p:cNvPr id="20629" name="Oval 149"/>
          <p:cNvSpPr>
            <a:spLocks noChangeArrowheads="1"/>
          </p:cNvSpPr>
          <p:nvPr/>
        </p:nvSpPr>
        <p:spPr bwMode="auto">
          <a:xfrm>
            <a:off x="3679055" y="4652789"/>
            <a:ext cx="215900" cy="215900"/>
          </a:xfrm>
          <a:prstGeom prst="ellipse">
            <a:avLst/>
          </a:prstGeom>
          <a:gradFill rotWithShape="1">
            <a:gsLst>
              <a:gs pos="0">
                <a:srgbClr val="FF0000"/>
              </a:gs>
              <a:gs pos="100000">
                <a:srgbClr val="760000"/>
              </a:gs>
            </a:gsLst>
            <a:path path="shape">
              <a:fillToRect l="50000" t="50000" r="50000" b="50000"/>
            </a:path>
          </a:gradFill>
          <a:ln w="9525">
            <a:solidFill>
              <a:srgbClr val="FF0000"/>
            </a:solidFill>
            <a:round/>
            <a:headEnd/>
            <a:tailEnd/>
          </a:ln>
        </p:spPr>
        <p:txBody>
          <a:bodyPr wrap="none" anchor="ctr"/>
          <a:lstStyle/>
          <a:p>
            <a:endParaRPr lang="pt-BR" b="1">
              <a:solidFill>
                <a:srgbClr val="0000FF"/>
              </a:solidFill>
              <a:cs typeface="Arial" pitchFamily="34" charset="0"/>
            </a:endParaRPr>
          </a:p>
        </p:txBody>
      </p:sp>
      <p:sp>
        <p:nvSpPr>
          <p:cNvPr id="20630" name="Text Box 150"/>
          <p:cNvSpPr txBox="1">
            <a:spLocks noChangeArrowheads="1"/>
          </p:cNvSpPr>
          <p:nvPr/>
        </p:nvSpPr>
        <p:spPr bwMode="auto">
          <a:xfrm>
            <a:off x="3591743" y="4581352"/>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31" name="Oval 151"/>
          <p:cNvSpPr>
            <a:spLocks noChangeArrowheads="1"/>
          </p:cNvSpPr>
          <p:nvPr/>
        </p:nvSpPr>
        <p:spPr bwMode="auto">
          <a:xfrm>
            <a:off x="1808980" y="5587827"/>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32" name="Text Box 152"/>
          <p:cNvSpPr txBox="1">
            <a:spLocks noChangeArrowheads="1"/>
          </p:cNvSpPr>
          <p:nvPr/>
        </p:nvSpPr>
        <p:spPr bwMode="auto">
          <a:xfrm>
            <a:off x="1789930" y="5516389"/>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33" name="Oval 153"/>
          <p:cNvSpPr>
            <a:spLocks noChangeArrowheads="1"/>
          </p:cNvSpPr>
          <p:nvPr/>
        </p:nvSpPr>
        <p:spPr bwMode="auto">
          <a:xfrm>
            <a:off x="3609205" y="2995439"/>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34" name="Text Box 154"/>
          <p:cNvSpPr txBox="1">
            <a:spLocks noChangeArrowheads="1"/>
          </p:cNvSpPr>
          <p:nvPr/>
        </p:nvSpPr>
        <p:spPr bwMode="auto">
          <a:xfrm>
            <a:off x="3590155" y="2924002"/>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35" name="Oval 155"/>
          <p:cNvSpPr>
            <a:spLocks noChangeArrowheads="1"/>
          </p:cNvSpPr>
          <p:nvPr/>
        </p:nvSpPr>
        <p:spPr bwMode="auto">
          <a:xfrm>
            <a:off x="3896543" y="5365577"/>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36" name="Text Box 156"/>
          <p:cNvSpPr txBox="1">
            <a:spLocks noChangeArrowheads="1"/>
          </p:cNvSpPr>
          <p:nvPr/>
        </p:nvSpPr>
        <p:spPr bwMode="auto">
          <a:xfrm>
            <a:off x="3877493" y="5294139"/>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37" name="Oval 157"/>
          <p:cNvSpPr>
            <a:spLocks noChangeArrowheads="1"/>
          </p:cNvSpPr>
          <p:nvPr/>
        </p:nvSpPr>
        <p:spPr bwMode="auto">
          <a:xfrm>
            <a:off x="2528118" y="3284364"/>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38" name="Text Box 158"/>
          <p:cNvSpPr txBox="1">
            <a:spLocks noChangeArrowheads="1"/>
          </p:cNvSpPr>
          <p:nvPr/>
        </p:nvSpPr>
        <p:spPr bwMode="auto">
          <a:xfrm>
            <a:off x="2509068" y="3212927"/>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39" name="Oval 159"/>
          <p:cNvSpPr>
            <a:spLocks noChangeArrowheads="1"/>
          </p:cNvSpPr>
          <p:nvPr/>
        </p:nvSpPr>
        <p:spPr bwMode="auto">
          <a:xfrm>
            <a:off x="2456680" y="4795664"/>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40" name="Text Box 160"/>
          <p:cNvSpPr txBox="1">
            <a:spLocks noChangeArrowheads="1"/>
          </p:cNvSpPr>
          <p:nvPr/>
        </p:nvSpPr>
        <p:spPr bwMode="auto">
          <a:xfrm>
            <a:off x="2437630" y="472422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41" name="Oval 161"/>
          <p:cNvSpPr>
            <a:spLocks noChangeArrowheads="1"/>
          </p:cNvSpPr>
          <p:nvPr/>
        </p:nvSpPr>
        <p:spPr bwMode="auto">
          <a:xfrm>
            <a:off x="5120505" y="5444952"/>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42" name="Text Box 162"/>
          <p:cNvSpPr txBox="1">
            <a:spLocks noChangeArrowheads="1"/>
          </p:cNvSpPr>
          <p:nvPr/>
        </p:nvSpPr>
        <p:spPr bwMode="auto">
          <a:xfrm>
            <a:off x="5101455" y="5373514"/>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43" name="Oval 163"/>
          <p:cNvSpPr>
            <a:spLocks noChangeArrowheads="1"/>
          </p:cNvSpPr>
          <p:nvPr/>
        </p:nvSpPr>
        <p:spPr bwMode="auto">
          <a:xfrm>
            <a:off x="3948930" y="3932064"/>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44" name="Text Box 164"/>
          <p:cNvSpPr txBox="1">
            <a:spLocks noChangeArrowheads="1"/>
          </p:cNvSpPr>
          <p:nvPr/>
        </p:nvSpPr>
        <p:spPr bwMode="auto">
          <a:xfrm>
            <a:off x="3929880" y="386062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45" name="Oval 165"/>
          <p:cNvSpPr>
            <a:spLocks noChangeArrowheads="1"/>
          </p:cNvSpPr>
          <p:nvPr/>
        </p:nvSpPr>
        <p:spPr bwMode="auto">
          <a:xfrm>
            <a:off x="3393305" y="6453014"/>
            <a:ext cx="288925" cy="288925"/>
          </a:xfrm>
          <a:prstGeom prst="ellipse">
            <a:avLst/>
          </a:prstGeom>
          <a:gradFill rotWithShape="1">
            <a:gsLst>
              <a:gs pos="0">
                <a:srgbClr val="00CC00"/>
              </a:gs>
              <a:gs pos="100000">
                <a:srgbClr val="005E00"/>
              </a:gs>
            </a:gsLst>
            <a:path path="shape">
              <a:fillToRect l="50000" t="50000" r="50000" b="50000"/>
            </a:path>
          </a:gradFill>
          <a:ln w="9525">
            <a:solidFill>
              <a:srgbClr val="00CC00"/>
            </a:solidFill>
            <a:round/>
            <a:headEnd/>
            <a:tailEnd/>
          </a:ln>
        </p:spPr>
        <p:txBody>
          <a:bodyPr wrap="none" anchor="ctr"/>
          <a:lstStyle/>
          <a:p>
            <a:endParaRPr lang="pt-BR" b="1">
              <a:solidFill>
                <a:srgbClr val="0000FF"/>
              </a:solidFill>
              <a:cs typeface="Arial" pitchFamily="34" charset="0"/>
            </a:endParaRPr>
          </a:p>
        </p:txBody>
      </p:sp>
      <p:sp>
        <p:nvSpPr>
          <p:cNvPr id="20646" name="Text Box 166"/>
          <p:cNvSpPr txBox="1">
            <a:spLocks noChangeArrowheads="1"/>
          </p:cNvSpPr>
          <p:nvPr/>
        </p:nvSpPr>
        <p:spPr bwMode="auto">
          <a:xfrm>
            <a:off x="3374255" y="6381577"/>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pt-BR" b="1">
                <a:solidFill>
                  <a:schemeClr val="bg1"/>
                </a:solidFill>
                <a:cs typeface="Arial" pitchFamily="34" charset="0"/>
              </a:rPr>
              <a:t>–</a:t>
            </a:r>
          </a:p>
        </p:txBody>
      </p:sp>
      <p:sp>
        <p:nvSpPr>
          <p:cNvPr id="20651" name="AutoShape 171"/>
          <p:cNvSpPr>
            <a:spLocks noChangeArrowheads="1"/>
          </p:cNvSpPr>
          <p:nvPr/>
        </p:nvSpPr>
        <p:spPr bwMode="auto">
          <a:xfrm>
            <a:off x="6109518" y="5227464"/>
            <a:ext cx="1871662" cy="1296988"/>
          </a:xfrm>
          <a:prstGeom prst="roundRect">
            <a:avLst>
              <a:gd name="adj" fmla="val 16667"/>
            </a:avLst>
          </a:prstGeom>
          <a:noFill/>
          <a:ln w="76200" cmpd="tri">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rgbClr val="0000FF"/>
              </a:solidFill>
              <a:cs typeface="Arial" pitchFamily="34" charset="0"/>
            </a:endParaRPr>
          </a:p>
        </p:txBody>
      </p:sp>
      <p:sp>
        <p:nvSpPr>
          <p:cNvPr id="20652" name="Text Box 172"/>
          <p:cNvSpPr txBox="1">
            <a:spLocks noChangeArrowheads="1"/>
          </p:cNvSpPr>
          <p:nvPr/>
        </p:nvSpPr>
        <p:spPr bwMode="auto">
          <a:xfrm>
            <a:off x="6705143" y="5445224"/>
            <a:ext cx="21873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just" eaLnBrk="1" hangingPunct="1"/>
            <a:r>
              <a:rPr lang="pt-BR" sz="2000" b="1" dirty="0">
                <a:solidFill>
                  <a:srgbClr val="0000FF"/>
                </a:solidFill>
                <a:cs typeface="Arial" pitchFamily="34" charset="0"/>
              </a:rPr>
              <a:t>íon </a:t>
            </a:r>
            <a:r>
              <a:rPr lang="pt-BR" sz="2000" b="1" dirty="0" smtClean="0">
                <a:solidFill>
                  <a:srgbClr val="0000FF"/>
                </a:solidFill>
                <a:cs typeface="Arial" pitchFamily="34" charset="0"/>
              </a:rPr>
              <a:t>ÂNION – GANHOU  dois elétrons – ficou NEGATIVO</a:t>
            </a:r>
            <a:endParaRPr lang="pt-BR" sz="2000" b="1" dirty="0">
              <a:solidFill>
                <a:srgbClr val="0000FF"/>
              </a:solidFill>
              <a:cs typeface="Arial" pitchFamily="34" charset="0"/>
            </a:endParaRPr>
          </a:p>
        </p:txBody>
      </p:sp>
      <p:sp>
        <p:nvSpPr>
          <p:cNvPr id="105" name="Retângulo 104"/>
          <p:cNvSpPr/>
          <p:nvPr/>
        </p:nvSpPr>
        <p:spPr>
          <a:xfrm>
            <a:off x="124589" y="1199074"/>
            <a:ext cx="1500732"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rPr>
              <a:t>Íons</a:t>
            </a:r>
            <a:endParaRPr lang="pt-BR" sz="5000" dirty="0"/>
          </a:p>
        </p:txBody>
      </p:sp>
      <p:sp>
        <p:nvSpPr>
          <p:cNvPr id="106" name="Retângulo 105"/>
          <p:cNvSpPr/>
          <p:nvPr/>
        </p:nvSpPr>
        <p:spPr>
          <a:xfrm>
            <a:off x="1619672" y="1189201"/>
            <a:ext cx="6832775" cy="1015663"/>
          </a:xfrm>
          <a:prstGeom prst="rect">
            <a:avLst/>
          </a:prstGeom>
        </p:spPr>
        <p:txBody>
          <a:bodyPr wrap="square">
            <a:spAutoFit/>
          </a:bodyPr>
          <a:lstStyle/>
          <a:p>
            <a:pPr algn="just"/>
            <a:r>
              <a:rPr lang="pt-BR" sz="2000" b="1" dirty="0" smtClean="0">
                <a:solidFill>
                  <a:srgbClr val="008000"/>
                </a:solidFill>
                <a:effectLst>
                  <a:outerShdw blurRad="38100" dist="38100" dir="2700000" algn="tl">
                    <a:srgbClr val="000000">
                      <a:alpha val="43137"/>
                    </a:srgbClr>
                  </a:outerShdw>
                </a:effectLst>
              </a:rPr>
              <a:t>Elementos químicos que possuem números diferentes de prótons e elétrons, perderam ou ganharam elétrons, gerando uma diferença de cargas.</a:t>
            </a:r>
            <a:endParaRPr lang="pt-BR" sz="2000" dirty="0">
              <a:solidFill>
                <a:srgbClr val="008000"/>
              </a:solidFill>
            </a:endParaRPr>
          </a:p>
        </p:txBody>
      </p:sp>
      <p:grpSp>
        <p:nvGrpSpPr>
          <p:cNvPr id="10" name="Grupo 9"/>
          <p:cNvGrpSpPr/>
          <p:nvPr/>
        </p:nvGrpSpPr>
        <p:grpSpPr>
          <a:xfrm>
            <a:off x="6804794" y="4053914"/>
            <a:ext cx="1871662" cy="1296988"/>
            <a:chOff x="6017443" y="5269532"/>
            <a:chExt cx="1871662" cy="1296988"/>
          </a:xfrm>
        </p:grpSpPr>
        <p:grpSp>
          <p:nvGrpSpPr>
            <p:cNvPr id="9" name="Grupo 8"/>
            <p:cNvGrpSpPr/>
            <p:nvPr/>
          </p:nvGrpSpPr>
          <p:grpSpPr>
            <a:xfrm>
              <a:off x="6312718" y="5443364"/>
              <a:ext cx="1347787" cy="939800"/>
              <a:chOff x="6312718" y="5443364"/>
              <a:chExt cx="1347787" cy="939800"/>
            </a:xfrm>
          </p:grpSpPr>
          <p:sp>
            <p:nvSpPr>
              <p:cNvPr id="20647" name="Text Box 167"/>
              <p:cNvSpPr txBox="1">
                <a:spLocks noChangeArrowheads="1"/>
              </p:cNvSpPr>
              <p:nvPr/>
            </p:nvSpPr>
            <p:spPr bwMode="auto">
              <a:xfrm>
                <a:off x="6701655" y="5660852"/>
                <a:ext cx="503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a:solidFill>
                      <a:sysClr val="windowText" lastClr="000000"/>
                    </a:solidFill>
                    <a:cs typeface="Arial" pitchFamily="34" charset="0"/>
                  </a:rPr>
                  <a:t>O</a:t>
                </a:r>
              </a:p>
            </p:txBody>
          </p:sp>
          <p:sp>
            <p:nvSpPr>
              <p:cNvPr id="20648" name="Text Box 168"/>
              <p:cNvSpPr txBox="1">
                <a:spLocks noChangeArrowheads="1"/>
              </p:cNvSpPr>
              <p:nvPr/>
            </p:nvSpPr>
            <p:spPr bwMode="auto">
              <a:xfrm>
                <a:off x="6479405" y="5983114"/>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a:solidFill>
                      <a:sysClr val="windowText" lastClr="000000"/>
                    </a:solidFill>
                    <a:cs typeface="Arial" pitchFamily="34" charset="0"/>
                  </a:rPr>
                  <a:t>8</a:t>
                </a:r>
              </a:p>
            </p:txBody>
          </p:sp>
          <p:sp>
            <p:nvSpPr>
              <p:cNvPr id="20649" name="Text Box 169"/>
              <p:cNvSpPr txBox="1">
                <a:spLocks noChangeArrowheads="1"/>
              </p:cNvSpPr>
              <p:nvPr/>
            </p:nvSpPr>
            <p:spPr bwMode="auto">
              <a:xfrm>
                <a:off x="6312718" y="5444952"/>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a:solidFill>
                      <a:sysClr val="windowText" lastClr="000000"/>
                    </a:solidFill>
                    <a:cs typeface="Arial" pitchFamily="34" charset="0"/>
                  </a:rPr>
                  <a:t>16</a:t>
                </a:r>
              </a:p>
            </p:txBody>
          </p:sp>
          <p:sp>
            <p:nvSpPr>
              <p:cNvPr id="20650" name="Text Box 170"/>
              <p:cNvSpPr txBox="1">
                <a:spLocks noChangeArrowheads="1"/>
              </p:cNvSpPr>
              <p:nvPr/>
            </p:nvSpPr>
            <p:spPr bwMode="auto">
              <a:xfrm>
                <a:off x="7190605" y="5443364"/>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a:solidFill>
                      <a:sysClr val="windowText" lastClr="000000"/>
                    </a:solidFill>
                    <a:cs typeface="Arial" pitchFamily="34" charset="0"/>
                  </a:rPr>
                  <a:t>2–</a:t>
                </a:r>
              </a:p>
            </p:txBody>
          </p:sp>
        </p:grpSp>
        <p:sp>
          <p:nvSpPr>
            <p:cNvPr id="121" name="AutoShape 104"/>
            <p:cNvSpPr>
              <a:spLocks noChangeArrowheads="1"/>
            </p:cNvSpPr>
            <p:nvPr/>
          </p:nvSpPr>
          <p:spPr bwMode="auto">
            <a:xfrm>
              <a:off x="6017443" y="5269532"/>
              <a:ext cx="1871662" cy="1296988"/>
            </a:xfrm>
            <a:prstGeom prst="roundRect">
              <a:avLst>
                <a:gd name="adj" fmla="val 16667"/>
              </a:avLst>
            </a:prstGeom>
            <a:noFill/>
            <a:ln w="76200" cmpd="tri">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b="1">
                <a:solidFill>
                  <a:sysClr val="windowText" lastClr="000000"/>
                </a:solidFill>
                <a:cs typeface="Arial" pitchFamily="34" charset="0"/>
              </a:endParaRPr>
            </a:p>
          </p:txBody>
        </p:sp>
      </p:grpSp>
    </p:spTree>
    <p:extLst>
      <p:ext uri="{BB962C8B-B14F-4D97-AF65-F5344CB8AC3E}">
        <p14:creationId xmlns:p14="http://schemas.microsoft.com/office/powerpoint/2010/main" val="2835827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down)">
                                      <p:cBhvr>
                                        <p:cTn id="7" dur="580">
                                          <p:stCondLst>
                                            <p:cond delay="0"/>
                                          </p:stCondLst>
                                        </p:cTn>
                                        <p:tgtEl>
                                          <p:spTgt spid="105"/>
                                        </p:tgtEl>
                                      </p:cBhvr>
                                    </p:animEffect>
                                    <p:anim calcmode="lin" valueType="num">
                                      <p:cBhvr>
                                        <p:cTn id="8" dur="1822" tmFilter="0,0; 0.14,0.36; 0.43,0.73; 0.71,0.91; 1.0,1.0">
                                          <p:stCondLst>
                                            <p:cond delay="0"/>
                                          </p:stCondLst>
                                        </p:cTn>
                                        <p:tgtEl>
                                          <p:spTgt spid="1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5"/>
                                        </p:tgtEl>
                                      </p:cBhvr>
                                      <p:to x="100000" y="60000"/>
                                    </p:animScale>
                                    <p:animScale>
                                      <p:cBhvr>
                                        <p:cTn id="14" dur="166" decel="50000">
                                          <p:stCondLst>
                                            <p:cond delay="676"/>
                                          </p:stCondLst>
                                        </p:cTn>
                                        <p:tgtEl>
                                          <p:spTgt spid="105"/>
                                        </p:tgtEl>
                                      </p:cBhvr>
                                      <p:to x="100000" y="100000"/>
                                    </p:animScale>
                                    <p:animScale>
                                      <p:cBhvr>
                                        <p:cTn id="15" dur="26">
                                          <p:stCondLst>
                                            <p:cond delay="1312"/>
                                          </p:stCondLst>
                                        </p:cTn>
                                        <p:tgtEl>
                                          <p:spTgt spid="105"/>
                                        </p:tgtEl>
                                      </p:cBhvr>
                                      <p:to x="100000" y="80000"/>
                                    </p:animScale>
                                    <p:animScale>
                                      <p:cBhvr>
                                        <p:cTn id="16" dur="166" decel="50000">
                                          <p:stCondLst>
                                            <p:cond delay="1338"/>
                                          </p:stCondLst>
                                        </p:cTn>
                                        <p:tgtEl>
                                          <p:spTgt spid="105"/>
                                        </p:tgtEl>
                                      </p:cBhvr>
                                      <p:to x="100000" y="100000"/>
                                    </p:animScale>
                                    <p:animScale>
                                      <p:cBhvr>
                                        <p:cTn id="17" dur="26">
                                          <p:stCondLst>
                                            <p:cond delay="1642"/>
                                          </p:stCondLst>
                                        </p:cTn>
                                        <p:tgtEl>
                                          <p:spTgt spid="105"/>
                                        </p:tgtEl>
                                      </p:cBhvr>
                                      <p:to x="100000" y="90000"/>
                                    </p:animScale>
                                    <p:animScale>
                                      <p:cBhvr>
                                        <p:cTn id="18" dur="166" decel="50000">
                                          <p:stCondLst>
                                            <p:cond delay="1668"/>
                                          </p:stCondLst>
                                        </p:cTn>
                                        <p:tgtEl>
                                          <p:spTgt spid="105"/>
                                        </p:tgtEl>
                                      </p:cBhvr>
                                      <p:to x="100000" y="100000"/>
                                    </p:animScale>
                                    <p:animScale>
                                      <p:cBhvr>
                                        <p:cTn id="19" dur="26">
                                          <p:stCondLst>
                                            <p:cond delay="1808"/>
                                          </p:stCondLst>
                                        </p:cTn>
                                        <p:tgtEl>
                                          <p:spTgt spid="105"/>
                                        </p:tgtEl>
                                      </p:cBhvr>
                                      <p:to x="100000" y="95000"/>
                                    </p:animScale>
                                    <p:animScale>
                                      <p:cBhvr>
                                        <p:cTn id="20" dur="166" decel="50000">
                                          <p:stCondLst>
                                            <p:cond delay="1834"/>
                                          </p:stCondLst>
                                        </p:cTn>
                                        <p:tgtEl>
                                          <p:spTgt spid="105"/>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106"/>
                                        </p:tgtEl>
                                        <p:attrNameLst>
                                          <p:attrName>style.visibility</p:attrName>
                                        </p:attrNameLst>
                                      </p:cBhvr>
                                      <p:to>
                                        <p:strVal val="visible"/>
                                      </p:to>
                                    </p:set>
                                    <p:set>
                                      <p:cBhvr>
                                        <p:cTn id="24" dur="23" fill="hold">
                                          <p:stCondLst>
                                            <p:cond delay="0"/>
                                          </p:stCondLst>
                                        </p:cTn>
                                        <p:tgtEl>
                                          <p:spTgt spid="106"/>
                                        </p:tgtEl>
                                        <p:attrNameLst>
                                          <p:attrName>style.rotation</p:attrName>
                                        </p:attrNameLst>
                                      </p:cBhvr>
                                      <p:to>
                                        <p:strVal val="-45.0"/>
                                      </p:to>
                                    </p:set>
                                    <p:anim calcmode="lin" valueType="num">
                                      <p:cBhvr>
                                        <p:cTn id="25" dur="23" fill="hold">
                                          <p:stCondLst>
                                            <p:cond delay="23"/>
                                          </p:stCondLst>
                                        </p:cTn>
                                        <p:tgtEl>
                                          <p:spTgt spid="106"/>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106"/>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106"/>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106"/>
                                        </p:tgtEl>
                                        <p:attrNameLst>
                                          <p:attrName>ppt_y</p:attrName>
                                        </p:attrNameLst>
                                      </p:cBhvr>
                                      <p:tavLst>
                                        <p:tav tm="0">
                                          <p:val>
                                            <p:strVal val="#ppt_y-(0.354*#ppt_w-0.172*#ppt_h)"/>
                                          </p:val>
                                        </p:tav>
                                        <p:tav tm="100000">
                                          <p:val>
                                            <p:strVal val="#ppt_y"/>
                                          </p:val>
                                        </p:tav>
                                      </p:tavLst>
                                    </p:anim>
                                  </p:childTnLst>
                                </p:cTn>
                              </p:par>
                            </p:childTnLst>
                          </p:cTn>
                        </p:par>
                        <p:par>
                          <p:cTn id="29" fill="hold">
                            <p:stCondLst>
                              <p:cond delay="4975"/>
                            </p:stCondLst>
                            <p:childTnLst>
                              <p:par>
                                <p:cTn id="30" presetID="22" presetClass="entr" presetSubtype="8" fill="hold" grpId="0" nodeType="afterEffect">
                                  <p:stCondLst>
                                    <p:cond delay="500"/>
                                  </p:stCondLst>
                                  <p:childTnLst>
                                    <p:set>
                                      <p:cBhvr>
                                        <p:cTn id="31" dur="1" fill="hold">
                                          <p:stCondLst>
                                            <p:cond delay="0"/>
                                          </p:stCondLst>
                                        </p:cTn>
                                        <p:tgtEl>
                                          <p:spTgt spid="20585"/>
                                        </p:tgtEl>
                                        <p:attrNameLst>
                                          <p:attrName>style.visibility</p:attrName>
                                        </p:attrNameLst>
                                      </p:cBhvr>
                                      <p:to>
                                        <p:strVal val="visible"/>
                                      </p:to>
                                    </p:set>
                                    <p:animEffect transition="in" filter="wipe(left)">
                                      <p:cBhvr>
                                        <p:cTn id="32" dur="1000"/>
                                        <p:tgtEl>
                                          <p:spTgt spid="20585"/>
                                        </p:tgtEl>
                                      </p:cBhvr>
                                    </p:animEffect>
                                  </p:childTnLst>
                                </p:cTn>
                              </p:par>
                            </p:childTnLst>
                          </p:cTn>
                        </p:par>
                        <p:par>
                          <p:cTn id="33" fill="hold">
                            <p:stCondLst>
                              <p:cond delay="6475"/>
                            </p:stCondLst>
                            <p:childTnLst>
                              <p:par>
                                <p:cTn id="34" presetID="42"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5" fill="hold" grpId="0" nodeType="clickEffect">
                                  <p:stCondLst>
                                    <p:cond delay="0"/>
                                  </p:stCondLst>
                                  <p:childTnLst>
                                    <p:animEffect transition="out" filter="blinds(vertical)">
                                      <p:cBhvr>
                                        <p:cTn id="42" dur="500"/>
                                        <p:tgtEl>
                                          <p:spTgt spid="20524"/>
                                        </p:tgtEl>
                                      </p:cBhvr>
                                    </p:animEffect>
                                    <p:set>
                                      <p:cBhvr>
                                        <p:cTn id="43" dur="1" fill="hold">
                                          <p:stCondLst>
                                            <p:cond delay="499"/>
                                          </p:stCondLst>
                                        </p:cTn>
                                        <p:tgtEl>
                                          <p:spTgt spid="20524"/>
                                        </p:tgtEl>
                                        <p:attrNameLst>
                                          <p:attrName>style.visibility</p:attrName>
                                        </p:attrNameLst>
                                      </p:cBhvr>
                                      <p:to>
                                        <p:strVal val="hidden"/>
                                      </p:to>
                                    </p:set>
                                  </p:childTnLst>
                                </p:cTn>
                              </p:par>
                              <p:par>
                                <p:cTn id="44" presetID="3" presetClass="exit" presetSubtype="5" fill="hold" grpId="0" nodeType="withEffect">
                                  <p:stCondLst>
                                    <p:cond delay="0"/>
                                  </p:stCondLst>
                                  <p:childTnLst>
                                    <p:animEffect transition="out" filter="blinds(vertical)">
                                      <p:cBhvr>
                                        <p:cTn id="45" dur="500"/>
                                        <p:tgtEl>
                                          <p:spTgt spid="20527"/>
                                        </p:tgtEl>
                                      </p:cBhvr>
                                    </p:animEffect>
                                    <p:set>
                                      <p:cBhvr>
                                        <p:cTn id="46" dur="1" fill="hold">
                                          <p:stCondLst>
                                            <p:cond delay="499"/>
                                          </p:stCondLst>
                                        </p:cTn>
                                        <p:tgtEl>
                                          <p:spTgt spid="20527"/>
                                        </p:tgtEl>
                                        <p:attrNameLst>
                                          <p:attrName>style.visibility</p:attrName>
                                        </p:attrNameLst>
                                      </p:cBhvr>
                                      <p:to>
                                        <p:strVal val="hidden"/>
                                      </p:to>
                                    </p:set>
                                  </p:childTnLst>
                                </p:cTn>
                              </p:par>
                              <p:par>
                                <p:cTn id="47" presetID="3" presetClass="exit" presetSubtype="5" fill="hold" grpId="0" nodeType="withEffect">
                                  <p:stCondLst>
                                    <p:cond delay="0"/>
                                  </p:stCondLst>
                                  <p:childTnLst>
                                    <p:animEffect transition="out" filter="blinds(vertical)">
                                      <p:cBhvr>
                                        <p:cTn id="48" dur="500"/>
                                        <p:tgtEl>
                                          <p:spTgt spid="20552"/>
                                        </p:tgtEl>
                                      </p:cBhvr>
                                    </p:animEffect>
                                    <p:set>
                                      <p:cBhvr>
                                        <p:cTn id="49" dur="1" fill="hold">
                                          <p:stCondLst>
                                            <p:cond delay="499"/>
                                          </p:stCondLst>
                                        </p:cTn>
                                        <p:tgtEl>
                                          <p:spTgt spid="20552"/>
                                        </p:tgtEl>
                                        <p:attrNameLst>
                                          <p:attrName>style.visibility</p:attrName>
                                        </p:attrNameLst>
                                      </p:cBhvr>
                                      <p:to>
                                        <p:strVal val="hidden"/>
                                      </p:to>
                                    </p:set>
                                  </p:childTnLst>
                                </p:cTn>
                              </p:par>
                              <p:par>
                                <p:cTn id="50" presetID="3" presetClass="exit" presetSubtype="5" fill="hold" grpId="0" nodeType="withEffect">
                                  <p:stCondLst>
                                    <p:cond delay="0"/>
                                  </p:stCondLst>
                                  <p:childTnLst>
                                    <p:animEffect transition="out" filter="blinds(vertical)">
                                      <p:cBhvr>
                                        <p:cTn id="51" dur="500"/>
                                        <p:tgtEl>
                                          <p:spTgt spid="20554"/>
                                        </p:tgtEl>
                                      </p:cBhvr>
                                    </p:animEffect>
                                    <p:set>
                                      <p:cBhvr>
                                        <p:cTn id="52" dur="1" fill="hold">
                                          <p:stCondLst>
                                            <p:cond delay="499"/>
                                          </p:stCondLst>
                                        </p:cTn>
                                        <p:tgtEl>
                                          <p:spTgt spid="20554"/>
                                        </p:tgtEl>
                                        <p:attrNameLst>
                                          <p:attrName>style.visibility</p:attrName>
                                        </p:attrNameLst>
                                      </p:cBhvr>
                                      <p:to>
                                        <p:strVal val="hidden"/>
                                      </p:to>
                                    </p:set>
                                  </p:childTnLst>
                                </p:cTn>
                              </p:par>
                              <p:par>
                                <p:cTn id="53" presetID="3" presetClass="exit" presetSubtype="5" fill="hold" grpId="0" nodeType="withEffect">
                                  <p:stCondLst>
                                    <p:cond delay="0"/>
                                  </p:stCondLst>
                                  <p:childTnLst>
                                    <p:animEffect transition="out" filter="blinds(vertical)">
                                      <p:cBhvr>
                                        <p:cTn id="54" dur="500"/>
                                        <p:tgtEl>
                                          <p:spTgt spid="20555"/>
                                        </p:tgtEl>
                                      </p:cBhvr>
                                    </p:animEffect>
                                    <p:set>
                                      <p:cBhvr>
                                        <p:cTn id="55" dur="1" fill="hold">
                                          <p:stCondLst>
                                            <p:cond delay="499"/>
                                          </p:stCondLst>
                                        </p:cTn>
                                        <p:tgtEl>
                                          <p:spTgt spid="20555"/>
                                        </p:tgtEl>
                                        <p:attrNameLst>
                                          <p:attrName>style.visibility</p:attrName>
                                        </p:attrNameLst>
                                      </p:cBhvr>
                                      <p:to>
                                        <p:strVal val="hidden"/>
                                      </p:to>
                                    </p:set>
                                  </p:childTnLst>
                                </p:cTn>
                              </p:par>
                              <p:par>
                                <p:cTn id="56" presetID="3" presetClass="exit" presetSubtype="5" fill="hold" grpId="0" nodeType="withEffect">
                                  <p:stCondLst>
                                    <p:cond delay="0"/>
                                  </p:stCondLst>
                                  <p:childTnLst>
                                    <p:animEffect transition="out" filter="blinds(vertical)">
                                      <p:cBhvr>
                                        <p:cTn id="57" dur="500"/>
                                        <p:tgtEl>
                                          <p:spTgt spid="20556"/>
                                        </p:tgtEl>
                                      </p:cBhvr>
                                    </p:animEffect>
                                    <p:set>
                                      <p:cBhvr>
                                        <p:cTn id="58" dur="1" fill="hold">
                                          <p:stCondLst>
                                            <p:cond delay="499"/>
                                          </p:stCondLst>
                                        </p:cTn>
                                        <p:tgtEl>
                                          <p:spTgt spid="20556"/>
                                        </p:tgtEl>
                                        <p:attrNameLst>
                                          <p:attrName>style.visibility</p:attrName>
                                        </p:attrNameLst>
                                      </p:cBhvr>
                                      <p:to>
                                        <p:strVal val="hidden"/>
                                      </p:to>
                                    </p:set>
                                  </p:childTnLst>
                                </p:cTn>
                              </p:par>
                              <p:par>
                                <p:cTn id="59" presetID="3" presetClass="exit" presetSubtype="5" fill="hold" grpId="0" nodeType="withEffect">
                                  <p:stCondLst>
                                    <p:cond delay="0"/>
                                  </p:stCondLst>
                                  <p:childTnLst>
                                    <p:animEffect transition="out" filter="blinds(vertical)">
                                      <p:cBhvr>
                                        <p:cTn id="60" dur="500"/>
                                        <p:tgtEl>
                                          <p:spTgt spid="20557"/>
                                        </p:tgtEl>
                                      </p:cBhvr>
                                    </p:animEffect>
                                    <p:set>
                                      <p:cBhvr>
                                        <p:cTn id="61" dur="1" fill="hold">
                                          <p:stCondLst>
                                            <p:cond delay="499"/>
                                          </p:stCondLst>
                                        </p:cTn>
                                        <p:tgtEl>
                                          <p:spTgt spid="20557"/>
                                        </p:tgtEl>
                                        <p:attrNameLst>
                                          <p:attrName>style.visibility</p:attrName>
                                        </p:attrNameLst>
                                      </p:cBhvr>
                                      <p:to>
                                        <p:strVal val="hidden"/>
                                      </p:to>
                                    </p:set>
                                  </p:childTnLst>
                                </p:cTn>
                              </p:par>
                              <p:par>
                                <p:cTn id="62" presetID="3" presetClass="exit" presetSubtype="5" fill="hold" grpId="0" nodeType="withEffect">
                                  <p:stCondLst>
                                    <p:cond delay="0"/>
                                  </p:stCondLst>
                                  <p:childTnLst>
                                    <p:animEffect transition="out" filter="blinds(vertical)">
                                      <p:cBhvr>
                                        <p:cTn id="63" dur="500"/>
                                        <p:tgtEl>
                                          <p:spTgt spid="20558"/>
                                        </p:tgtEl>
                                      </p:cBhvr>
                                    </p:animEffect>
                                    <p:set>
                                      <p:cBhvr>
                                        <p:cTn id="64" dur="1" fill="hold">
                                          <p:stCondLst>
                                            <p:cond delay="499"/>
                                          </p:stCondLst>
                                        </p:cTn>
                                        <p:tgtEl>
                                          <p:spTgt spid="20558"/>
                                        </p:tgtEl>
                                        <p:attrNameLst>
                                          <p:attrName>style.visibility</p:attrName>
                                        </p:attrNameLst>
                                      </p:cBhvr>
                                      <p:to>
                                        <p:strVal val="hidden"/>
                                      </p:to>
                                    </p:set>
                                  </p:childTnLst>
                                </p:cTn>
                              </p:par>
                              <p:par>
                                <p:cTn id="65" presetID="3" presetClass="exit" presetSubtype="5" fill="hold" grpId="0" nodeType="withEffect">
                                  <p:stCondLst>
                                    <p:cond delay="0"/>
                                  </p:stCondLst>
                                  <p:childTnLst>
                                    <p:animEffect transition="out" filter="blinds(vertical)">
                                      <p:cBhvr>
                                        <p:cTn id="66" dur="500"/>
                                        <p:tgtEl>
                                          <p:spTgt spid="20559"/>
                                        </p:tgtEl>
                                      </p:cBhvr>
                                    </p:animEffect>
                                    <p:set>
                                      <p:cBhvr>
                                        <p:cTn id="67" dur="1" fill="hold">
                                          <p:stCondLst>
                                            <p:cond delay="499"/>
                                          </p:stCondLst>
                                        </p:cTn>
                                        <p:tgtEl>
                                          <p:spTgt spid="20559"/>
                                        </p:tgtEl>
                                        <p:attrNameLst>
                                          <p:attrName>style.visibility</p:attrName>
                                        </p:attrNameLst>
                                      </p:cBhvr>
                                      <p:to>
                                        <p:strVal val="hidden"/>
                                      </p:to>
                                    </p:set>
                                  </p:childTnLst>
                                </p:cTn>
                              </p:par>
                              <p:par>
                                <p:cTn id="68" presetID="3" presetClass="exit" presetSubtype="5" fill="hold" grpId="0" nodeType="withEffect">
                                  <p:stCondLst>
                                    <p:cond delay="0"/>
                                  </p:stCondLst>
                                  <p:childTnLst>
                                    <p:animEffect transition="out" filter="blinds(vertical)">
                                      <p:cBhvr>
                                        <p:cTn id="69" dur="500"/>
                                        <p:tgtEl>
                                          <p:spTgt spid="20560"/>
                                        </p:tgtEl>
                                      </p:cBhvr>
                                    </p:animEffect>
                                    <p:set>
                                      <p:cBhvr>
                                        <p:cTn id="70" dur="1" fill="hold">
                                          <p:stCondLst>
                                            <p:cond delay="499"/>
                                          </p:stCondLst>
                                        </p:cTn>
                                        <p:tgtEl>
                                          <p:spTgt spid="20560"/>
                                        </p:tgtEl>
                                        <p:attrNameLst>
                                          <p:attrName>style.visibility</p:attrName>
                                        </p:attrNameLst>
                                      </p:cBhvr>
                                      <p:to>
                                        <p:strVal val="hidden"/>
                                      </p:to>
                                    </p:set>
                                  </p:childTnLst>
                                </p:cTn>
                              </p:par>
                              <p:par>
                                <p:cTn id="71" presetID="3" presetClass="exit" presetSubtype="5" fill="hold" grpId="0" nodeType="withEffect">
                                  <p:stCondLst>
                                    <p:cond delay="0"/>
                                  </p:stCondLst>
                                  <p:childTnLst>
                                    <p:animEffect transition="out" filter="blinds(vertical)">
                                      <p:cBhvr>
                                        <p:cTn id="72" dur="500"/>
                                        <p:tgtEl>
                                          <p:spTgt spid="20561"/>
                                        </p:tgtEl>
                                      </p:cBhvr>
                                    </p:animEffect>
                                    <p:set>
                                      <p:cBhvr>
                                        <p:cTn id="73" dur="1" fill="hold">
                                          <p:stCondLst>
                                            <p:cond delay="499"/>
                                          </p:stCondLst>
                                        </p:cTn>
                                        <p:tgtEl>
                                          <p:spTgt spid="20561"/>
                                        </p:tgtEl>
                                        <p:attrNameLst>
                                          <p:attrName>style.visibility</p:attrName>
                                        </p:attrNameLst>
                                      </p:cBhvr>
                                      <p:to>
                                        <p:strVal val="hidden"/>
                                      </p:to>
                                    </p:set>
                                  </p:childTnLst>
                                </p:cTn>
                              </p:par>
                              <p:par>
                                <p:cTn id="74" presetID="3" presetClass="exit" presetSubtype="5" fill="hold" grpId="0" nodeType="withEffect">
                                  <p:stCondLst>
                                    <p:cond delay="0"/>
                                  </p:stCondLst>
                                  <p:childTnLst>
                                    <p:animEffect transition="out" filter="blinds(vertical)">
                                      <p:cBhvr>
                                        <p:cTn id="75" dur="500"/>
                                        <p:tgtEl>
                                          <p:spTgt spid="20562"/>
                                        </p:tgtEl>
                                      </p:cBhvr>
                                    </p:animEffect>
                                    <p:set>
                                      <p:cBhvr>
                                        <p:cTn id="76" dur="1" fill="hold">
                                          <p:stCondLst>
                                            <p:cond delay="499"/>
                                          </p:stCondLst>
                                        </p:cTn>
                                        <p:tgtEl>
                                          <p:spTgt spid="20562"/>
                                        </p:tgtEl>
                                        <p:attrNameLst>
                                          <p:attrName>style.visibility</p:attrName>
                                        </p:attrNameLst>
                                      </p:cBhvr>
                                      <p:to>
                                        <p:strVal val="hidden"/>
                                      </p:to>
                                    </p:set>
                                  </p:childTnLst>
                                </p:cTn>
                              </p:par>
                              <p:par>
                                <p:cTn id="77" presetID="3" presetClass="exit" presetSubtype="5" fill="hold" grpId="0" nodeType="withEffect">
                                  <p:stCondLst>
                                    <p:cond delay="0"/>
                                  </p:stCondLst>
                                  <p:childTnLst>
                                    <p:animEffect transition="out" filter="blinds(vertical)">
                                      <p:cBhvr>
                                        <p:cTn id="78" dur="500"/>
                                        <p:tgtEl>
                                          <p:spTgt spid="20563"/>
                                        </p:tgtEl>
                                      </p:cBhvr>
                                    </p:animEffect>
                                    <p:set>
                                      <p:cBhvr>
                                        <p:cTn id="79" dur="1" fill="hold">
                                          <p:stCondLst>
                                            <p:cond delay="499"/>
                                          </p:stCondLst>
                                        </p:cTn>
                                        <p:tgtEl>
                                          <p:spTgt spid="20563"/>
                                        </p:tgtEl>
                                        <p:attrNameLst>
                                          <p:attrName>style.visibility</p:attrName>
                                        </p:attrNameLst>
                                      </p:cBhvr>
                                      <p:to>
                                        <p:strVal val="hidden"/>
                                      </p:to>
                                    </p:set>
                                  </p:childTnLst>
                                </p:cTn>
                              </p:par>
                              <p:par>
                                <p:cTn id="80" presetID="3" presetClass="exit" presetSubtype="5" fill="hold" grpId="0" nodeType="withEffect">
                                  <p:stCondLst>
                                    <p:cond delay="0"/>
                                  </p:stCondLst>
                                  <p:childTnLst>
                                    <p:animEffect transition="out" filter="blinds(vertical)">
                                      <p:cBhvr>
                                        <p:cTn id="81" dur="500"/>
                                        <p:tgtEl>
                                          <p:spTgt spid="20564"/>
                                        </p:tgtEl>
                                      </p:cBhvr>
                                    </p:animEffect>
                                    <p:set>
                                      <p:cBhvr>
                                        <p:cTn id="82" dur="1" fill="hold">
                                          <p:stCondLst>
                                            <p:cond delay="499"/>
                                          </p:stCondLst>
                                        </p:cTn>
                                        <p:tgtEl>
                                          <p:spTgt spid="20564"/>
                                        </p:tgtEl>
                                        <p:attrNameLst>
                                          <p:attrName>style.visibility</p:attrName>
                                        </p:attrNameLst>
                                      </p:cBhvr>
                                      <p:to>
                                        <p:strVal val="hidden"/>
                                      </p:to>
                                    </p:set>
                                  </p:childTnLst>
                                </p:cTn>
                              </p:par>
                              <p:par>
                                <p:cTn id="83" presetID="3" presetClass="exit" presetSubtype="5" fill="hold" grpId="0" nodeType="withEffect">
                                  <p:stCondLst>
                                    <p:cond delay="0"/>
                                  </p:stCondLst>
                                  <p:childTnLst>
                                    <p:animEffect transition="out" filter="blinds(vertical)">
                                      <p:cBhvr>
                                        <p:cTn id="84" dur="500"/>
                                        <p:tgtEl>
                                          <p:spTgt spid="20565"/>
                                        </p:tgtEl>
                                      </p:cBhvr>
                                    </p:animEffect>
                                    <p:set>
                                      <p:cBhvr>
                                        <p:cTn id="85" dur="1" fill="hold">
                                          <p:stCondLst>
                                            <p:cond delay="499"/>
                                          </p:stCondLst>
                                        </p:cTn>
                                        <p:tgtEl>
                                          <p:spTgt spid="20565"/>
                                        </p:tgtEl>
                                        <p:attrNameLst>
                                          <p:attrName>style.visibility</p:attrName>
                                        </p:attrNameLst>
                                      </p:cBhvr>
                                      <p:to>
                                        <p:strVal val="hidden"/>
                                      </p:to>
                                    </p:set>
                                  </p:childTnLst>
                                </p:cTn>
                              </p:par>
                              <p:par>
                                <p:cTn id="86" presetID="3" presetClass="exit" presetSubtype="5" fill="hold" grpId="0" nodeType="withEffect">
                                  <p:stCondLst>
                                    <p:cond delay="0"/>
                                  </p:stCondLst>
                                  <p:childTnLst>
                                    <p:animEffect transition="out" filter="blinds(vertical)">
                                      <p:cBhvr>
                                        <p:cTn id="87" dur="500"/>
                                        <p:tgtEl>
                                          <p:spTgt spid="20566"/>
                                        </p:tgtEl>
                                      </p:cBhvr>
                                    </p:animEffect>
                                    <p:set>
                                      <p:cBhvr>
                                        <p:cTn id="88" dur="1" fill="hold">
                                          <p:stCondLst>
                                            <p:cond delay="499"/>
                                          </p:stCondLst>
                                        </p:cTn>
                                        <p:tgtEl>
                                          <p:spTgt spid="20566"/>
                                        </p:tgtEl>
                                        <p:attrNameLst>
                                          <p:attrName>style.visibility</p:attrName>
                                        </p:attrNameLst>
                                      </p:cBhvr>
                                      <p:to>
                                        <p:strVal val="hidden"/>
                                      </p:to>
                                    </p:set>
                                  </p:childTnLst>
                                </p:cTn>
                              </p:par>
                              <p:par>
                                <p:cTn id="89" presetID="3" presetClass="exit" presetSubtype="5" fill="hold" grpId="0" nodeType="withEffect">
                                  <p:stCondLst>
                                    <p:cond delay="0"/>
                                  </p:stCondLst>
                                  <p:childTnLst>
                                    <p:animEffect transition="out" filter="blinds(vertical)">
                                      <p:cBhvr>
                                        <p:cTn id="90" dur="500"/>
                                        <p:tgtEl>
                                          <p:spTgt spid="20567"/>
                                        </p:tgtEl>
                                      </p:cBhvr>
                                    </p:animEffect>
                                    <p:set>
                                      <p:cBhvr>
                                        <p:cTn id="91" dur="1" fill="hold">
                                          <p:stCondLst>
                                            <p:cond delay="499"/>
                                          </p:stCondLst>
                                        </p:cTn>
                                        <p:tgtEl>
                                          <p:spTgt spid="20567"/>
                                        </p:tgtEl>
                                        <p:attrNameLst>
                                          <p:attrName>style.visibility</p:attrName>
                                        </p:attrNameLst>
                                      </p:cBhvr>
                                      <p:to>
                                        <p:strVal val="hidden"/>
                                      </p:to>
                                    </p:set>
                                  </p:childTnLst>
                                </p:cTn>
                              </p:par>
                              <p:par>
                                <p:cTn id="92" presetID="3" presetClass="exit" presetSubtype="5" fill="hold" grpId="0" nodeType="withEffect">
                                  <p:stCondLst>
                                    <p:cond delay="0"/>
                                  </p:stCondLst>
                                  <p:childTnLst>
                                    <p:animEffect transition="out" filter="blinds(vertical)">
                                      <p:cBhvr>
                                        <p:cTn id="93" dur="500"/>
                                        <p:tgtEl>
                                          <p:spTgt spid="20568"/>
                                        </p:tgtEl>
                                      </p:cBhvr>
                                    </p:animEffect>
                                    <p:set>
                                      <p:cBhvr>
                                        <p:cTn id="94" dur="1" fill="hold">
                                          <p:stCondLst>
                                            <p:cond delay="499"/>
                                          </p:stCondLst>
                                        </p:cTn>
                                        <p:tgtEl>
                                          <p:spTgt spid="20568"/>
                                        </p:tgtEl>
                                        <p:attrNameLst>
                                          <p:attrName>style.visibility</p:attrName>
                                        </p:attrNameLst>
                                      </p:cBhvr>
                                      <p:to>
                                        <p:strVal val="hidden"/>
                                      </p:to>
                                    </p:set>
                                  </p:childTnLst>
                                </p:cTn>
                              </p:par>
                              <p:par>
                                <p:cTn id="95" presetID="3" presetClass="exit" presetSubtype="5" fill="hold" grpId="0" nodeType="withEffect">
                                  <p:stCondLst>
                                    <p:cond delay="0"/>
                                  </p:stCondLst>
                                  <p:childTnLst>
                                    <p:animEffect transition="out" filter="blinds(vertical)">
                                      <p:cBhvr>
                                        <p:cTn id="96" dur="500"/>
                                        <p:tgtEl>
                                          <p:spTgt spid="20569"/>
                                        </p:tgtEl>
                                      </p:cBhvr>
                                    </p:animEffect>
                                    <p:set>
                                      <p:cBhvr>
                                        <p:cTn id="97" dur="1" fill="hold">
                                          <p:stCondLst>
                                            <p:cond delay="499"/>
                                          </p:stCondLst>
                                        </p:cTn>
                                        <p:tgtEl>
                                          <p:spTgt spid="20569"/>
                                        </p:tgtEl>
                                        <p:attrNameLst>
                                          <p:attrName>style.visibility</p:attrName>
                                        </p:attrNameLst>
                                      </p:cBhvr>
                                      <p:to>
                                        <p:strVal val="hidden"/>
                                      </p:to>
                                    </p:set>
                                  </p:childTnLst>
                                </p:cTn>
                              </p:par>
                              <p:par>
                                <p:cTn id="98" presetID="3" presetClass="exit" presetSubtype="5" fill="hold" grpId="0" nodeType="withEffect">
                                  <p:stCondLst>
                                    <p:cond delay="0"/>
                                  </p:stCondLst>
                                  <p:childTnLst>
                                    <p:animEffect transition="out" filter="blinds(vertical)">
                                      <p:cBhvr>
                                        <p:cTn id="99" dur="500"/>
                                        <p:tgtEl>
                                          <p:spTgt spid="20574"/>
                                        </p:tgtEl>
                                      </p:cBhvr>
                                    </p:animEffect>
                                    <p:set>
                                      <p:cBhvr>
                                        <p:cTn id="100" dur="1" fill="hold">
                                          <p:stCondLst>
                                            <p:cond delay="499"/>
                                          </p:stCondLst>
                                        </p:cTn>
                                        <p:tgtEl>
                                          <p:spTgt spid="20574"/>
                                        </p:tgtEl>
                                        <p:attrNameLst>
                                          <p:attrName>style.visibility</p:attrName>
                                        </p:attrNameLst>
                                      </p:cBhvr>
                                      <p:to>
                                        <p:strVal val="hidden"/>
                                      </p:to>
                                    </p:set>
                                  </p:childTnLst>
                                </p:cTn>
                              </p:par>
                              <p:par>
                                <p:cTn id="101" presetID="3" presetClass="exit" presetSubtype="5" fill="hold" grpId="0" nodeType="withEffect">
                                  <p:stCondLst>
                                    <p:cond delay="0"/>
                                  </p:stCondLst>
                                  <p:childTnLst>
                                    <p:animEffect transition="out" filter="blinds(vertical)">
                                      <p:cBhvr>
                                        <p:cTn id="102" dur="500"/>
                                        <p:tgtEl>
                                          <p:spTgt spid="20575"/>
                                        </p:tgtEl>
                                      </p:cBhvr>
                                    </p:animEffect>
                                    <p:set>
                                      <p:cBhvr>
                                        <p:cTn id="103" dur="1" fill="hold">
                                          <p:stCondLst>
                                            <p:cond delay="499"/>
                                          </p:stCondLst>
                                        </p:cTn>
                                        <p:tgtEl>
                                          <p:spTgt spid="20575"/>
                                        </p:tgtEl>
                                        <p:attrNameLst>
                                          <p:attrName>style.visibility</p:attrName>
                                        </p:attrNameLst>
                                      </p:cBhvr>
                                      <p:to>
                                        <p:strVal val="hidden"/>
                                      </p:to>
                                    </p:set>
                                  </p:childTnLst>
                                </p:cTn>
                              </p:par>
                              <p:par>
                                <p:cTn id="104" presetID="3" presetClass="exit" presetSubtype="5" fill="hold" grpId="0" nodeType="withEffect">
                                  <p:stCondLst>
                                    <p:cond delay="0"/>
                                  </p:stCondLst>
                                  <p:childTnLst>
                                    <p:animEffect transition="out" filter="blinds(vertical)">
                                      <p:cBhvr>
                                        <p:cTn id="105" dur="500"/>
                                        <p:tgtEl>
                                          <p:spTgt spid="20576"/>
                                        </p:tgtEl>
                                      </p:cBhvr>
                                    </p:animEffect>
                                    <p:set>
                                      <p:cBhvr>
                                        <p:cTn id="106" dur="1" fill="hold">
                                          <p:stCondLst>
                                            <p:cond delay="499"/>
                                          </p:stCondLst>
                                        </p:cTn>
                                        <p:tgtEl>
                                          <p:spTgt spid="20576"/>
                                        </p:tgtEl>
                                        <p:attrNameLst>
                                          <p:attrName>style.visibility</p:attrName>
                                        </p:attrNameLst>
                                      </p:cBhvr>
                                      <p:to>
                                        <p:strVal val="hidden"/>
                                      </p:to>
                                    </p:set>
                                  </p:childTnLst>
                                </p:cTn>
                              </p:par>
                              <p:par>
                                <p:cTn id="107" presetID="3" presetClass="exit" presetSubtype="5" fill="hold" grpId="0" nodeType="withEffect">
                                  <p:stCondLst>
                                    <p:cond delay="0"/>
                                  </p:stCondLst>
                                  <p:childTnLst>
                                    <p:animEffect transition="out" filter="blinds(vertical)">
                                      <p:cBhvr>
                                        <p:cTn id="108" dur="500"/>
                                        <p:tgtEl>
                                          <p:spTgt spid="20577"/>
                                        </p:tgtEl>
                                      </p:cBhvr>
                                    </p:animEffect>
                                    <p:set>
                                      <p:cBhvr>
                                        <p:cTn id="109" dur="1" fill="hold">
                                          <p:stCondLst>
                                            <p:cond delay="499"/>
                                          </p:stCondLst>
                                        </p:cTn>
                                        <p:tgtEl>
                                          <p:spTgt spid="20577"/>
                                        </p:tgtEl>
                                        <p:attrNameLst>
                                          <p:attrName>style.visibility</p:attrName>
                                        </p:attrNameLst>
                                      </p:cBhvr>
                                      <p:to>
                                        <p:strVal val="hidden"/>
                                      </p:to>
                                    </p:set>
                                  </p:childTnLst>
                                </p:cTn>
                              </p:par>
                              <p:par>
                                <p:cTn id="110" presetID="3" presetClass="exit" presetSubtype="5" fill="hold" grpId="0" nodeType="withEffect">
                                  <p:stCondLst>
                                    <p:cond delay="0"/>
                                  </p:stCondLst>
                                  <p:childTnLst>
                                    <p:animEffect transition="out" filter="blinds(vertical)">
                                      <p:cBhvr>
                                        <p:cTn id="111" dur="500"/>
                                        <p:tgtEl>
                                          <p:spTgt spid="20578"/>
                                        </p:tgtEl>
                                      </p:cBhvr>
                                    </p:animEffect>
                                    <p:set>
                                      <p:cBhvr>
                                        <p:cTn id="112" dur="1" fill="hold">
                                          <p:stCondLst>
                                            <p:cond delay="499"/>
                                          </p:stCondLst>
                                        </p:cTn>
                                        <p:tgtEl>
                                          <p:spTgt spid="20578"/>
                                        </p:tgtEl>
                                        <p:attrNameLst>
                                          <p:attrName>style.visibility</p:attrName>
                                        </p:attrNameLst>
                                      </p:cBhvr>
                                      <p:to>
                                        <p:strVal val="hidden"/>
                                      </p:to>
                                    </p:set>
                                  </p:childTnLst>
                                </p:cTn>
                              </p:par>
                              <p:par>
                                <p:cTn id="113" presetID="3" presetClass="entr" presetSubtype="5" fill="hold" grpId="0" nodeType="withEffect">
                                  <p:stCondLst>
                                    <p:cond delay="1000"/>
                                  </p:stCondLst>
                                  <p:childTnLst>
                                    <p:set>
                                      <p:cBhvr>
                                        <p:cTn id="114" dur="1" fill="hold">
                                          <p:stCondLst>
                                            <p:cond delay="0"/>
                                          </p:stCondLst>
                                        </p:cTn>
                                        <p:tgtEl>
                                          <p:spTgt spid="20592"/>
                                        </p:tgtEl>
                                        <p:attrNameLst>
                                          <p:attrName>style.visibility</p:attrName>
                                        </p:attrNameLst>
                                      </p:cBhvr>
                                      <p:to>
                                        <p:strVal val="visible"/>
                                      </p:to>
                                    </p:set>
                                    <p:animEffect transition="in" filter="blinds(vertical)">
                                      <p:cBhvr>
                                        <p:cTn id="115" dur="500"/>
                                        <p:tgtEl>
                                          <p:spTgt spid="20592"/>
                                        </p:tgtEl>
                                      </p:cBhvr>
                                    </p:animEffect>
                                  </p:childTnLst>
                                </p:cTn>
                              </p:par>
                              <p:par>
                                <p:cTn id="116" presetID="3" presetClass="entr" presetSubtype="5" fill="hold" grpId="0" nodeType="withEffect">
                                  <p:stCondLst>
                                    <p:cond delay="1000"/>
                                  </p:stCondLst>
                                  <p:childTnLst>
                                    <p:set>
                                      <p:cBhvr>
                                        <p:cTn id="117" dur="1" fill="hold">
                                          <p:stCondLst>
                                            <p:cond delay="0"/>
                                          </p:stCondLst>
                                        </p:cTn>
                                        <p:tgtEl>
                                          <p:spTgt spid="20593"/>
                                        </p:tgtEl>
                                        <p:attrNameLst>
                                          <p:attrName>style.visibility</p:attrName>
                                        </p:attrNameLst>
                                      </p:cBhvr>
                                      <p:to>
                                        <p:strVal val="visible"/>
                                      </p:to>
                                    </p:set>
                                    <p:animEffect transition="in" filter="blinds(vertical)">
                                      <p:cBhvr>
                                        <p:cTn id="118" dur="500"/>
                                        <p:tgtEl>
                                          <p:spTgt spid="20593"/>
                                        </p:tgtEl>
                                      </p:cBhvr>
                                    </p:animEffect>
                                  </p:childTnLst>
                                </p:cTn>
                              </p:par>
                              <p:par>
                                <p:cTn id="119" presetID="3" presetClass="entr" presetSubtype="5" fill="hold" grpId="0" nodeType="withEffect">
                                  <p:stCondLst>
                                    <p:cond delay="1000"/>
                                  </p:stCondLst>
                                  <p:childTnLst>
                                    <p:set>
                                      <p:cBhvr>
                                        <p:cTn id="120" dur="1" fill="hold">
                                          <p:stCondLst>
                                            <p:cond delay="0"/>
                                          </p:stCondLst>
                                        </p:cTn>
                                        <p:tgtEl>
                                          <p:spTgt spid="20594"/>
                                        </p:tgtEl>
                                        <p:attrNameLst>
                                          <p:attrName>style.visibility</p:attrName>
                                        </p:attrNameLst>
                                      </p:cBhvr>
                                      <p:to>
                                        <p:strVal val="visible"/>
                                      </p:to>
                                    </p:set>
                                    <p:animEffect transition="in" filter="blinds(vertical)">
                                      <p:cBhvr>
                                        <p:cTn id="121" dur="500"/>
                                        <p:tgtEl>
                                          <p:spTgt spid="20594"/>
                                        </p:tgtEl>
                                      </p:cBhvr>
                                    </p:animEffect>
                                  </p:childTnLst>
                                </p:cTn>
                              </p:par>
                              <p:par>
                                <p:cTn id="122" presetID="3" presetClass="entr" presetSubtype="5" fill="hold" grpId="0" nodeType="withEffect">
                                  <p:stCondLst>
                                    <p:cond delay="1000"/>
                                  </p:stCondLst>
                                  <p:childTnLst>
                                    <p:set>
                                      <p:cBhvr>
                                        <p:cTn id="123" dur="1" fill="hold">
                                          <p:stCondLst>
                                            <p:cond delay="0"/>
                                          </p:stCondLst>
                                        </p:cTn>
                                        <p:tgtEl>
                                          <p:spTgt spid="20595"/>
                                        </p:tgtEl>
                                        <p:attrNameLst>
                                          <p:attrName>style.visibility</p:attrName>
                                        </p:attrNameLst>
                                      </p:cBhvr>
                                      <p:to>
                                        <p:strVal val="visible"/>
                                      </p:to>
                                    </p:set>
                                    <p:animEffect transition="in" filter="blinds(vertical)">
                                      <p:cBhvr>
                                        <p:cTn id="124" dur="500"/>
                                        <p:tgtEl>
                                          <p:spTgt spid="20595"/>
                                        </p:tgtEl>
                                      </p:cBhvr>
                                    </p:animEffect>
                                  </p:childTnLst>
                                </p:cTn>
                              </p:par>
                              <p:par>
                                <p:cTn id="125" presetID="3" presetClass="entr" presetSubtype="5" fill="hold" grpId="0" nodeType="withEffect">
                                  <p:stCondLst>
                                    <p:cond delay="1000"/>
                                  </p:stCondLst>
                                  <p:childTnLst>
                                    <p:set>
                                      <p:cBhvr>
                                        <p:cTn id="126" dur="1" fill="hold">
                                          <p:stCondLst>
                                            <p:cond delay="0"/>
                                          </p:stCondLst>
                                        </p:cTn>
                                        <p:tgtEl>
                                          <p:spTgt spid="20596"/>
                                        </p:tgtEl>
                                        <p:attrNameLst>
                                          <p:attrName>style.visibility</p:attrName>
                                        </p:attrNameLst>
                                      </p:cBhvr>
                                      <p:to>
                                        <p:strVal val="visible"/>
                                      </p:to>
                                    </p:set>
                                    <p:animEffect transition="in" filter="blinds(vertical)">
                                      <p:cBhvr>
                                        <p:cTn id="127" dur="500"/>
                                        <p:tgtEl>
                                          <p:spTgt spid="20596"/>
                                        </p:tgtEl>
                                      </p:cBhvr>
                                    </p:animEffect>
                                  </p:childTnLst>
                                </p:cTn>
                              </p:par>
                              <p:par>
                                <p:cTn id="128" presetID="3" presetClass="entr" presetSubtype="5" fill="hold" grpId="0" nodeType="withEffect">
                                  <p:stCondLst>
                                    <p:cond delay="1000"/>
                                  </p:stCondLst>
                                  <p:childTnLst>
                                    <p:set>
                                      <p:cBhvr>
                                        <p:cTn id="129" dur="1" fill="hold">
                                          <p:stCondLst>
                                            <p:cond delay="0"/>
                                          </p:stCondLst>
                                        </p:cTn>
                                        <p:tgtEl>
                                          <p:spTgt spid="20597"/>
                                        </p:tgtEl>
                                        <p:attrNameLst>
                                          <p:attrName>style.visibility</p:attrName>
                                        </p:attrNameLst>
                                      </p:cBhvr>
                                      <p:to>
                                        <p:strVal val="visible"/>
                                      </p:to>
                                    </p:set>
                                    <p:animEffect transition="in" filter="blinds(vertical)">
                                      <p:cBhvr>
                                        <p:cTn id="130" dur="500"/>
                                        <p:tgtEl>
                                          <p:spTgt spid="20597"/>
                                        </p:tgtEl>
                                      </p:cBhvr>
                                    </p:animEffect>
                                  </p:childTnLst>
                                </p:cTn>
                              </p:par>
                              <p:par>
                                <p:cTn id="131" presetID="3" presetClass="entr" presetSubtype="5" fill="hold" grpId="0" nodeType="withEffect">
                                  <p:stCondLst>
                                    <p:cond delay="1000"/>
                                  </p:stCondLst>
                                  <p:childTnLst>
                                    <p:set>
                                      <p:cBhvr>
                                        <p:cTn id="132" dur="1" fill="hold">
                                          <p:stCondLst>
                                            <p:cond delay="0"/>
                                          </p:stCondLst>
                                        </p:cTn>
                                        <p:tgtEl>
                                          <p:spTgt spid="20598"/>
                                        </p:tgtEl>
                                        <p:attrNameLst>
                                          <p:attrName>style.visibility</p:attrName>
                                        </p:attrNameLst>
                                      </p:cBhvr>
                                      <p:to>
                                        <p:strVal val="visible"/>
                                      </p:to>
                                    </p:set>
                                    <p:animEffect transition="in" filter="blinds(vertical)">
                                      <p:cBhvr>
                                        <p:cTn id="133" dur="500"/>
                                        <p:tgtEl>
                                          <p:spTgt spid="20598"/>
                                        </p:tgtEl>
                                      </p:cBhvr>
                                    </p:animEffect>
                                  </p:childTnLst>
                                </p:cTn>
                              </p:par>
                              <p:par>
                                <p:cTn id="134" presetID="3" presetClass="entr" presetSubtype="5" fill="hold" grpId="0" nodeType="withEffect">
                                  <p:stCondLst>
                                    <p:cond delay="1000"/>
                                  </p:stCondLst>
                                  <p:childTnLst>
                                    <p:set>
                                      <p:cBhvr>
                                        <p:cTn id="135" dur="1" fill="hold">
                                          <p:stCondLst>
                                            <p:cond delay="0"/>
                                          </p:stCondLst>
                                        </p:cTn>
                                        <p:tgtEl>
                                          <p:spTgt spid="20599"/>
                                        </p:tgtEl>
                                        <p:attrNameLst>
                                          <p:attrName>style.visibility</p:attrName>
                                        </p:attrNameLst>
                                      </p:cBhvr>
                                      <p:to>
                                        <p:strVal val="visible"/>
                                      </p:to>
                                    </p:set>
                                    <p:animEffect transition="in" filter="blinds(vertical)">
                                      <p:cBhvr>
                                        <p:cTn id="136" dur="500"/>
                                        <p:tgtEl>
                                          <p:spTgt spid="20599"/>
                                        </p:tgtEl>
                                      </p:cBhvr>
                                    </p:animEffect>
                                  </p:childTnLst>
                                </p:cTn>
                              </p:par>
                              <p:par>
                                <p:cTn id="137" presetID="3" presetClass="entr" presetSubtype="5" fill="hold" grpId="0" nodeType="withEffect">
                                  <p:stCondLst>
                                    <p:cond delay="1000"/>
                                  </p:stCondLst>
                                  <p:childTnLst>
                                    <p:set>
                                      <p:cBhvr>
                                        <p:cTn id="138" dur="1" fill="hold">
                                          <p:stCondLst>
                                            <p:cond delay="0"/>
                                          </p:stCondLst>
                                        </p:cTn>
                                        <p:tgtEl>
                                          <p:spTgt spid="20600"/>
                                        </p:tgtEl>
                                        <p:attrNameLst>
                                          <p:attrName>style.visibility</p:attrName>
                                        </p:attrNameLst>
                                      </p:cBhvr>
                                      <p:to>
                                        <p:strVal val="visible"/>
                                      </p:to>
                                    </p:set>
                                    <p:animEffect transition="in" filter="blinds(vertical)">
                                      <p:cBhvr>
                                        <p:cTn id="139" dur="500"/>
                                        <p:tgtEl>
                                          <p:spTgt spid="20600"/>
                                        </p:tgtEl>
                                      </p:cBhvr>
                                    </p:animEffect>
                                  </p:childTnLst>
                                </p:cTn>
                              </p:par>
                              <p:par>
                                <p:cTn id="140" presetID="3" presetClass="entr" presetSubtype="5" fill="hold" grpId="0" nodeType="withEffect">
                                  <p:stCondLst>
                                    <p:cond delay="1000"/>
                                  </p:stCondLst>
                                  <p:childTnLst>
                                    <p:set>
                                      <p:cBhvr>
                                        <p:cTn id="141" dur="1" fill="hold">
                                          <p:stCondLst>
                                            <p:cond delay="0"/>
                                          </p:stCondLst>
                                        </p:cTn>
                                        <p:tgtEl>
                                          <p:spTgt spid="20601"/>
                                        </p:tgtEl>
                                        <p:attrNameLst>
                                          <p:attrName>style.visibility</p:attrName>
                                        </p:attrNameLst>
                                      </p:cBhvr>
                                      <p:to>
                                        <p:strVal val="visible"/>
                                      </p:to>
                                    </p:set>
                                    <p:animEffect transition="in" filter="blinds(vertical)">
                                      <p:cBhvr>
                                        <p:cTn id="142" dur="500"/>
                                        <p:tgtEl>
                                          <p:spTgt spid="20601"/>
                                        </p:tgtEl>
                                      </p:cBhvr>
                                    </p:animEffect>
                                  </p:childTnLst>
                                </p:cTn>
                              </p:par>
                              <p:par>
                                <p:cTn id="143" presetID="3" presetClass="entr" presetSubtype="5" fill="hold" grpId="0" nodeType="withEffect">
                                  <p:stCondLst>
                                    <p:cond delay="1000"/>
                                  </p:stCondLst>
                                  <p:childTnLst>
                                    <p:set>
                                      <p:cBhvr>
                                        <p:cTn id="144" dur="1" fill="hold">
                                          <p:stCondLst>
                                            <p:cond delay="0"/>
                                          </p:stCondLst>
                                        </p:cTn>
                                        <p:tgtEl>
                                          <p:spTgt spid="20602"/>
                                        </p:tgtEl>
                                        <p:attrNameLst>
                                          <p:attrName>style.visibility</p:attrName>
                                        </p:attrNameLst>
                                      </p:cBhvr>
                                      <p:to>
                                        <p:strVal val="visible"/>
                                      </p:to>
                                    </p:set>
                                    <p:animEffect transition="in" filter="blinds(vertical)">
                                      <p:cBhvr>
                                        <p:cTn id="145" dur="500"/>
                                        <p:tgtEl>
                                          <p:spTgt spid="20602"/>
                                        </p:tgtEl>
                                      </p:cBhvr>
                                    </p:animEffect>
                                  </p:childTnLst>
                                </p:cTn>
                              </p:par>
                              <p:par>
                                <p:cTn id="146" presetID="3" presetClass="entr" presetSubtype="5" fill="hold" grpId="0" nodeType="withEffect">
                                  <p:stCondLst>
                                    <p:cond delay="1000"/>
                                  </p:stCondLst>
                                  <p:childTnLst>
                                    <p:set>
                                      <p:cBhvr>
                                        <p:cTn id="147" dur="1" fill="hold">
                                          <p:stCondLst>
                                            <p:cond delay="0"/>
                                          </p:stCondLst>
                                        </p:cTn>
                                        <p:tgtEl>
                                          <p:spTgt spid="20603"/>
                                        </p:tgtEl>
                                        <p:attrNameLst>
                                          <p:attrName>style.visibility</p:attrName>
                                        </p:attrNameLst>
                                      </p:cBhvr>
                                      <p:to>
                                        <p:strVal val="visible"/>
                                      </p:to>
                                    </p:set>
                                    <p:animEffect transition="in" filter="blinds(vertical)">
                                      <p:cBhvr>
                                        <p:cTn id="148" dur="500"/>
                                        <p:tgtEl>
                                          <p:spTgt spid="20603"/>
                                        </p:tgtEl>
                                      </p:cBhvr>
                                    </p:animEffect>
                                  </p:childTnLst>
                                </p:cTn>
                              </p:par>
                              <p:par>
                                <p:cTn id="149" presetID="3" presetClass="entr" presetSubtype="5" fill="hold" grpId="0" nodeType="withEffect">
                                  <p:stCondLst>
                                    <p:cond delay="1000"/>
                                  </p:stCondLst>
                                  <p:childTnLst>
                                    <p:set>
                                      <p:cBhvr>
                                        <p:cTn id="150" dur="1" fill="hold">
                                          <p:stCondLst>
                                            <p:cond delay="0"/>
                                          </p:stCondLst>
                                        </p:cTn>
                                        <p:tgtEl>
                                          <p:spTgt spid="20604"/>
                                        </p:tgtEl>
                                        <p:attrNameLst>
                                          <p:attrName>style.visibility</p:attrName>
                                        </p:attrNameLst>
                                      </p:cBhvr>
                                      <p:to>
                                        <p:strVal val="visible"/>
                                      </p:to>
                                    </p:set>
                                    <p:animEffect transition="in" filter="blinds(vertical)">
                                      <p:cBhvr>
                                        <p:cTn id="151" dur="500"/>
                                        <p:tgtEl>
                                          <p:spTgt spid="20604"/>
                                        </p:tgtEl>
                                      </p:cBhvr>
                                    </p:animEffect>
                                  </p:childTnLst>
                                </p:cTn>
                              </p:par>
                              <p:par>
                                <p:cTn id="152" presetID="3" presetClass="entr" presetSubtype="5" fill="hold" grpId="0" nodeType="withEffect">
                                  <p:stCondLst>
                                    <p:cond delay="1000"/>
                                  </p:stCondLst>
                                  <p:childTnLst>
                                    <p:set>
                                      <p:cBhvr>
                                        <p:cTn id="153" dur="1" fill="hold">
                                          <p:stCondLst>
                                            <p:cond delay="0"/>
                                          </p:stCondLst>
                                        </p:cTn>
                                        <p:tgtEl>
                                          <p:spTgt spid="20605"/>
                                        </p:tgtEl>
                                        <p:attrNameLst>
                                          <p:attrName>style.visibility</p:attrName>
                                        </p:attrNameLst>
                                      </p:cBhvr>
                                      <p:to>
                                        <p:strVal val="visible"/>
                                      </p:to>
                                    </p:set>
                                    <p:animEffect transition="in" filter="blinds(vertical)">
                                      <p:cBhvr>
                                        <p:cTn id="154" dur="500"/>
                                        <p:tgtEl>
                                          <p:spTgt spid="20605"/>
                                        </p:tgtEl>
                                      </p:cBhvr>
                                    </p:animEffect>
                                  </p:childTnLst>
                                </p:cTn>
                              </p:par>
                              <p:par>
                                <p:cTn id="155" presetID="3" presetClass="entr" presetSubtype="5" fill="hold" grpId="0" nodeType="withEffect">
                                  <p:stCondLst>
                                    <p:cond delay="1000"/>
                                  </p:stCondLst>
                                  <p:childTnLst>
                                    <p:set>
                                      <p:cBhvr>
                                        <p:cTn id="156" dur="1" fill="hold">
                                          <p:stCondLst>
                                            <p:cond delay="0"/>
                                          </p:stCondLst>
                                        </p:cTn>
                                        <p:tgtEl>
                                          <p:spTgt spid="20606"/>
                                        </p:tgtEl>
                                        <p:attrNameLst>
                                          <p:attrName>style.visibility</p:attrName>
                                        </p:attrNameLst>
                                      </p:cBhvr>
                                      <p:to>
                                        <p:strVal val="visible"/>
                                      </p:to>
                                    </p:set>
                                    <p:animEffect transition="in" filter="blinds(vertical)">
                                      <p:cBhvr>
                                        <p:cTn id="157" dur="500"/>
                                        <p:tgtEl>
                                          <p:spTgt spid="20606"/>
                                        </p:tgtEl>
                                      </p:cBhvr>
                                    </p:animEffect>
                                  </p:childTnLst>
                                </p:cTn>
                              </p:par>
                              <p:par>
                                <p:cTn id="158" presetID="3" presetClass="entr" presetSubtype="5" fill="hold" grpId="0" nodeType="withEffect">
                                  <p:stCondLst>
                                    <p:cond delay="1000"/>
                                  </p:stCondLst>
                                  <p:childTnLst>
                                    <p:set>
                                      <p:cBhvr>
                                        <p:cTn id="159" dur="1" fill="hold">
                                          <p:stCondLst>
                                            <p:cond delay="0"/>
                                          </p:stCondLst>
                                        </p:cTn>
                                        <p:tgtEl>
                                          <p:spTgt spid="20607"/>
                                        </p:tgtEl>
                                        <p:attrNameLst>
                                          <p:attrName>style.visibility</p:attrName>
                                        </p:attrNameLst>
                                      </p:cBhvr>
                                      <p:to>
                                        <p:strVal val="visible"/>
                                      </p:to>
                                    </p:set>
                                    <p:animEffect transition="in" filter="blinds(vertical)">
                                      <p:cBhvr>
                                        <p:cTn id="160" dur="500"/>
                                        <p:tgtEl>
                                          <p:spTgt spid="20607"/>
                                        </p:tgtEl>
                                      </p:cBhvr>
                                    </p:animEffect>
                                  </p:childTnLst>
                                </p:cTn>
                              </p:par>
                              <p:par>
                                <p:cTn id="161" presetID="3" presetClass="entr" presetSubtype="5" fill="hold" grpId="0" nodeType="withEffect">
                                  <p:stCondLst>
                                    <p:cond delay="1000"/>
                                  </p:stCondLst>
                                  <p:childTnLst>
                                    <p:set>
                                      <p:cBhvr>
                                        <p:cTn id="162" dur="1" fill="hold">
                                          <p:stCondLst>
                                            <p:cond delay="0"/>
                                          </p:stCondLst>
                                        </p:cTn>
                                        <p:tgtEl>
                                          <p:spTgt spid="20608"/>
                                        </p:tgtEl>
                                        <p:attrNameLst>
                                          <p:attrName>style.visibility</p:attrName>
                                        </p:attrNameLst>
                                      </p:cBhvr>
                                      <p:to>
                                        <p:strVal val="visible"/>
                                      </p:to>
                                    </p:set>
                                    <p:animEffect transition="in" filter="blinds(vertical)">
                                      <p:cBhvr>
                                        <p:cTn id="163" dur="500"/>
                                        <p:tgtEl>
                                          <p:spTgt spid="20608"/>
                                        </p:tgtEl>
                                      </p:cBhvr>
                                    </p:animEffect>
                                  </p:childTnLst>
                                </p:cTn>
                              </p:par>
                              <p:par>
                                <p:cTn id="164" presetID="3" presetClass="entr" presetSubtype="5" fill="hold" grpId="0" nodeType="withEffect">
                                  <p:stCondLst>
                                    <p:cond delay="1000"/>
                                  </p:stCondLst>
                                  <p:childTnLst>
                                    <p:set>
                                      <p:cBhvr>
                                        <p:cTn id="165" dur="1" fill="hold">
                                          <p:stCondLst>
                                            <p:cond delay="0"/>
                                          </p:stCondLst>
                                        </p:cTn>
                                        <p:tgtEl>
                                          <p:spTgt spid="20609"/>
                                        </p:tgtEl>
                                        <p:attrNameLst>
                                          <p:attrName>style.visibility</p:attrName>
                                        </p:attrNameLst>
                                      </p:cBhvr>
                                      <p:to>
                                        <p:strVal val="visible"/>
                                      </p:to>
                                    </p:set>
                                    <p:animEffect transition="in" filter="blinds(vertical)">
                                      <p:cBhvr>
                                        <p:cTn id="166" dur="500"/>
                                        <p:tgtEl>
                                          <p:spTgt spid="20609"/>
                                        </p:tgtEl>
                                      </p:cBhvr>
                                    </p:animEffect>
                                  </p:childTnLst>
                                </p:cTn>
                              </p:par>
                              <p:par>
                                <p:cTn id="167" presetID="3" presetClass="entr" presetSubtype="5" fill="hold" grpId="0" nodeType="withEffect">
                                  <p:stCondLst>
                                    <p:cond delay="1000"/>
                                  </p:stCondLst>
                                  <p:childTnLst>
                                    <p:set>
                                      <p:cBhvr>
                                        <p:cTn id="168" dur="1" fill="hold">
                                          <p:stCondLst>
                                            <p:cond delay="0"/>
                                          </p:stCondLst>
                                        </p:cTn>
                                        <p:tgtEl>
                                          <p:spTgt spid="20610"/>
                                        </p:tgtEl>
                                        <p:attrNameLst>
                                          <p:attrName>style.visibility</p:attrName>
                                        </p:attrNameLst>
                                      </p:cBhvr>
                                      <p:to>
                                        <p:strVal val="visible"/>
                                      </p:to>
                                    </p:set>
                                    <p:animEffect transition="in" filter="blinds(vertical)">
                                      <p:cBhvr>
                                        <p:cTn id="169" dur="500"/>
                                        <p:tgtEl>
                                          <p:spTgt spid="20610"/>
                                        </p:tgtEl>
                                      </p:cBhvr>
                                    </p:animEffect>
                                  </p:childTnLst>
                                </p:cTn>
                              </p:par>
                              <p:par>
                                <p:cTn id="170" presetID="3" presetClass="entr" presetSubtype="5" fill="hold" grpId="0" nodeType="withEffect">
                                  <p:stCondLst>
                                    <p:cond delay="1000"/>
                                  </p:stCondLst>
                                  <p:childTnLst>
                                    <p:set>
                                      <p:cBhvr>
                                        <p:cTn id="171" dur="1" fill="hold">
                                          <p:stCondLst>
                                            <p:cond delay="0"/>
                                          </p:stCondLst>
                                        </p:cTn>
                                        <p:tgtEl>
                                          <p:spTgt spid="20611"/>
                                        </p:tgtEl>
                                        <p:attrNameLst>
                                          <p:attrName>style.visibility</p:attrName>
                                        </p:attrNameLst>
                                      </p:cBhvr>
                                      <p:to>
                                        <p:strVal val="visible"/>
                                      </p:to>
                                    </p:set>
                                    <p:animEffect transition="in" filter="blinds(vertical)">
                                      <p:cBhvr>
                                        <p:cTn id="172" dur="500"/>
                                        <p:tgtEl>
                                          <p:spTgt spid="20611"/>
                                        </p:tgtEl>
                                      </p:cBhvr>
                                    </p:animEffect>
                                  </p:childTnLst>
                                </p:cTn>
                              </p:par>
                              <p:par>
                                <p:cTn id="173" presetID="3" presetClass="entr" presetSubtype="5" fill="hold" grpId="0" nodeType="withEffect">
                                  <p:stCondLst>
                                    <p:cond delay="1000"/>
                                  </p:stCondLst>
                                  <p:childTnLst>
                                    <p:set>
                                      <p:cBhvr>
                                        <p:cTn id="174" dur="1" fill="hold">
                                          <p:stCondLst>
                                            <p:cond delay="0"/>
                                          </p:stCondLst>
                                        </p:cTn>
                                        <p:tgtEl>
                                          <p:spTgt spid="20612"/>
                                        </p:tgtEl>
                                        <p:attrNameLst>
                                          <p:attrName>style.visibility</p:attrName>
                                        </p:attrNameLst>
                                      </p:cBhvr>
                                      <p:to>
                                        <p:strVal val="visible"/>
                                      </p:to>
                                    </p:set>
                                    <p:animEffect transition="in" filter="blinds(vertical)">
                                      <p:cBhvr>
                                        <p:cTn id="175" dur="500"/>
                                        <p:tgtEl>
                                          <p:spTgt spid="20612"/>
                                        </p:tgtEl>
                                      </p:cBhvr>
                                    </p:animEffect>
                                  </p:childTnLst>
                                </p:cTn>
                              </p:par>
                              <p:par>
                                <p:cTn id="176" presetID="3" presetClass="entr" presetSubtype="5" fill="hold" grpId="0" nodeType="withEffect">
                                  <p:stCondLst>
                                    <p:cond delay="1000"/>
                                  </p:stCondLst>
                                  <p:childTnLst>
                                    <p:set>
                                      <p:cBhvr>
                                        <p:cTn id="177" dur="1" fill="hold">
                                          <p:stCondLst>
                                            <p:cond delay="0"/>
                                          </p:stCondLst>
                                        </p:cTn>
                                        <p:tgtEl>
                                          <p:spTgt spid="20613"/>
                                        </p:tgtEl>
                                        <p:attrNameLst>
                                          <p:attrName>style.visibility</p:attrName>
                                        </p:attrNameLst>
                                      </p:cBhvr>
                                      <p:to>
                                        <p:strVal val="visible"/>
                                      </p:to>
                                    </p:set>
                                    <p:animEffect transition="in" filter="blinds(vertical)">
                                      <p:cBhvr>
                                        <p:cTn id="178" dur="500"/>
                                        <p:tgtEl>
                                          <p:spTgt spid="20613"/>
                                        </p:tgtEl>
                                      </p:cBhvr>
                                    </p:animEffect>
                                  </p:childTnLst>
                                </p:cTn>
                              </p:par>
                              <p:par>
                                <p:cTn id="179" presetID="3" presetClass="entr" presetSubtype="5" fill="hold" grpId="0" nodeType="withEffect">
                                  <p:stCondLst>
                                    <p:cond delay="1000"/>
                                  </p:stCondLst>
                                  <p:childTnLst>
                                    <p:set>
                                      <p:cBhvr>
                                        <p:cTn id="180" dur="1" fill="hold">
                                          <p:stCondLst>
                                            <p:cond delay="0"/>
                                          </p:stCondLst>
                                        </p:cTn>
                                        <p:tgtEl>
                                          <p:spTgt spid="20614"/>
                                        </p:tgtEl>
                                        <p:attrNameLst>
                                          <p:attrName>style.visibility</p:attrName>
                                        </p:attrNameLst>
                                      </p:cBhvr>
                                      <p:to>
                                        <p:strVal val="visible"/>
                                      </p:to>
                                    </p:set>
                                    <p:animEffect transition="in" filter="blinds(vertical)">
                                      <p:cBhvr>
                                        <p:cTn id="181" dur="500"/>
                                        <p:tgtEl>
                                          <p:spTgt spid="20614"/>
                                        </p:tgtEl>
                                      </p:cBhvr>
                                    </p:animEffect>
                                  </p:childTnLst>
                                </p:cTn>
                              </p:par>
                              <p:par>
                                <p:cTn id="182" presetID="3" presetClass="entr" presetSubtype="5" fill="hold" grpId="0" nodeType="withEffect">
                                  <p:stCondLst>
                                    <p:cond delay="1000"/>
                                  </p:stCondLst>
                                  <p:childTnLst>
                                    <p:set>
                                      <p:cBhvr>
                                        <p:cTn id="183" dur="1" fill="hold">
                                          <p:stCondLst>
                                            <p:cond delay="0"/>
                                          </p:stCondLst>
                                        </p:cTn>
                                        <p:tgtEl>
                                          <p:spTgt spid="20615"/>
                                        </p:tgtEl>
                                        <p:attrNameLst>
                                          <p:attrName>style.visibility</p:attrName>
                                        </p:attrNameLst>
                                      </p:cBhvr>
                                      <p:to>
                                        <p:strVal val="visible"/>
                                      </p:to>
                                    </p:set>
                                    <p:animEffect transition="in" filter="blinds(vertical)">
                                      <p:cBhvr>
                                        <p:cTn id="184" dur="500"/>
                                        <p:tgtEl>
                                          <p:spTgt spid="20615"/>
                                        </p:tgtEl>
                                      </p:cBhvr>
                                    </p:animEffect>
                                  </p:childTnLst>
                                </p:cTn>
                              </p:par>
                              <p:par>
                                <p:cTn id="185" presetID="3" presetClass="entr" presetSubtype="5" fill="hold" grpId="0" nodeType="withEffect">
                                  <p:stCondLst>
                                    <p:cond delay="1000"/>
                                  </p:stCondLst>
                                  <p:childTnLst>
                                    <p:set>
                                      <p:cBhvr>
                                        <p:cTn id="186" dur="1" fill="hold">
                                          <p:stCondLst>
                                            <p:cond delay="0"/>
                                          </p:stCondLst>
                                        </p:cTn>
                                        <p:tgtEl>
                                          <p:spTgt spid="20616"/>
                                        </p:tgtEl>
                                        <p:attrNameLst>
                                          <p:attrName>style.visibility</p:attrName>
                                        </p:attrNameLst>
                                      </p:cBhvr>
                                      <p:to>
                                        <p:strVal val="visible"/>
                                      </p:to>
                                    </p:set>
                                    <p:animEffect transition="in" filter="blinds(vertical)">
                                      <p:cBhvr>
                                        <p:cTn id="187" dur="500"/>
                                        <p:tgtEl>
                                          <p:spTgt spid="20616"/>
                                        </p:tgtEl>
                                      </p:cBhvr>
                                    </p:animEffect>
                                  </p:childTnLst>
                                </p:cTn>
                              </p:par>
                              <p:par>
                                <p:cTn id="188" presetID="3" presetClass="entr" presetSubtype="5" fill="hold" grpId="0" nodeType="withEffect">
                                  <p:stCondLst>
                                    <p:cond delay="1000"/>
                                  </p:stCondLst>
                                  <p:childTnLst>
                                    <p:set>
                                      <p:cBhvr>
                                        <p:cTn id="189" dur="1" fill="hold">
                                          <p:stCondLst>
                                            <p:cond delay="0"/>
                                          </p:stCondLst>
                                        </p:cTn>
                                        <p:tgtEl>
                                          <p:spTgt spid="20617"/>
                                        </p:tgtEl>
                                        <p:attrNameLst>
                                          <p:attrName>style.visibility</p:attrName>
                                        </p:attrNameLst>
                                      </p:cBhvr>
                                      <p:to>
                                        <p:strVal val="visible"/>
                                      </p:to>
                                    </p:set>
                                    <p:animEffect transition="in" filter="blinds(vertical)">
                                      <p:cBhvr>
                                        <p:cTn id="190" dur="500"/>
                                        <p:tgtEl>
                                          <p:spTgt spid="20617"/>
                                        </p:tgtEl>
                                      </p:cBhvr>
                                    </p:animEffect>
                                  </p:childTnLst>
                                </p:cTn>
                              </p:par>
                              <p:par>
                                <p:cTn id="191" presetID="3" presetClass="entr" presetSubtype="5" fill="hold" grpId="0" nodeType="withEffect">
                                  <p:stCondLst>
                                    <p:cond delay="1000"/>
                                  </p:stCondLst>
                                  <p:childTnLst>
                                    <p:set>
                                      <p:cBhvr>
                                        <p:cTn id="192" dur="1" fill="hold">
                                          <p:stCondLst>
                                            <p:cond delay="0"/>
                                          </p:stCondLst>
                                        </p:cTn>
                                        <p:tgtEl>
                                          <p:spTgt spid="20618"/>
                                        </p:tgtEl>
                                        <p:attrNameLst>
                                          <p:attrName>style.visibility</p:attrName>
                                        </p:attrNameLst>
                                      </p:cBhvr>
                                      <p:to>
                                        <p:strVal val="visible"/>
                                      </p:to>
                                    </p:set>
                                    <p:animEffect transition="in" filter="blinds(vertical)">
                                      <p:cBhvr>
                                        <p:cTn id="193" dur="500"/>
                                        <p:tgtEl>
                                          <p:spTgt spid="20618"/>
                                        </p:tgtEl>
                                      </p:cBhvr>
                                    </p:animEffect>
                                  </p:childTnLst>
                                </p:cTn>
                              </p:par>
                              <p:par>
                                <p:cTn id="194" presetID="3" presetClass="entr" presetSubtype="5" fill="hold" grpId="0" nodeType="withEffect">
                                  <p:stCondLst>
                                    <p:cond delay="1000"/>
                                  </p:stCondLst>
                                  <p:childTnLst>
                                    <p:set>
                                      <p:cBhvr>
                                        <p:cTn id="195" dur="1" fill="hold">
                                          <p:stCondLst>
                                            <p:cond delay="0"/>
                                          </p:stCondLst>
                                        </p:cTn>
                                        <p:tgtEl>
                                          <p:spTgt spid="20619"/>
                                        </p:tgtEl>
                                        <p:attrNameLst>
                                          <p:attrName>style.visibility</p:attrName>
                                        </p:attrNameLst>
                                      </p:cBhvr>
                                      <p:to>
                                        <p:strVal val="visible"/>
                                      </p:to>
                                    </p:set>
                                    <p:animEffect transition="in" filter="blinds(vertical)">
                                      <p:cBhvr>
                                        <p:cTn id="196" dur="500"/>
                                        <p:tgtEl>
                                          <p:spTgt spid="20619"/>
                                        </p:tgtEl>
                                      </p:cBhvr>
                                    </p:animEffect>
                                  </p:childTnLst>
                                </p:cTn>
                              </p:par>
                              <p:par>
                                <p:cTn id="197" presetID="3" presetClass="entr" presetSubtype="5" fill="hold" grpId="0" nodeType="withEffect">
                                  <p:stCondLst>
                                    <p:cond delay="1000"/>
                                  </p:stCondLst>
                                  <p:childTnLst>
                                    <p:set>
                                      <p:cBhvr>
                                        <p:cTn id="198" dur="1" fill="hold">
                                          <p:stCondLst>
                                            <p:cond delay="0"/>
                                          </p:stCondLst>
                                        </p:cTn>
                                        <p:tgtEl>
                                          <p:spTgt spid="20620"/>
                                        </p:tgtEl>
                                        <p:attrNameLst>
                                          <p:attrName>style.visibility</p:attrName>
                                        </p:attrNameLst>
                                      </p:cBhvr>
                                      <p:to>
                                        <p:strVal val="visible"/>
                                      </p:to>
                                    </p:set>
                                    <p:animEffect transition="in" filter="blinds(vertical)">
                                      <p:cBhvr>
                                        <p:cTn id="199" dur="500"/>
                                        <p:tgtEl>
                                          <p:spTgt spid="20620"/>
                                        </p:tgtEl>
                                      </p:cBhvr>
                                    </p:animEffect>
                                  </p:childTnLst>
                                </p:cTn>
                              </p:par>
                              <p:par>
                                <p:cTn id="200" presetID="3" presetClass="entr" presetSubtype="5" fill="hold" grpId="0" nodeType="withEffect">
                                  <p:stCondLst>
                                    <p:cond delay="1000"/>
                                  </p:stCondLst>
                                  <p:childTnLst>
                                    <p:set>
                                      <p:cBhvr>
                                        <p:cTn id="201" dur="1" fill="hold">
                                          <p:stCondLst>
                                            <p:cond delay="0"/>
                                          </p:stCondLst>
                                        </p:cTn>
                                        <p:tgtEl>
                                          <p:spTgt spid="20621"/>
                                        </p:tgtEl>
                                        <p:attrNameLst>
                                          <p:attrName>style.visibility</p:attrName>
                                        </p:attrNameLst>
                                      </p:cBhvr>
                                      <p:to>
                                        <p:strVal val="visible"/>
                                      </p:to>
                                    </p:set>
                                    <p:animEffect transition="in" filter="blinds(vertical)">
                                      <p:cBhvr>
                                        <p:cTn id="202" dur="500"/>
                                        <p:tgtEl>
                                          <p:spTgt spid="20621"/>
                                        </p:tgtEl>
                                      </p:cBhvr>
                                    </p:animEffect>
                                  </p:childTnLst>
                                </p:cTn>
                              </p:par>
                              <p:par>
                                <p:cTn id="203" presetID="3" presetClass="entr" presetSubtype="5" fill="hold" grpId="0" nodeType="withEffect">
                                  <p:stCondLst>
                                    <p:cond delay="1000"/>
                                  </p:stCondLst>
                                  <p:childTnLst>
                                    <p:set>
                                      <p:cBhvr>
                                        <p:cTn id="204" dur="1" fill="hold">
                                          <p:stCondLst>
                                            <p:cond delay="0"/>
                                          </p:stCondLst>
                                        </p:cTn>
                                        <p:tgtEl>
                                          <p:spTgt spid="20622"/>
                                        </p:tgtEl>
                                        <p:attrNameLst>
                                          <p:attrName>style.visibility</p:attrName>
                                        </p:attrNameLst>
                                      </p:cBhvr>
                                      <p:to>
                                        <p:strVal val="visible"/>
                                      </p:to>
                                    </p:set>
                                    <p:animEffect transition="in" filter="blinds(vertical)">
                                      <p:cBhvr>
                                        <p:cTn id="205" dur="500"/>
                                        <p:tgtEl>
                                          <p:spTgt spid="20622"/>
                                        </p:tgtEl>
                                      </p:cBhvr>
                                    </p:animEffect>
                                  </p:childTnLst>
                                </p:cTn>
                              </p:par>
                              <p:par>
                                <p:cTn id="206" presetID="3" presetClass="entr" presetSubtype="5" fill="hold" grpId="0" nodeType="withEffect">
                                  <p:stCondLst>
                                    <p:cond delay="1000"/>
                                  </p:stCondLst>
                                  <p:childTnLst>
                                    <p:set>
                                      <p:cBhvr>
                                        <p:cTn id="207" dur="1" fill="hold">
                                          <p:stCondLst>
                                            <p:cond delay="0"/>
                                          </p:stCondLst>
                                        </p:cTn>
                                        <p:tgtEl>
                                          <p:spTgt spid="20623"/>
                                        </p:tgtEl>
                                        <p:attrNameLst>
                                          <p:attrName>style.visibility</p:attrName>
                                        </p:attrNameLst>
                                      </p:cBhvr>
                                      <p:to>
                                        <p:strVal val="visible"/>
                                      </p:to>
                                    </p:set>
                                    <p:animEffect transition="in" filter="blinds(vertical)">
                                      <p:cBhvr>
                                        <p:cTn id="208" dur="500"/>
                                        <p:tgtEl>
                                          <p:spTgt spid="20623"/>
                                        </p:tgtEl>
                                      </p:cBhvr>
                                    </p:animEffect>
                                  </p:childTnLst>
                                </p:cTn>
                              </p:par>
                              <p:par>
                                <p:cTn id="209" presetID="3" presetClass="entr" presetSubtype="5" fill="hold" grpId="0" nodeType="withEffect">
                                  <p:stCondLst>
                                    <p:cond delay="1000"/>
                                  </p:stCondLst>
                                  <p:childTnLst>
                                    <p:set>
                                      <p:cBhvr>
                                        <p:cTn id="210" dur="1" fill="hold">
                                          <p:stCondLst>
                                            <p:cond delay="0"/>
                                          </p:stCondLst>
                                        </p:cTn>
                                        <p:tgtEl>
                                          <p:spTgt spid="20624"/>
                                        </p:tgtEl>
                                        <p:attrNameLst>
                                          <p:attrName>style.visibility</p:attrName>
                                        </p:attrNameLst>
                                      </p:cBhvr>
                                      <p:to>
                                        <p:strVal val="visible"/>
                                      </p:to>
                                    </p:set>
                                    <p:animEffect transition="in" filter="blinds(vertical)">
                                      <p:cBhvr>
                                        <p:cTn id="211" dur="500"/>
                                        <p:tgtEl>
                                          <p:spTgt spid="20624"/>
                                        </p:tgtEl>
                                      </p:cBhvr>
                                    </p:animEffect>
                                  </p:childTnLst>
                                </p:cTn>
                              </p:par>
                              <p:par>
                                <p:cTn id="212" presetID="3" presetClass="entr" presetSubtype="5" fill="hold" grpId="0" nodeType="withEffect">
                                  <p:stCondLst>
                                    <p:cond delay="1000"/>
                                  </p:stCondLst>
                                  <p:childTnLst>
                                    <p:set>
                                      <p:cBhvr>
                                        <p:cTn id="213" dur="1" fill="hold">
                                          <p:stCondLst>
                                            <p:cond delay="0"/>
                                          </p:stCondLst>
                                        </p:cTn>
                                        <p:tgtEl>
                                          <p:spTgt spid="20625"/>
                                        </p:tgtEl>
                                        <p:attrNameLst>
                                          <p:attrName>style.visibility</p:attrName>
                                        </p:attrNameLst>
                                      </p:cBhvr>
                                      <p:to>
                                        <p:strVal val="visible"/>
                                      </p:to>
                                    </p:set>
                                    <p:animEffect transition="in" filter="blinds(vertical)">
                                      <p:cBhvr>
                                        <p:cTn id="214" dur="500"/>
                                        <p:tgtEl>
                                          <p:spTgt spid="20625"/>
                                        </p:tgtEl>
                                      </p:cBhvr>
                                    </p:animEffect>
                                  </p:childTnLst>
                                </p:cTn>
                              </p:par>
                              <p:par>
                                <p:cTn id="215" presetID="3" presetClass="entr" presetSubtype="5" fill="hold" grpId="0" nodeType="withEffect">
                                  <p:stCondLst>
                                    <p:cond delay="1000"/>
                                  </p:stCondLst>
                                  <p:childTnLst>
                                    <p:set>
                                      <p:cBhvr>
                                        <p:cTn id="216" dur="1" fill="hold">
                                          <p:stCondLst>
                                            <p:cond delay="0"/>
                                          </p:stCondLst>
                                        </p:cTn>
                                        <p:tgtEl>
                                          <p:spTgt spid="20626"/>
                                        </p:tgtEl>
                                        <p:attrNameLst>
                                          <p:attrName>style.visibility</p:attrName>
                                        </p:attrNameLst>
                                      </p:cBhvr>
                                      <p:to>
                                        <p:strVal val="visible"/>
                                      </p:to>
                                    </p:set>
                                    <p:animEffect transition="in" filter="blinds(vertical)">
                                      <p:cBhvr>
                                        <p:cTn id="217" dur="500"/>
                                        <p:tgtEl>
                                          <p:spTgt spid="20626"/>
                                        </p:tgtEl>
                                      </p:cBhvr>
                                    </p:animEffect>
                                  </p:childTnLst>
                                </p:cTn>
                              </p:par>
                              <p:par>
                                <p:cTn id="218" presetID="3" presetClass="entr" presetSubtype="5" fill="hold" grpId="0" nodeType="withEffect">
                                  <p:stCondLst>
                                    <p:cond delay="1000"/>
                                  </p:stCondLst>
                                  <p:childTnLst>
                                    <p:set>
                                      <p:cBhvr>
                                        <p:cTn id="219" dur="1" fill="hold">
                                          <p:stCondLst>
                                            <p:cond delay="0"/>
                                          </p:stCondLst>
                                        </p:cTn>
                                        <p:tgtEl>
                                          <p:spTgt spid="20627"/>
                                        </p:tgtEl>
                                        <p:attrNameLst>
                                          <p:attrName>style.visibility</p:attrName>
                                        </p:attrNameLst>
                                      </p:cBhvr>
                                      <p:to>
                                        <p:strVal val="visible"/>
                                      </p:to>
                                    </p:set>
                                    <p:animEffect transition="in" filter="blinds(vertical)">
                                      <p:cBhvr>
                                        <p:cTn id="220" dur="500"/>
                                        <p:tgtEl>
                                          <p:spTgt spid="20627"/>
                                        </p:tgtEl>
                                      </p:cBhvr>
                                    </p:animEffect>
                                  </p:childTnLst>
                                </p:cTn>
                              </p:par>
                              <p:par>
                                <p:cTn id="221" presetID="3" presetClass="entr" presetSubtype="5" fill="hold" grpId="0" nodeType="withEffect">
                                  <p:stCondLst>
                                    <p:cond delay="1000"/>
                                  </p:stCondLst>
                                  <p:childTnLst>
                                    <p:set>
                                      <p:cBhvr>
                                        <p:cTn id="222" dur="1" fill="hold">
                                          <p:stCondLst>
                                            <p:cond delay="0"/>
                                          </p:stCondLst>
                                        </p:cTn>
                                        <p:tgtEl>
                                          <p:spTgt spid="20628"/>
                                        </p:tgtEl>
                                        <p:attrNameLst>
                                          <p:attrName>style.visibility</p:attrName>
                                        </p:attrNameLst>
                                      </p:cBhvr>
                                      <p:to>
                                        <p:strVal val="visible"/>
                                      </p:to>
                                    </p:set>
                                    <p:animEffect transition="in" filter="blinds(vertical)">
                                      <p:cBhvr>
                                        <p:cTn id="223" dur="500"/>
                                        <p:tgtEl>
                                          <p:spTgt spid="20628"/>
                                        </p:tgtEl>
                                      </p:cBhvr>
                                    </p:animEffect>
                                  </p:childTnLst>
                                </p:cTn>
                              </p:par>
                              <p:par>
                                <p:cTn id="224" presetID="3" presetClass="entr" presetSubtype="5" fill="hold" grpId="0" nodeType="withEffect">
                                  <p:stCondLst>
                                    <p:cond delay="1000"/>
                                  </p:stCondLst>
                                  <p:childTnLst>
                                    <p:set>
                                      <p:cBhvr>
                                        <p:cTn id="225" dur="1" fill="hold">
                                          <p:stCondLst>
                                            <p:cond delay="0"/>
                                          </p:stCondLst>
                                        </p:cTn>
                                        <p:tgtEl>
                                          <p:spTgt spid="20629"/>
                                        </p:tgtEl>
                                        <p:attrNameLst>
                                          <p:attrName>style.visibility</p:attrName>
                                        </p:attrNameLst>
                                      </p:cBhvr>
                                      <p:to>
                                        <p:strVal val="visible"/>
                                      </p:to>
                                    </p:set>
                                    <p:animEffect transition="in" filter="blinds(vertical)">
                                      <p:cBhvr>
                                        <p:cTn id="226" dur="500"/>
                                        <p:tgtEl>
                                          <p:spTgt spid="20629"/>
                                        </p:tgtEl>
                                      </p:cBhvr>
                                    </p:animEffect>
                                  </p:childTnLst>
                                </p:cTn>
                              </p:par>
                              <p:par>
                                <p:cTn id="227" presetID="3" presetClass="entr" presetSubtype="5" fill="hold" grpId="0" nodeType="withEffect">
                                  <p:stCondLst>
                                    <p:cond delay="1000"/>
                                  </p:stCondLst>
                                  <p:childTnLst>
                                    <p:set>
                                      <p:cBhvr>
                                        <p:cTn id="228" dur="1" fill="hold">
                                          <p:stCondLst>
                                            <p:cond delay="0"/>
                                          </p:stCondLst>
                                        </p:cTn>
                                        <p:tgtEl>
                                          <p:spTgt spid="20630"/>
                                        </p:tgtEl>
                                        <p:attrNameLst>
                                          <p:attrName>style.visibility</p:attrName>
                                        </p:attrNameLst>
                                      </p:cBhvr>
                                      <p:to>
                                        <p:strVal val="visible"/>
                                      </p:to>
                                    </p:set>
                                    <p:animEffect transition="in" filter="blinds(vertical)">
                                      <p:cBhvr>
                                        <p:cTn id="229" dur="500"/>
                                        <p:tgtEl>
                                          <p:spTgt spid="20630"/>
                                        </p:tgtEl>
                                      </p:cBhvr>
                                    </p:animEffect>
                                  </p:childTnLst>
                                </p:cTn>
                              </p:par>
                              <p:par>
                                <p:cTn id="230" presetID="3" presetClass="entr" presetSubtype="5" fill="hold" grpId="0" nodeType="withEffect">
                                  <p:stCondLst>
                                    <p:cond delay="1000"/>
                                  </p:stCondLst>
                                  <p:childTnLst>
                                    <p:set>
                                      <p:cBhvr>
                                        <p:cTn id="231" dur="1" fill="hold">
                                          <p:stCondLst>
                                            <p:cond delay="0"/>
                                          </p:stCondLst>
                                        </p:cTn>
                                        <p:tgtEl>
                                          <p:spTgt spid="20631"/>
                                        </p:tgtEl>
                                        <p:attrNameLst>
                                          <p:attrName>style.visibility</p:attrName>
                                        </p:attrNameLst>
                                      </p:cBhvr>
                                      <p:to>
                                        <p:strVal val="visible"/>
                                      </p:to>
                                    </p:set>
                                    <p:animEffect transition="in" filter="blinds(vertical)">
                                      <p:cBhvr>
                                        <p:cTn id="232" dur="500"/>
                                        <p:tgtEl>
                                          <p:spTgt spid="20631"/>
                                        </p:tgtEl>
                                      </p:cBhvr>
                                    </p:animEffect>
                                  </p:childTnLst>
                                </p:cTn>
                              </p:par>
                              <p:par>
                                <p:cTn id="233" presetID="3" presetClass="entr" presetSubtype="5" fill="hold" grpId="0" nodeType="withEffect">
                                  <p:stCondLst>
                                    <p:cond delay="1000"/>
                                  </p:stCondLst>
                                  <p:childTnLst>
                                    <p:set>
                                      <p:cBhvr>
                                        <p:cTn id="234" dur="1" fill="hold">
                                          <p:stCondLst>
                                            <p:cond delay="0"/>
                                          </p:stCondLst>
                                        </p:cTn>
                                        <p:tgtEl>
                                          <p:spTgt spid="20632"/>
                                        </p:tgtEl>
                                        <p:attrNameLst>
                                          <p:attrName>style.visibility</p:attrName>
                                        </p:attrNameLst>
                                      </p:cBhvr>
                                      <p:to>
                                        <p:strVal val="visible"/>
                                      </p:to>
                                    </p:set>
                                    <p:animEffect transition="in" filter="blinds(vertical)">
                                      <p:cBhvr>
                                        <p:cTn id="235" dur="500"/>
                                        <p:tgtEl>
                                          <p:spTgt spid="20632"/>
                                        </p:tgtEl>
                                      </p:cBhvr>
                                    </p:animEffect>
                                  </p:childTnLst>
                                </p:cTn>
                              </p:par>
                              <p:par>
                                <p:cTn id="236" presetID="3" presetClass="entr" presetSubtype="5" fill="hold" grpId="0" nodeType="withEffect">
                                  <p:stCondLst>
                                    <p:cond delay="1000"/>
                                  </p:stCondLst>
                                  <p:childTnLst>
                                    <p:set>
                                      <p:cBhvr>
                                        <p:cTn id="237" dur="1" fill="hold">
                                          <p:stCondLst>
                                            <p:cond delay="0"/>
                                          </p:stCondLst>
                                        </p:cTn>
                                        <p:tgtEl>
                                          <p:spTgt spid="20633"/>
                                        </p:tgtEl>
                                        <p:attrNameLst>
                                          <p:attrName>style.visibility</p:attrName>
                                        </p:attrNameLst>
                                      </p:cBhvr>
                                      <p:to>
                                        <p:strVal val="visible"/>
                                      </p:to>
                                    </p:set>
                                    <p:animEffect transition="in" filter="blinds(vertical)">
                                      <p:cBhvr>
                                        <p:cTn id="238" dur="500"/>
                                        <p:tgtEl>
                                          <p:spTgt spid="20633"/>
                                        </p:tgtEl>
                                      </p:cBhvr>
                                    </p:animEffect>
                                  </p:childTnLst>
                                </p:cTn>
                              </p:par>
                              <p:par>
                                <p:cTn id="239" presetID="3" presetClass="entr" presetSubtype="5" fill="hold" grpId="0" nodeType="withEffect">
                                  <p:stCondLst>
                                    <p:cond delay="1000"/>
                                  </p:stCondLst>
                                  <p:childTnLst>
                                    <p:set>
                                      <p:cBhvr>
                                        <p:cTn id="240" dur="1" fill="hold">
                                          <p:stCondLst>
                                            <p:cond delay="0"/>
                                          </p:stCondLst>
                                        </p:cTn>
                                        <p:tgtEl>
                                          <p:spTgt spid="20634"/>
                                        </p:tgtEl>
                                        <p:attrNameLst>
                                          <p:attrName>style.visibility</p:attrName>
                                        </p:attrNameLst>
                                      </p:cBhvr>
                                      <p:to>
                                        <p:strVal val="visible"/>
                                      </p:to>
                                    </p:set>
                                    <p:animEffect transition="in" filter="blinds(vertical)">
                                      <p:cBhvr>
                                        <p:cTn id="241" dur="500"/>
                                        <p:tgtEl>
                                          <p:spTgt spid="20634"/>
                                        </p:tgtEl>
                                      </p:cBhvr>
                                    </p:animEffect>
                                  </p:childTnLst>
                                </p:cTn>
                              </p:par>
                              <p:par>
                                <p:cTn id="242" presetID="3" presetClass="entr" presetSubtype="5" fill="hold" grpId="0" nodeType="withEffect">
                                  <p:stCondLst>
                                    <p:cond delay="1000"/>
                                  </p:stCondLst>
                                  <p:childTnLst>
                                    <p:set>
                                      <p:cBhvr>
                                        <p:cTn id="243" dur="1" fill="hold">
                                          <p:stCondLst>
                                            <p:cond delay="0"/>
                                          </p:stCondLst>
                                        </p:cTn>
                                        <p:tgtEl>
                                          <p:spTgt spid="20635"/>
                                        </p:tgtEl>
                                        <p:attrNameLst>
                                          <p:attrName>style.visibility</p:attrName>
                                        </p:attrNameLst>
                                      </p:cBhvr>
                                      <p:to>
                                        <p:strVal val="visible"/>
                                      </p:to>
                                    </p:set>
                                    <p:animEffect transition="in" filter="blinds(vertical)">
                                      <p:cBhvr>
                                        <p:cTn id="244" dur="500"/>
                                        <p:tgtEl>
                                          <p:spTgt spid="20635"/>
                                        </p:tgtEl>
                                      </p:cBhvr>
                                    </p:animEffect>
                                  </p:childTnLst>
                                </p:cTn>
                              </p:par>
                              <p:par>
                                <p:cTn id="245" presetID="3" presetClass="entr" presetSubtype="5" fill="hold" grpId="0" nodeType="withEffect">
                                  <p:stCondLst>
                                    <p:cond delay="1000"/>
                                  </p:stCondLst>
                                  <p:childTnLst>
                                    <p:set>
                                      <p:cBhvr>
                                        <p:cTn id="246" dur="1" fill="hold">
                                          <p:stCondLst>
                                            <p:cond delay="0"/>
                                          </p:stCondLst>
                                        </p:cTn>
                                        <p:tgtEl>
                                          <p:spTgt spid="20636"/>
                                        </p:tgtEl>
                                        <p:attrNameLst>
                                          <p:attrName>style.visibility</p:attrName>
                                        </p:attrNameLst>
                                      </p:cBhvr>
                                      <p:to>
                                        <p:strVal val="visible"/>
                                      </p:to>
                                    </p:set>
                                    <p:animEffect transition="in" filter="blinds(vertical)">
                                      <p:cBhvr>
                                        <p:cTn id="247" dur="500"/>
                                        <p:tgtEl>
                                          <p:spTgt spid="20636"/>
                                        </p:tgtEl>
                                      </p:cBhvr>
                                    </p:animEffect>
                                  </p:childTnLst>
                                </p:cTn>
                              </p:par>
                              <p:par>
                                <p:cTn id="248" presetID="3" presetClass="entr" presetSubtype="5" fill="hold" grpId="0" nodeType="withEffect">
                                  <p:stCondLst>
                                    <p:cond delay="1000"/>
                                  </p:stCondLst>
                                  <p:childTnLst>
                                    <p:set>
                                      <p:cBhvr>
                                        <p:cTn id="249" dur="1" fill="hold">
                                          <p:stCondLst>
                                            <p:cond delay="0"/>
                                          </p:stCondLst>
                                        </p:cTn>
                                        <p:tgtEl>
                                          <p:spTgt spid="20637"/>
                                        </p:tgtEl>
                                        <p:attrNameLst>
                                          <p:attrName>style.visibility</p:attrName>
                                        </p:attrNameLst>
                                      </p:cBhvr>
                                      <p:to>
                                        <p:strVal val="visible"/>
                                      </p:to>
                                    </p:set>
                                    <p:animEffect transition="in" filter="blinds(vertical)">
                                      <p:cBhvr>
                                        <p:cTn id="250" dur="500"/>
                                        <p:tgtEl>
                                          <p:spTgt spid="20637"/>
                                        </p:tgtEl>
                                      </p:cBhvr>
                                    </p:animEffect>
                                  </p:childTnLst>
                                </p:cTn>
                              </p:par>
                              <p:par>
                                <p:cTn id="251" presetID="3" presetClass="entr" presetSubtype="5" fill="hold" grpId="0" nodeType="withEffect">
                                  <p:stCondLst>
                                    <p:cond delay="1000"/>
                                  </p:stCondLst>
                                  <p:childTnLst>
                                    <p:set>
                                      <p:cBhvr>
                                        <p:cTn id="252" dur="1" fill="hold">
                                          <p:stCondLst>
                                            <p:cond delay="0"/>
                                          </p:stCondLst>
                                        </p:cTn>
                                        <p:tgtEl>
                                          <p:spTgt spid="20638"/>
                                        </p:tgtEl>
                                        <p:attrNameLst>
                                          <p:attrName>style.visibility</p:attrName>
                                        </p:attrNameLst>
                                      </p:cBhvr>
                                      <p:to>
                                        <p:strVal val="visible"/>
                                      </p:to>
                                    </p:set>
                                    <p:animEffect transition="in" filter="blinds(vertical)">
                                      <p:cBhvr>
                                        <p:cTn id="253" dur="500"/>
                                        <p:tgtEl>
                                          <p:spTgt spid="20638"/>
                                        </p:tgtEl>
                                      </p:cBhvr>
                                    </p:animEffect>
                                  </p:childTnLst>
                                </p:cTn>
                              </p:par>
                              <p:par>
                                <p:cTn id="254" presetID="3" presetClass="entr" presetSubtype="5" fill="hold" grpId="0" nodeType="withEffect">
                                  <p:stCondLst>
                                    <p:cond delay="1000"/>
                                  </p:stCondLst>
                                  <p:childTnLst>
                                    <p:set>
                                      <p:cBhvr>
                                        <p:cTn id="255" dur="1" fill="hold">
                                          <p:stCondLst>
                                            <p:cond delay="0"/>
                                          </p:stCondLst>
                                        </p:cTn>
                                        <p:tgtEl>
                                          <p:spTgt spid="20639"/>
                                        </p:tgtEl>
                                        <p:attrNameLst>
                                          <p:attrName>style.visibility</p:attrName>
                                        </p:attrNameLst>
                                      </p:cBhvr>
                                      <p:to>
                                        <p:strVal val="visible"/>
                                      </p:to>
                                    </p:set>
                                    <p:animEffect transition="in" filter="blinds(vertical)">
                                      <p:cBhvr>
                                        <p:cTn id="256" dur="500"/>
                                        <p:tgtEl>
                                          <p:spTgt spid="20639"/>
                                        </p:tgtEl>
                                      </p:cBhvr>
                                    </p:animEffect>
                                  </p:childTnLst>
                                </p:cTn>
                              </p:par>
                              <p:par>
                                <p:cTn id="257" presetID="3" presetClass="entr" presetSubtype="5" fill="hold" grpId="0" nodeType="withEffect">
                                  <p:stCondLst>
                                    <p:cond delay="1000"/>
                                  </p:stCondLst>
                                  <p:childTnLst>
                                    <p:set>
                                      <p:cBhvr>
                                        <p:cTn id="258" dur="1" fill="hold">
                                          <p:stCondLst>
                                            <p:cond delay="0"/>
                                          </p:stCondLst>
                                        </p:cTn>
                                        <p:tgtEl>
                                          <p:spTgt spid="20640"/>
                                        </p:tgtEl>
                                        <p:attrNameLst>
                                          <p:attrName>style.visibility</p:attrName>
                                        </p:attrNameLst>
                                      </p:cBhvr>
                                      <p:to>
                                        <p:strVal val="visible"/>
                                      </p:to>
                                    </p:set>
                                    <p:animEffect transition="in" filter="blinds(vertical)">
                                      <p:cBhvr>
                                        <p:cTn id="259" dur="500"/>
                                        <p:tgtEl>
                                          <p:spTgt spid="20640"/>
                                        </p:tgtEl>
                                      </p:cBhvr>
                                    </p:animEffect>
                                  </p:childTnLst>
                                </p:cTn>
                              </p:par>
                              <p:par>
                                <p:cTn id="260" presetID="3" presetClass="entr" presetSubtype="5" fill="hold" grpId="0" nodeType="withEffect">
                                  <p:stCondLst>
                                    <p:cond delay="1000"/>
                                  </p:stCondLst>
                                  <p:childTnLst>
                                    <p:set>
                                      <p:cBhvr>
                                        <p:cTn id="261" dur="1" fill="hold">
                                          <p:stCondLst>
                                            <p:cond delay="0"/>
                                          </p:stCondLst>
                                        </p:cTn>
                                        <p:tgtEl>
                                          <p:spTgt spid="20641"/>
                                        </p:tgtEl>
                                        <p:attrNameLst>
                                          <p:attrName>style.visibility</p:attrName>
                                        </p:attrNameLst>
                                      </p:cBhvr>
                                      <p:to>
                                        <p:strVal val="visible"/>
                                      </p:to>
                                    </p:set>
                                    <p:animEffect transition="in" filter="blinds(vertical)">
                                      <p:cBhvr>
                                        <p:cTn id="262" dur="500"/>
                                        <p:tgtEl>
                                          <p:spTgt spid="20641"/>
                                        </p:tgtEl>
                                      </p:cBhvr>
                                    </p:animEffect>
                                  </p:childTnLst>
                                </p:cTn>
                              </p:par>
                              <p:par>
                                <p:cTn id="263" presetID="3" presetClass="entr" presetSubtype="5" fill="hold" grpId="0" nodeType="withEffect">
                                  <p:stCondLst>
                                    <p:cond delay="1000"/>
                                  </p:stCondLst>
                                  <p:childTnLst>
                                    <p:set>
                                      <p:cBhvr>
                                        <p:cTn id="264" dur="1" fill="hold">
                                          <p:stCondLst>
                                            <p:cond delay="0"/>
                                          </p:stCondLst>
                                        </p:cTn>
                                        <p:tgtEl>
                                          <p:spTgt spid="20642"/>
                                        </p:tgtEl>
                                        <p:attrNameLst>
                                          <p:attrName>style.visibility</p:attrName>
                                        </p:attrNameLst>
                                      </p:cBhvr>
                                      <p:to>
                                        <p:strVal val="visible"/>
                                      </p:to>
                                    </p:set>
                                    <p:animEffect transition="in" filter="blinds(vertical)">
                                      <p:cBhvr>
                                        <p:cTn id="265" dur="500"/>
                                        <p:tgtEl>
                                          <p:spTgt spid="20642"/>
                                        </p:tgtEl>
                                      </p:cBhvr>
                                    </p:animEffect>
                                  </p:childTnLst>
                                </p:cTn>
                              </p:par>
                              <p:par>
                                <p:cTn id="266" presetID="3" presetClass="entr" presetSubtype="5" fill="hold" grpId="0" nodeType="withEffect">
                                  <p:stCondLst>
                                    <p:cond delay="1000"/>
                                  </p:stCondLst>
                                  <p:childTnLst>
                                    <p:set>
                                      <p:cBhvr>
                                        <p:cTn id="267" dur="1" fill="hold">
                                          <p:stCondLst>
                                            <p:cond delay="0"/>
                                          </p:stCondLst>
                                        </p:cTn>
                                        <p:tgtEl>
                                          <p:spTgt spid="20643"/>
                                        </p:tgtEl>
                                        <p:attrNameLst>
                                          <p:attrName>style.visibility</p:attrName>
                                        </p:attrNameLst>
                                      </p:cBhvr>
                                      <p:to>
                                        <p:strVal val="visible"/>
                                      </p:to>
                                    </p:set>
                                    <p:animEffect transition="in" filter="blinds(vertical)">
                                      <p:cBhvr>
                                        <p:cTn id="268" dur="500"/>
                                        <p:tgtEl>
                                          <p:spTgt spid="20643"/>
                                        </p:tgtEl>
                                      </p:cBhvr>
                                    </p:animEffect>
                                  </p:childTnLst>
                                </p:cTn>
                              </p:par>
                              <p:par>
                                <p:cTn id="269" presetID="3" presetClass="entr" presetSubtype="5" fill="hold" grpId="0" nodeType="withEffect">
                                  <p:stCondLst>
                                    <p:cond delay="1000"/>
                                  </p:stCondLst>
                                  <p:childTnLst>
                                    <p:set>
                                      <p:cBhvr>
                                        <p:cTn id="270" dur="1" fill="hold">
                                          <p:stCondLst>
                                            <p:cond delay="0"/>
                                          </p:stCondLst>
                                        </p:cTn>
                                        <p:tgtEl>
                                          <p:spTgt spid="20644"/>
                                        </p:tgtEl>
                                        <p:attrNameLst>
                                          <p:attrName>style.visibility</p:attrName>
                                        </p:attrNameLst>
                                      </p:cBhvr>
                                      <p:to>
                                        <p:strVal val="visible"/>
                                      </p:to>
                                    </p:set>
                                    <p:animEffect transition="in" filter="blinds(vertical)">
                                      <p:cBhvr>
                                        <p:cTn id="271" dur="500"/>
                                        <p:tgtEl>
                                          <p:spTgt spid="20644"/>
                                        </p:tgtEl>
                                      </p:cBhvr>
                                    </p:animEffect>
                                  </p:childTnLst>
                                </p:cTn>
                              </p:par>
                              <p:par>
                                <p:cTn id="272" presetID="3" presetClass="entr" presetSubtype="5" fill="hold" grpId="0" nodeType="withEffect">
                                  <p:stCondLst>
                                    <p:cond delay="1000"/>
                                  </p:stCondLst>
                                  <p:childTnLst>
                                    <p:set>
                                      <p:cBhvr>
                                        <p:cTn id="273" dur="1" fill="hold">
                                          <p:stCondLst>
                                            <p:cond delay="0"/>
                                          </p:stCondLst>
                                        </p:cTn>
                                        <p:tgtEl>
                                          <p:spTgt spid="20645"/>
                                        </p:tgtEl>
                                        <p:attrNameLst>
                                          <p:attrName>style.visibility</p:attrName>
                                        </p:attrNameLst>
                                      </p:cBhvr>
                                      <p:to>
                                        <p:strVal val="visible"/>
                                      </p:to>
                                    </p:set>
                                    <p:animEffect transition="in" filter="blinds(vertical)">
                                      <p:cBhvr>
                                        <p:cTn id="274" dur="500"/>
                                        <p:tgtEl>
                                          <p:spTgt spid="20645"/>
                                        </p:tgtEl>
                                      </p:cBhvr>
                                    </p:animEffect>
                                  </p:childTnLst>
                                </p:cTn>
                              </p:par>
                              <p:par>
                                <p:cTn id="275" presetID="3" presetClass="entr" presetSubtype="5" fill="hold" grpId="0" nodeType="withEffect">
                                  <p:stCondLst>
                                    <p:cond delay="1000"/>
                                  </p:stCondLst>
                                  <p:childTnLst>
                                    <p:set>
                                      <p:cBhvr>
                                        <p:cTn id="276" dur="1" fill="hold">
                                          <p:stCondLst>
                                            <p:cond delay="0"/>
                                          </p:stCondLst>
                                        </p:cTn>
                                        <p:tgtEl>
                                          <p:spTgt spid="20646"/>
                                        </p:tgtEl>
                                        <p:attrNameLst>
                                          <p:attrName>style.visibility</p:attrName>
                                        </p:attrNameLst>
                                      </p:cBhvr>
                                      <p:to>
                                        <p:strVal val="visible"/>
                                      </p:to>
                                    </p:set>
                                    <p:animEffect transition="in" filter="blinds(vertical)">
                                      <p:cBhvr>
                                        <p:cTn id="277" dur="500"/>
                                        <p:tgtEl>
                                          <p:spTgt spid="20646"/>
                                        </p:tgtEl>
                                      </p:cBhvr>
                                    </p:animEffect>
                                  </p:childTnLst>
                                </p:cTn>
                              </p:par>
                              <p:par>
                                <p:cTn id="278" presetID="3" presetClass="entr" presetSubtype="5" fill="hold" grpId="0" nodeType="withEffect">
                                  <p:stCondLst>
                                    <p:cond delay="0"/>
                                  </p:stCondLst>
                                  <p:childTnLst>
                                    <p:set>
                                      <p:cBhvr>
                                        <p:cTn id="279" dur="1" fill="hold">
                                          <p:stCondLst>
                                            <p:cond delay="0"/>
                                          </p:stCondLst>
                                        </p:cTn>
                                        <p:tgtEl>
                                          <p:spTgt spid="20651"/>
                                        </p:tgtEl>
                                        <p:attrNameLst>
                                          <p:attrName>style.visibility</p:attrName>
                                        </p:attrNameLst>
                                      </p:cBhvr>
                                      <p:to>
                                        <p:strVal val="visible"/>
                                      </p:to>
                                    </p:set>
                                    <p:animEffect transition="in" filter="blinds(vertical)">
                                      <p:cBhvr>
                                        <p:cTn id="280" dur="500"/>
                                        <p:tgtEl>
                                          <p:spTgt spid="20651"/>
                                        </p:tgtEl>
                                      </p:cBhvr>
                                    </p:animEffect>
                                  </p:childTnLst>
                                </p:cTn>
                              </p:par>
                            </p:childTnLst>
                          </p:cTn>
                        </p:par>
                      </p:childTnLst>
                    </p:cTn>
                  </p:par>
                  <p:par>
                    <p:cTn id="281" fill="hold">
                      <p:stCondLst>
                        <p:cond delay="indefinite"/>
                      </p:stCondLst>
                      <p:childTnLst>
                        <p:par>
                          <p:cTn id="282" fill="hold" nodeType="afterGroup">
                            <p:stCondLst>
                              <p:cond delay="0"/>
                            </p:stCondLst>
                            <p:childTnLst>
                              <p:par>
                                <p:cTn id="283" presetID="42" presetClass="entr" presetSubtype="0" fill="hold" nodeType="clickEffect">
                                  <p:stCondLst>
                                    <p:cond delay="0"/>
                                  </p:stCondLst>
                                  <p:childTnLst>
                                    <p:set>
                                      <p:cBhvr>
                                        <p:cTn id="284" dur="1" fill="hold">
                                          <p:stCondLst>
                                            <p:cond delay="0"/>
                                          </p:stCondLst>
                                        </p:cTn>
                                        <p:tgtEl>
                                          <p:spTgt spid="10"/>
                                        </p:tgtEl>
                                        <p:attrNameLst>
                                          <p:attrName>style.visibility</p:attrName>
                                        </p:attrNameLst>
                                      </p:cBhvr>
                                      <p:to>
                                        <p:strVal val="visible"/>
                                      </p:to>
                                    </p:set>
                                    <p:animEffect transition="in" filter="fade">
                                      <p:cBhvr>
                                        <p:cTn id="285" dur="1000"/>
                                        <p:tgtEl>
                                          <p:spTgt spid="10"/>
                                        </p:tgtEl>
                                      </p:cBhvr>
                                    </p:animEffect>
                                    <p:anim calcmode="lin" valueType="num">
                                      <p:cBhvr>
                                        <p:cTn id="286" dur="1000" fill="hold"/>
                                        <p:tgtEl>
                                          <p:spTgt spid="10"/>
                                        </p:tgtEl>
                                        <p:attrNameLst>
                                          <p:attrName>ppt_x</p:attrName>
                                        </p:attrNameLst>
                                      </p:cBhvr>
                                      <p:tavLst>
                                        <p:tav tm="0">
                                          <p:val>
                                            <p:strVal val="#ppt_x"/>
                                          </p:val>
                                        </p:tav>
                                        <p:tav tm="100000">
                                          <p:val>
                                            <p:strVal val="#ppt_x"/>
                                          </p:val>
                                        </p:tav>
                                      </p:tavLst>
                                    </p:anim>
                                    <p:anim calcmode="lin" valueType="num">
                                      <p:cBhvr>
                                        <p:cTn id="287" dur="1000" fill="hold"/>
                                        <p:tgtEl>
                                          <p:spTgt spid="10"/>
                                        </p:tgtEl>
                                        <p:attrNameLst>
                                          <p:attrName>ppt_y</p:attrName>
                                        </p:attrNameLst>
                                      </p:cBhvr>
                                      <p:tavLst>
                                        <p:tav tm="0">
                                          <p:val>
                                            <p:strVal val="#ppt_y+.1"/>
                                          </p:val>
                                        </p:tav>
                                        <p:tav tm="100000">
                                          <p:val>
                                            <p:strVal val="#ppt_y"/>
                                          </p:val>
                                        </p:tav>
                                      </p:tavLst>
                                    </p:anim>
                                  </p:childTnLst>
                                </p:cTn>
                              </p:par>
                            </p:childTnLst>
                          </p:cTn>
                        </p:par>
                        <p:par>
                          <p:cTn id="288" fill="hold">
                            <p:stCondLst>
                              <p:cond delay="1000"/>
                            </p:stCondLst>
                            <p:childTnLst>
                              <p:par>
                                <p:cTn id="289" presetID="22" presetClass="entr" presetSubtype="8" fill="hold" grpId="0" nodeType="afterEffect">
                                  <p:stCondLst>
                                    <p:cond delay="500"/>
                                  </p:stCondLst>
                                  <p:childTnLst>
                                    <p:set>
                                      <p:cBhvr>
                                        <p:cTn id="290" dur="1" fill="hold">
                                          <p:stCondLst>
                                            <p:cond delay="0"/>
                                          </p:stCondLst>
                                        </p:cTn>
                                        <p:tgtEl>
                                          <p:spTgt spid="20652"/>
                                        </p:tgtEl>
                                        <p:attrNameLst>
                                          <p:attrName>style.visibility</p:attrName>
                                        </p:attrNameLst>
                                      </p:cBhvr>
                                      <p:to>
                                        <p:strVal val="visible"/>
                                      </p:to>
                                    </p:set>
                                    <p:animEffect transition="in" filter="wipe(left)">
                                      <p:cBhvr>
                                        <p:cTn id="291" dur="1000"/>
                                        <p:tgtEl>
                                          <p:spTgt spid="20652"/>
                                        </p:tgtEl>
                                      </p:cBhvr>
                                    </p:animEffect>
                                  </p:childTnLst>
                                </p:cTn>
                              </p:par>
                            </p:childTnLst>
                          </p:cTn>
                        </p:par>
                      </p:childTnLst>
                    </p:cTn>
                  </p:par>
                  <p:par>
                    <p:cTn id="292" fill="hold" nodeType="clickPar">
                      <p:stCondLst>
                        <p:cond delay="indefinite"/>
                      </p:stCondLst>
                      <p:childTnLst>
                        <p:par>
                          <p:cTn id="293" fill="hold" nodeType="withGroup">
                            <p:stCondLst>
                              <p:cond delay="0"/>
                            </p:stCondLst>
                            <p:childTnLst>
                              <p:par>
                                <p:cTn id="294" presetID="3" presetClass="exit" presetSubtype="5" fill="hold" grpId="1" nodeType="clickEffect">
                                  <p:stCondLst>
                                    <p:cond delay="0"/>
                                  </p:stCondLst>
                                  <p:childTnLst>
                                    <p:animEffect transition="out" filter="blinds(vertical)">
                                      <p:cBhvr>
                                        <p:cTn id="295" dur="500"/>
                                        <p:tgtEl>
                                          <p:spTgt spid="20592"/>
                                        </p:tgtEl>
                                      </p:cBhvr>
                                    </p:animEffect>
                                    <p:set>
                                      <p:cBhvr>
                                        <p:cTn id="296" dur="1" fill="hold">
                                          <p:stCondLst>
                                            <p:cond delay="499"/>
                                          </p:stCondLst>
                                        </p:cTn>
                                        <p:tgtEl>
                                          <p:spTgt spid="20592"/>
                                        </p:tgtEl>
                                        <p:attrNameLst>
                                          <p:attrName>style.visibility</p:attrName>
                                        </p:attrNameLst>
                                      </p:cBhvr>
                                      <p:to>
                                        <p:strVal val="hidden"/>
                                      </p:to>
                                    </p:set>
                                  </p:childTnLst>
                                </p:cTn>
                              </p:par>
                              <p:par>
                                <p:cTn id="297" presetID="3" presetClass="exit" presetSubtype="5" fill="hold" grpId="1" nodeType="withEffect">
                                  <p:stCondLst>
                                    <p:cond delay="0"/>
                                  </p:stCondLst>
                                  <p:childTnLst>
                                    <p:animEffect transition="out" filter="blinds(vertical)">
                                      <p:cBhvr>
                                        <p:cTn id="298" dur="500"/>
                                        <p:tgtEl>
                                          <p:spTgt spid="20593"/>
                                        </p:tgtEl>
                                      </p:cBhvr>
                                    </p:animEffect>
                                    <p:set>
                                      <p:cBhvr>
                                        <p:cTn id="299" dur="1" fill="hold">
                                          <p:stCondLst>
                                            <p:cond delay="499"/>
                                          </p:stCondLst>
                                        </p:cTn>
                                        <p:tgtEl>
                                          <p:spTgt spid="20593"/>
                                        </p:tgtEl>
                                        <p:attrNameLst>
                                          <p:attrName>style.visibility</p:attrName>
                                        </p:attrNameLst>
                                      </p:cBhvr>
                                      <p:to>
                                        <p:strVal val="hidden"/>
                                      </p:to>
                                    </p:set>
                                  </p:childTnLst>
                                </p:cTn>
                              </p:par>
                              <p:par>
                                <p:cTn id="300" presetID="3" presetClass="exit" presetSubtype="5" fill="hold" grpId="1" nodeType="withEffect">
                                  <p:stCondLst>
                                    <p:cond delay="0"/>
                                  </p:stCondLst>
                                  <p:childTnLst>
                                    <p:animEffect transition="out" filter="blinds(vertical)">
                                      <p:cBhvr>
                                        <p:cTn id="301" dur="500"/>
                                        <p:tgtEl>
                                          <p:spTgt spid="20594"/>
                                        </p:tgtEl>
                                      </p:cBhvr>
                                    </p:animEffect>
                                    <p:set>
                                      <p:cBhvr>
                                        <p:cTn id="302" dur="1" fill="hold">
                                          <p:stCondLst>
                                            <p:cond delay="499"/>
                                          </p:stCondLst>
                                        </p:cTn>
                                        <p:tgtEl>
                                          <p:spTgt spid="20594"/>
                                        </p:tgtEl>
                                        <p:attrNameLst>
                                          <p:attrName>style.visibility</p:attrName>
                                        </p:attrNameLst>
                                      </p:cBhvr>
                                      <p:to>
                                        <p:strVal val="hidden"/>
                                      </p:to>
                                    </p:set>
                                  </p:childTnLst>
                                </p:cTn>
                              </p:par>
                              <p:par>
                                <p:cTn id="303" presetID="3" presetClass="exit" presetSubtype="5" fill="hold" grpId="1" nodeType="withEffect">
                                  <p:stCondLst>
                                    <p:cond delay="0"/>
                                  </p:stCondLst>
                                  <p:childTnLst>
                                    <p:animEffect transition="out" filter="blinds(vertical)">
                                      <p:cBhvr>
                                        <p:cTn id="304" dur="500"/>
                                        <p:tgtEl>
                                          <p:spTgt spid="20595"/>
                                        </p:tgtEl>
                                      </p:cBhvr>
                                    </p:animEffect>
                                    <p:set>
                                      <p:cBhvr>
                                        <p:cTn id="305" dur="1" fill="hold">
                                          <p:stCondLst>
                                            <p:cond delay="499"/>
                                          </p:stCondLst>
                                        </p:cTn>
                                        <p:tgtEl>
                                          <p:spTgt spid="20595"/>
                                        </p:tgtEl>
                                        <p:attrNameLst>
                                          <p:attrName>style.visibility</p:attrName>
                                        </p:attrNameLst>
                                      </p:cBhvr>
                                      <p:to>
                                        <p:strVal val="hidden"/>
                                      </p:to>
                                    </p:set>
                                  </p:childTnLst>
                                </p:cTn>
                              </p:par>
                              <p:par>
                                <p:cTn id="306" presetID="3" presetClass="exit" presetSubtype="5" fill="hold" grpId="1" nodeType="withEffect">
                                  <p:stCondLst>
                                    <p:cond delay="0"/>
                                  </p:stCondLst>
                                  <p:childTnLst>
                                    <p:animEffect transition="out" filter="blinds(vertical)">
                                      <p:cBhvr>
                                        <p:cTn id="307" dur="500"/>
                                        <p:tgtEl>
                                          <p:spTgt spid="20596"/>
                                        </p:tgtEl>
                                      </p:cBhvr>
                                    </p:animEffect>
                                    <p:set>
                                      <p:cBhvr>
                                        <p:cTn id="308" dur="1" fill="hold">
                                          <p:stCondLst>
                                            <p:cond delay="499"/>
                                          </p:stCondLst>
                                        </p:cTn>
                                        <p:tgtEl>
                                          <p:spTgt spid="20596"/>
                                        </p:tgtEl>
                                        <p:attrNameLst>
                                          <p:attrName>style.visibility</p:attrName>
                                        </p:attrNameLst>
                                      </p:cBhvr>
                                      <p:to>
                                        <p:strVal val="hidden"/>
                                      </p:to>
                                    </p:set>
                                  </p:childTnLst>
                                </p:cTn>
                              </p:par>
                              <p:par>
                                <p:cTn id="309" presetID="3" presetClass="exit" presetSubtype="5" fill="hold" grpId="1" nodeType="withEffect">
                                  <p:stCondLst>
                                    <p:cond delay="0"/>
                                  </p:stCondLst>
                                  <p:childTnLst>
                                    <p:animEffect transition="out" filter="blinds(vertical)">
                                      <p:cBhvr>
                                        <p:cTn id="310" dur="500"/>
                                        <p:tgtEl>
                                          <p:spTgt spid="20597"/>
                                        </p:tgtEl>
                                      </p:cBhvr>
                                    </p:animEffect>
                                    <p:set>
                                      <p:cBhvr>
                                        <p:cTn id="311" dur="1" fill="hold">
                                          <p:stCondLst>
                                            <p:cond delay="499"/>
                                          </p:stCondLst>
                                        </p:cTn>
                                        <p:tgtEl>
                                          <p:spTgt spid="20597"/>
                                        </p:tgtEl>
                                        <p:attrNameLst>
                                          <p:attrName>style.visibility</p:attrName>
                                        </p:attrNameLst>
                                      </p:cBhvr>
                                      <p:to>
                                        <p:strVal val="hidden"/>
                                      </p:to>
                                    </p:set>
                                  </p:childTnLst>
                                </p:cTn>
                              </p:par>
                              <p:par>
                                <p:cTn id="312" presetID="3" presetClass="exit" presetSubtype="5" fill="hold" grpId="1" nodeType="withEffect">
                                  <p:stCondLst>
                                    <p:cond delay="0"/>
                                  </p:stCondLst>
                                  <p:childTnLst>
                                    <p:animEffect transition="out" filter="blinds(vertical)">
                                      <p:cBhvr>
                                        <p:cTn id="313" dur="500"/>
                                        <p:tgtEl>
                                          <p:spTgt spid="20598"/>
                                        </p:tgtEl>
                                      </p:cBhvr>
                                    </p:animEffect>
                                    <p:set>
                                      <p:cBhvr>
                                        <p:cTn id="314" dur="1" fill="hold">
                                          <p:stCondLst>
                                            <p:cond delay="499"/>
                                          </p:stCondLst>
                                        </p:cTn>
                                        <p:tgtEl>
                                          <p:spTgt spid="20598"/>
                                        </p:tgtEl>
                                        <p:attrNameLst>
                                          <p:attrName>style.visibility</p:attrName>
                                        </p:attrNameLst>
                                      </p:cBhvr>
                                      <p:to>
                                        <p:strVal val="hidden"/>
                                      </p:to>
                                    </p:set>
                                  </p:childTnLst>
                                </p:cTn>
                              </p:par>
                              <p:par>
                                <p:cTn id="315" presetID="3" presetClass="exit" presetSubtype="5" fill="hold" grpId="1" nodeType="withEffect">
                                  <p:stCondLst>
                                    <p:cond delay="0"/>
                                  </p:stCondLst>
                                  <p:childTnLst>
                                    <p:animEffect transition="out" filter="blinds(vertical)">
                                      <p:cBhvr>
                                        <p:cTn id="316" dur="500"/>
                                        <p:tgtEl>
                                          <p:spTgt spid="20599"/>
                                        </p:tgtEl>
                                      </p:cBhvr>
                                    </p:animEffect>
                                    <p:set>
                                      <p:cBhvr>
                                        <p:cTn id="317" dur="1" fill="hold">
                                          <p:stCondLst>
                                            <p:cond delay="499"/>
                                          </p:stCondLst>
                                        </p:cTn>
                                        <p:tgtEl>
                                          <p:spTgt spid="20599"/>
                                        </p:tgtEl>
                                        <p:attrNameLst>
                                          <p:attrName>style.visibility</p:attrName>
                                        </p:attrNameLst>
                                      </p:cBhvr>
                                      <p:to>
                                        <p:strVal val="hidden"/>
                                      </p:to>
                                    </p:set>
                                  </p:childTnLst>
                                </p:cTn>
                              </p:par>
                              <p:par>
                                <p:cTn id="318" presetID="3" presetClass="exit" presetSubtype="5" fill="hold" grpId="1" nodeType="withEffect">
                                  <p:stCondLst>
                                    <p:cond delay="0"/>
                                  </p:stCondLst>
                                  <p:childTnLst>
                                    <p:animEffect transition="out" filter="blinds(vertical)">
                                      <p:cBhvr>
                                        <p:cTn id="319" dur="500"/>
                                        <p:tgtEl>
                                          <p:spTgt spid="20600"/>
                                        </p:tgtEl>
                                      </p:cBhvr>
                                    </p:animEffect>
                                    <p:set>
                                      <p:cBhvr>
                                        <p:cTn id="320" dur="1" fill="hold">
                                          <p:stCondLst>
                                            <p:cond delay="499"/>
                                          </p:stCondLst>
                                        </p:cTn>
                                        <p:tgtEl>
                                          <p:spTgt spid="20600"/>
                                        </p:tgtEl>
                                        <p:attrNameLst>
                                          <p:attrName>style.visibility</p:attrName>
                                        </p:attrNameLst>
                                      </p:cBhvr>
                                      <p:to>
                                        <p:strVal val="hidden"/>
                                      </p:to>
                                    </p:set>
                                  </p:childTnLst>
                                </p:cTn>
                              </p:par>
                              <p:par>
                                <p:cTn id="321" presetID="3" presetClass="exit" presetSubtype="5" fill="hold" grpId="1" nodeType="withEffect">
                                  <p:stCondLst>
                                    <p:cond delay="0"/>
                                  </p:stCondLst>
                                  <p:childTnLst>
                                    <p:animEffect transition="out" filter="blinds(vertical)">
                                      <p:cBhvr>
                                        <p:cTn id="322" dur="500"/>
                                        <p:tgtEl>
                                          <p:spTgt spid="20601"/>
                                        </p:tgtEl>
                                      </p:cBhvr>
                                    </p:animEffect>
                                    <p:set>
                                      <p:cBhvr>
                                        <p:cTn id="323" dur="1" fill="hold">
                                          <p:stCondLst>
                                            <p:cond delay="499"/>
                                          </p:stCondLst>
                                        </p:cTn>
                                        <p:tgtEl>
                                          <p:spTgt spid="20601"/>
                                        </p:tgtEl>
                                        <p:attrNameLst>
                                          <p:attrName>style.visibility</p:attrName>
                                        </p:attrNameLst>
                                      </p:cBhvr>
                                      <p:to>
                                        <p:strVal val="hidden"/>
                                      </p:to>
                                    </p:set>
                                  </p:childTnLst>
                                </p:cTn>
                              </p:par>
                              <p:par>
                                <p:cTn id="324" presetID="3" presetClass="exit" presetSubtype="5" fill="hold" grpId="1" nodeType="withEffect">
                                  <p:stCondLst>
                                    <p:cond delay="0"/>
                                  </p:stCondLst>
                                  <p:childTnLst>
                                    <p:animEffect transition="out" filter="blinds(vertical)">
                                      <p:cBhvr>
                                        <p:cTn id="325" dur="500"/>
                                        <p:tgtEl>
                                          <p:spTgt spid="20602"/>
                                        </p:tgtEl>
                                      </p:cBhvr>
                                    </p:animEffect>
                                    <p:set>
                                      <p:cBhvr>
                                        <p:cTn id="326" dur="1" fill="hold">
                                          <p:stCondLst>
                                            <p:cond delay="499"/>
                                          </p:stCondLst>
                                        </p:cTn>
                                        <p:tgtEl>
                                          <p:spTgt spid="20602"/>
                                        </p:tgtEl>
                                        <p:attrNameLst>
                                          <p:attrName>style.visibility</p:attrName>
                                        </p:attrNameLst>
                                      </p:cBhvr>
                                      <p:to>
                                        <p:strVal val="hidden"/>
                                      </p:to>
                                    </p:set>
                                  </p:childTnLst>
                                </p:cTn>
                              </p:par>
                              <p:par>
                                <p:cTn id="327" presetID="3" presetClass="exit" presetSubtype="5" fill="hold" grpId="1" nodeType="withEffect">
                                  <p:stCondLst>
                                    <p:cond delay="0"/>
                                  </p:stCondLst>
                                  <p:childTnLst>
                                    <p:animEffect transition="out" filter="blinds(vertical)">
                                      <p:cBhvr>
                                        <p:cTn id="328" dur="500"/>
                                        <p:tgtEl>
                                          <p:spTgt spid="20603"/>
                                        </p:tgtEl>
                                      </p:cBhvr>
                                    </p:animEffect>
                                    <p:set>
                                      <p:cBhvr>
                                        <p:cTn id="329" dur="1" fill="hold">
                                          <p:stCondLst>
                                            <p:cond delay="499"/>
                                          </p:stCondLst>
                                        </p:cTn>
                                        <p:tgtEl>
                                          <p:spTgt spid="20603"/>
                                        </p:tgtEl>
                                        <p:attrNameLst>
                                          <p:attrName>style.visibility</p:attrName>
                                        </p:attrNameLst>
                                      </p:cBhvr>
                                      <p:to>
                                        <p:strVal val="hidden"/>
                                      </p:to>
                                    </p:set>
                                  </p:childTnLst>
                                </p:cTn>
                              </p:par>
                              <p:par>
                                <p:cTn id="330" presetID="3" presetClass="exit" presetSubtype="5" fill="hold" grpId="1" nodeType="withEffect">
                                  <p:stCondLst>
                                    <p:cond delay="0"/>
                                  </p:stCondLst>
                                  <p:childTnLst>
                                    <p:animEffect transition="out" filter="blinds(vertical)">
                                      <p:cBhvr>
                                        <p:cTn id="331" dur="500"/>
                                        <p:tgtEl>
                                          <p:spTgt spid="20604"/>
                                        </p:tgtEl>
                                      </p:cBhvr>
                                    </p:animEffect>
                                    <p:set>
                                      <p:cBhvr>
                                        <p:cTn id="332" dur="1" fill="hold">
                                          <p:stCondLst>
                                            <p:cond delay="499"/>
                                          </p:stCondLst>
                                        </p:cTn>
                                        <p:tgtEl>
                                          <p:spTgt spid="20604"/>
                                        </p:tgtEl>
                                        <p:attrNameLst>
                                          <p:attrName>style.visibility</p:attrName>
                                        </p:attrNameLst>
                                      </p:cBhvr>
                                      <p:to>
                                        <p:strVal val="hidden"/>
                                      </p:to>
                                    </p:set>
                                  </p:childTnLst>
                                </p:cTn>
                              </p:par>
                              <p:par>
                                <p:cTn id="333" presetID="3" presetClass="exit" presetSubtype="5" fill="hold" grpId="1" nodeType="withEffect">
                                  <p:stCondLst>
                                    <p:cond delay="0"/>
                                  </p:stCondLst>
                                  <p:childTnLst>
                                    <p:animEffect transition="out" filter="blinds(vertical)">
                                      <p:cBhvr>
                                        <p:cTn id="334" dur="500"/>
                                        <p:tgtEl>
                                          <p:spTgt spid="20605"/>
                                        </p:tgtEl>
                                      </p:cBhvr>
                                    </p:animEffect>
                                    <p:set>
                                      <p:cBhvr>
                                        <p:cTn id="335" dur="1" fill="hold">
                                          <p:stCondLst>
                                            <p:cond delay="499"/>
                                          </p:stCondLst>
                                        </p:cTn>
                                        <p:tgtEl>
                                          <p:spTgt spid="20605"/>
                                        </p:tgtEl>
                                        <p:attrNameLst>
                                          <p:attrName>style.visibility</p:attrName>
                                        </p:attrNameLst>
                                      </p:cBhvr>
                                      <p:to>
                                        <p:strVal val="hidden"/>
                                      </p:to>
                                    </p:set>
                                  </p:childTnLst>
                                </p:cTn>
                              </p:par>
                              <p:par>
                                <p:cTn id="336" presetID="3" presetClass="exit" presetSubtype="5" fill="hold" grpId="1" nodeType="withEffect">
                                  <p:stCondLst>
                                    <p:cond delay="0"/>
                                  </p:stCondLst>
                                  <p:childTnLst>
                                    <p:animEffect transition="out" filter="blinds(vertical)">
                                      <p:cBhvr>
                                        <p:cTn id="337" dur="500"/>
                                        <p:tgtEl>
                                          <p:spTgt spid="20606"/>
                                        </p:tgtEl>
                                      </p:cBhvr>
                                    </p:animEffect>
                                    <p:set>
                                      <p:cBhvr>
                                        <p:cTn id="338" dur="1" fill="hold">
                                          <p:stCondLst>
                                            <p:cond delay="499"/>
                                          </p:stCondLst>
                                        </p:cTn>
                                        <p:tgtEl>
                                          <p:spTgt spid="20606"/>
                                        </p:tgtEl>
                                        <p:attrNameLst>
                                          <p:attrName>style.visibility</p:attrName>
                                        </p:attrNameLst>
                                      </p:cBhvr>
                                      <p:to>
                                        <p:strVal val="hidden"/>
                                      </p:to>
                                    </p:set>
                                  </p:childTnLst>
                                </p:cTn>
                              </p:par>
                              <p:par>
                                <p:cTn id="339" presetID="3" presetClass="exit" presetSubtype="5" fill="hold" grpId="1" nodeType="withEffect">
                                  <p:stCondLst>
                                    <p:cond delay="0"/>
                                  </p:stCondLst>
                                  <p:childTnLst>
                                    <p:animEffect transition="out" filter="blinds(vertical)">
                                      <p:cBhvr>
                                        <p:cTn id="340" dur="500"/>
                                        <p:tgtEl>
                                          <p:spTgt spid="20607"/>
                                        </p:tgtEl>
                                      </p:cBhvr>
                                    </p:animEffect>
                                    <p:set>
                                      <p:cBhvr>
                                        <p:cTn id="341" dur="1" fill="hold">
                                          <p:stCondLst>
                                            <p:cond delay="499"/>
                                          </p:stCondLst>
                                        </p:cTn>
                                        <p:tgtEl>
                                          <p:spTgt spid="20607"/>
                                        </p:tgtEl>
                                        <p:attrNameLst>
                                          <p:attrName>style.visibility</p:attrName>
                                        </p:attrNameLst>
                                      </p:cBhvr>
                                      <p:to>
                                        <p:strVal val="hidden"/>
                                      </p:to>
                                    </p:set>
                                  </p:childTnLst>
                                </p:cTn>
                              </p:par>
                              <p:par>
                                <p:cTn id="342" presetID="3" presetClass="exit" presetSubtype="5" fill="hold" grpId="1" nodeType="withEffect">
                                  <p:stCondLst>
                                    <p:cond delay="0"/>
                                  </p:stCondLst>
                                  <p:childTnLst>
                                    <p:animEffect transition="out" filter="blinds(vertical)">
                                      <p:cBhvr>
                                        <p:cTn id="343" dur="500"/>
                                        <p:tgtEl>
                                          <p:spTgt spid="20608"/>
                                        </p:tgtEl>
                                      </p:cBhvr>
                                    </p:animEffect>
                                    <p:set>
                                      <p:cBhvr>
                                        <p:cTn id="344" dur="1" fill="hold">
                                          <p:stCondLst>
                                            <p:cond delay="499"/>
                                          </p:stCondLst>
                                        </p:cTn>
                                        <p:tgtEl>
                                          <p:spTgt spid="20608"/>
                                        </p:tgtEl>
                                        <p:attrNameLst>
                                          <p:attrName>style.visibility</p:attrName>
                                        </p:attrNameLst>
                                      </p:cBhvr>
                                      <p:to>
                                        <p:strVal val="hidden"/>
                                      </p:to>
                                    </p:set>
                                  </p:childTnLst>
                                </p:cTn>
                              </p:par>
                              <p:par>
                                <p:cTn id="345" presetID="3" presetClass="exit" presetSubtype="5" fill="hold" grpId="1" nodeType="withEffect">
                                  <p:stCondLst>
                                    <p:cond delay="0"/>
                                  </p:stCondLst>
                                  <p:childTnLst>
                                    <p:animEffect transition="out" filter="blinds(vertical)">
                                      <p:cBhvr>
                                        <p:cTn id="346" dur="500"/>
                                        <p:tgtEl>
                                          <p:spTgt spid="20609"/>
                                        </p:tgtEl>
                                      </p:cBhvr>
                                    </p:animEffect>
                                    <p:set>
                                      <p:cBhvr>
                                        <p:cTn id="347" dur="1" fill="hold">
                                          <p:stCondLst>
                                            <p:cond delay="499"/>
                                          </p:stCondLst>
                                        </p:cTn>
                                        <p:tgtEl>
                                          <p:spTgt spid="20609"/>
                                        </p:tgtEl>
                                        <p:attrNameLst>
                                          <p:attrName>style.visibility</p:attrName>
                                        </p:attrNameLst>
                                      </p:cBhvr>
                                      <p:to>
                                        <p:strVal val="hidden"/>
                                      </p:to>
                                    </p:set>
                                  </p:childTnLst>
                                </p:cTn>
                              </p:par>
                              <p:par>
                                <p:cTn id="348" presetID="3" presetClass="exit" presetSubtype="5" fill="hold" grpId="1" nodeType="withEffect">
                                  <p:stCondLst>
                                    <p:cond delay="0"/>
                                  </p:stCondLst>
                                  <p:childTnLst>
                                    <p:animEffect transition="out" filter="blinds(vertical)">
                                      <p:cBhvr>
                                        <p:cTn id="349" dur="500"/>
                                        <p:tgtEl>
                                          <p:spTgt spid="20610"/>
                                        </p:tgtEl>
                                      </p:cBhvr>
                                    </p:animEffect>
                                    <p:set>
                                      <p:cBhvr>
                                        <p:cTn id="350" dur="1" fill="hold">
                                          <p:stCondLst>
                                            <p:cond delay="499"/>
                                          </p:stCondLst>
                                        </p:cTn>
                                        <p:tgtEl>
                                          <p:spTgt spid="20610"/>
                                        </p:tgtEl>
                                        <p:attrNameLst>
                                          <p:attrName>style.visibility</p:attrName>
                                        </p:attrNameLst>
                                      </p:cBhvr>
                                      <p:to>
                                        <p:strVal val="hidden"/>
                                      </p:to>
                                    </p:set>
                                  </p:childTnLst>
                                </p:cTn>
                              </p:par>
                              <p:par>
                                <p:cTn id="351" presetID="3" presetClass="exit" presetSubtype="5" fill="hold" grpId="1" nodeType="withEffect">
                                  <p:stCondLst>
                                    <p:cond delay="0"/>
                                  </p:stCondLst>
                                  <p:childTnLst>
                                    <p:animEffect transition="out" filter="blinds(vertical)">
                                      <p:cBhvr>
                                        <p:cTn id="352" dur="500"/>
                                        <p:tgtEl>
                                          <p:spTgt spid="20611"/>
                                        </p:tgtEl>
                                      </p:cBhvr>
                                    </p:animEffect>
                                    <p:set>
                                      <p:cBhvr>
                                        <p:cTn id="353" dur="1" fill="hold">
                                          <p:stCondLst>
                                            <p:cond delay="499"/>
                                          </p:stCondLst>
                                        </p:cTn>
                                        <p:tgtEl>
                                          <p:spTgt spid="20611"/>
                                        </p:tgtEl>
                                        <p:attrNameLst>
                                          <p:attrName>style.visibility</p:attrName>
                                        </p:attrNameLst>
                                      </p:cBhvr>
                                      <p:to>
                                        <p:strVal val="hidden"/>
                                      </p:to>
                                    </p:set>
                                  </p:childTnLst>
                                </p:cTn>
                              </p:par>
                              <p:par>
                                <p:cTn id="354" presetID="3" presetClass="exit" presetSubtype="5" fill="hold" grpId="1" nodeType="withEffect">
                                  <p:stCondLst>
                                    <p:cond delay="0"/>
                                  </p:stCondLst>
                                  <p:childTnLst>
                                    <p:animEffect transition="out" filter="blinds(vertical)">
                                      <p:cBhvr>
                                        <p:cTn id="355" dur="500"/>
                                        <p:tgtEl>
                                          <p:spTgt spid="20612"/>
                                        </p:tgtEl>
                                      </p:cBhvr>
                                    </p:animEffect>
                                    <p:set>
                                      <p:cBhvr>
                                        <p:cTn id="356" dur="1" fill="hold">
                                          <p:stCondLst>
                                            <p:cond delay="499"/>
                                          </p:stCondLst>
                                        </p:cTn>
                                        <p:tgtEl>
                                          <p:spTgt spid="20612"/>
                                        </p:tgtEl>
                                        <p:attrNameLst>
                                          <p:attrName>style.visibility</p:attrName>
                                        </p:attrNameLst>
                                      </p:cBhvr>
                                      <p:to>
                                        <p:strVal val="hidden"/>
                                      </p:to>
                                    </p:set>
                                  </p:childTnLst>
                                </p:cTn>
                              </p:par>
                              <p:par>
                                <p:cTn id="357" presetID="3" presetClass="exit" presetSubtype="5" fill="hold" grpId="1" nodeType="withEffect">
                                  <p:stCondLst>
                                    <p:cond delay="0"/>
                                  </p:stCondLst>
                                  <p:childTnLst>
                                    <p:animEffect transition="out" filter="blinds(vertical)">
                                      <p:cBhvr>
                                        <p:cTn id="358" dur="500"/>
                                        <p:tgtEl>
                                          <p:spTgt spid="20613"/>
                                        </p:tgtEl>
                                      </p:cBhvr>
                                    </p:animEffect>
                                    <p:set>
                                      <p:cBhvr>
                                        <p:cTn id="359" dur="1" fill="hold">
                                          <p:stCondLst>
                                            <p:cond delay="499"/>
                                          </p:stCondLst>
                                        </p:cTn>
                                        <p:tgtEl>
                                          <p:spTgt spid="20613"/>
                                        </p:tgtEl>
                                        <p:attrNameLst>
                                          <p:attrName>style.visibility</p:attrName>
                                        </p:attrNameLst>
                                      </p:cBhvr>
                                      <p:to>
                                        <p:strVal val="hidden"/>
                                      </p:to>
                                    </p:set>
                                  </p:childTnLst>
                                </p:cTn>
                              </p:par>
                              <p:par>
                                <p:cTn id="360" presetID="3" presetClass="exit" presetSubtype="5" fill="hold" grpId="1" nodeType="withEffect">
                                  <p:stCondLst>
                                    <p:cond delay="0"/>
                                  </p:stCondLst>
                                  <p:childTnLst>
                                    <p:animEffect transition="out" filter="blinds(vertical)">
                                      <p:cBhvr>
                                        <p:cTn id="361" dur="500"/>
                                        <p:tgtEl>
                                          <p:spTgt spid="20614"/>
                                        </p:tgtEl>
                                      </p:cBhvr>
                                    </p:animEffect>
                                    <p:set>
                                      <p:cBhvr>
                                        <p:cTn id="362" dur="1" fill="hold">
                                          <p:stCondLst>
                                            <p:cond delay="499"/>
                                          </p:stCondLst>
                                        </p:cTn>
                                        <p:tgtEl>
                                          <p:spTgt spid="20614"/>
                                        </p:tgtEl>
                                        <p:attrNameLst>
                                          <p:attrName>style.visibility</p:attrName>
                                        </p:attrNameLst>
                                      </p:cBhvr>
                                      <p:to>
                                        <p:strVal val="hidden"/>
                                      </p:to>
                                    </p:set>
                                  </p:childTnLst>
                                </p:cTn>
                              </p:par>
                              <p:par>
                                <p:cTn id="363" presetID="3" presetClass="exit" presetSubtype="5" fill="hold" grpId="1" nodeType="withEffect">
                                  <p:stCondLst>
                                    <p:cond delay="0"/>
                                  </p:stCondLst>
                                  <p:childTnLst>
                                    <p:animEffect transition="out" filter="blinds(vertical)">
                                      <p:cBhvr>
                                        <p:cTn id="364" dur="500"/>
                                        <p:tgtEl>
                                          <p:spTgt spid="20615"/>
                                        </p:tgtEl>
                                      </p:cBhvr>
                                    </p:animEffect>
                                    <p:set>
                                      <p:cBhvr>
                                        <p:cTn id="365" dur="1" fill="hold">
                                          <p:stCondLst>
                                            <p:cond delay="499"/>
                                          </p:stCondLst>
                                        </p:cTn>
                                        <p:tgtEl>
                                          <p:spTgt spid="20615"/>
                                        </p:tgtEl>
                                        <p:attrNameLst>
                                          <p:attrName>style.visibility</p:attrName>
                                        </p:attrNameLst>
                                      </p:cBhvr>
                                      <p:to>
                                        <p:strVal val="hidden"/>
                                      </p:to>
                                    </p:set>
                                  </p:childTnLst>
                                </p:cTn>
                              </p:par>
                              <p:par>
                                <p:cTn id="366" presetID="3" presetClass="exit" presetSubtype="5" fill="hold" grpId="1" nodeType="withEffect">
                                  <p:stCondLst>
                                    <p:cond delay="0"/>
                                  </p:stCondLst>
                                  <p:childTnLst>
                                    <p:animEffect transition="out" filter="blinds(vertical)">
                                      <p:cBhvr>
                                        <p:cTn id="367" dur="500"/>
                                        <p:tgtEl>
                                          <p:spTgt spid="20616"/>
                                        </p:tgtEl>
                                      </p:cBhvr>
                                    </p:animEffect>
                                    <p:set>
                                      <p:cBhvr>
                                        <p:cTn id="368" dur="1" fill="hold">
                                          <p:stCondLst>
                                            <p:cond delay="499"/>
                                          </p:stCondLst>
                                        </p:cTn>
                                        <p:tgtEl>
                                          <p:spTgt spid="20616"/>
                                        </p:tgtEl>
                                        <p:attrNameLst>
                                          <p:attrName>style.visibility</p:attrName>
                                        </p:attrNameLst>
                                      </p:cBhvr>
                                      <p:to>
                                        <p:strVal val="hidden"/>
                                      </p:to>
                                    </p:set>
                                  </p:childTnLst>
                                </p:cTn>
                              </p:par>
                              <p:par>
                                <p:cTn id="369" presetID="3" presetClass="exit" presetSubtype="5" fill="hold" grpId="1" nodeType="withEffect">
                                  <p:stCondLst>
                                    <p:cond delay="0"/>
                                  </p:stCondLst>
                                  <p:childTnLst>
                                    <p:animEffect transition="out" filter="blinds(vertical)">
                                      <p:cBhvr>
                                        <p:cTn id="370" dur="500"/>
                                        <p:tgtEl>
                                          <p:spTgt spid="20617"/>
                                        </p:tgtEl>
                                      </p:cBhvr>
                                    </p:animEffect>
                                    <p:set>
                                      <p:cBhvr>
                                        <p:cTn id="371" dur="1" fill="hold">
                                          <p:stCondLst>
                                            <p:cond delay="499"/>
                                          </p:stCondLst>
                                        </p:cTn>
                                        <p:tgtEl>
                                          <p:spTgt spid="20617"/>
                                        </p:tgtEl>
                                        <p:attrNameLst>
                                          <p:attrName>style.visibility</p:attrName>
                                        </p:attrNameLst>
                                      </p:cBhvr>
                                      <p:to>
                                        <p:strVal val="hidden"/>
                                      </p:to>
                                    </p:set>
                                  </p:childTnLst>
                                </p:cTn>
                              </p:par>
                              <p:par>
                                <p:cTn id="372" presetID="3" presetClass="exit" presetSubtype="5" fill="hold" grpId="1" nodeType="withEffect">
                                  <p:stCondLst>
                                    <p:cond delay="0"/>
                                  </p:stCondLst>
                                  <p:childTnLst>
                                    <p:animEffect transition="out" filter="blinds(vertical)">
                                      <p:cBhvr>
                                        <p:cTn id="373" dur="500"/>
                                        <p:tgtEl>
                                          <p:spTgt spid="20618"/>
                                        </p:tgtEl>
                                      </p:cBhvr>
                                    </p:animEffect>
                                    <p:set>
                                      <p:cBhvr>
                                        <p:cTn id="374" dur="1" fill="hold">
                                          <p:stCondLst>
                                            <p:cond delay="499"/>
                                          </p:stCondLst>
                                        </p:cTn>
                                        <p:tgtEl>
                                          <p:spTgt spid="20618"/>
                                        </p:tgtEl>
                                        <p:attrNameLst>
                                          <p:attrName>style.visibility</p:attrName>
                                        </p:attrNameLst>
                                      </p:cBhvr>
                                      <p:to>
                                        <p:strVal val="hidden"/>
                                      </p:to>
                                    </p:set>
                                  </p:childTnLst>
                                </p:cTn>
                              </p:par>
                              <p:par>
                                <p:cTn id="375" presetID="3" presetClass="exit" presetSubtype="5" fill="hold" grpId="1" nodeType="withEffect">
                                  <p:stCondLst>
                                    <p:cond delay="0"/>
                                  </p:stCondLst>
                                  <p:childTnLst>
                                    <p:animEffect transition="out" filter="blinds(vertical)">
                                      <p:cBhvr>
                                        <p:cTn id="376" dur="500"/>
                                        <p:tgtEl>
                                          <p:spTgt spid="20619"/>
                                        </p:tgtEl>
                                      </p:cBhvr>
                                    </p:animEffect>
                                    <p:set>
                                      <p:cBhvr>
                                        <p:cTn id="377" dur="1" fill="hold">
                                          <p:stCondLst>
                                            <p:cond delay="499"/>
                                          </p:stCondLst>
                                        </p:cTn>
                                        <p:tgtEl>
                                          <p:spTgt spid="20619"/>
                                        </p:tgtEl>
                                        <p:attrNameLst>
                                          <p:attrName>style.visibility</p:attrName>
                                        </p:attrNameLst>
                                      </p:cBhvr>
                                      <p:to>
                                        <p:strVal val="hidden"/>
                                      </p:to>
                                    </p:set>
                                  </p:childTnLst>
                                </p:cTn>
                              </p:par>
                              <p:par>
                                <p:cTn id="378" presetID="3" presetClass="exit" presetSubtype="5" fill="hold" grpId="1" nodeType="withEffect">
                                  <p:stCondLst>
                                    <p:cond delay="0"/>
                                  </p:stCondLst>
                                  <p:childTnLst>
                                    <p:animEffect transition="out" filter="blinds(vertical)">
                                      <p:cBhvr>
                                        <p:cTn id="379" dur="500"/>
                                        <p:tgtEl>
                                          <p:spTgt spid="20620"/>
                                        </p:tgtEl>
                                      </p:cBhvr>
                                    </p:animEffect>
                                    <p:set>
                                      <p:cBhvr>
                                        <p:cTn id="380" dur="1" fill="hold">
                                          <p:stCondLst>
                                            <p:cond delay="499"/>
                                          </p:stCondLst>
                                        </p:cTn>
                                        <p:tgtEl>
                                          <p:spTgt spid="20620"/>
                                        </p:tgtEl>
                                        <p:attrNameLst>
                                          <p:attrName>style.visibility</p:attrName>
                                        </p:attrNameLst>
                                      </p:cBhvr>
                                      <p:to>
                                        <p:strVal val="hidden"/>
                                      </p:to>
                                    </p:set>
                                  </p:childTnLst>
                                </p:cTn>
                              </p:par>
                              <p:par>
                                <p:cTn id="381" presetID="3" presetClass="exit" presetSubtype="5" fill="hold" grpId="1" nodeType="withEffect">
                                  <p:stCondLst>
                                    <p:cond delay="0"/>
                                  </p:stCondLst>
                                  <p:childTnLst>
                                    <p:animEffect transition="out" filter="blinds(vertical)">
                                      <p:cBhvr>
                                        <p:cTn id="382" dur="500"/>
                                        <p:tgtEl>
                                          <p:spTgt spid="20621"/>
                                        </p:tgtEl>
                                      </p:cBhvr>
                                    </p:animEffect>
                                    <p:set>
                                      <p:cBhvr>
                                        <p:cTn id="383" dur="1" fill="hold">
                                          <p:stCondLst>
                                            <p:cond delay="499"/>
                                          </p:stCondLst>
                                        </p:cTn>
                                        <p:tgtEl>
                                          <p:spTgt spid="20621"/>
                                        </p:tgtEl>
                                        <p:attrNameLst>
                                          <p:attrName>style.visibility</p:attrName>
                                        </p:attrNameLst>
                                      </p:cBhvr>
                                      <p:to>
                                        <p:strVal val="hidden"/>
                                      </p:to>
                                    </p:set>
                                  </p:childTnLst>
                                </p:cTn>
                              </p:par>
                              <p:par>
                                <p:cTn id="384" presetID="3" presetClass="exit" presetSubtype="5" fill="hold" grpId="1" nodeType="withEffect">
                                  <p:stCondLst>
                                    <p:cond delay="0"/>
                                  </p:stCondLst>
                                  <p:childTnLst>
                                    <p:animEffect transition="out" filter="blinds(vertical)">
                                      <p:cBhvr>
                                        <p:cTn id="385" dur="500"/>
                                        <p:tgtEl>
                                          <p:spTgt spid="20622"/>
                                        </p:tgtEl>
                                      </p:cBhvr>
                                    </p:animEffect>
                                    <p:set>
                                      <p:cBhvr>
                                        <p:cTn id="386" dur="1" fill="hold">
                                          <p:stCondLst>
                                            <p:cond delay="499"/>
                                          </p:stCondLst>
                                        </p:cTn>
                                        <p:tgtEl>
                                          <p:spTgt spid="20622"/>
                                        </p:tgtEl>
                                        <p:attrNameLst>
                                          <p:attrName>style.visibility</p:attrName>
                                        </p:attrNameLst>
                                      </p:cBhvr>
                                      <p:to>
                                        <p:strVal val="hidden"/>
                                      </p:to>
                                    </p:set>
                                  </p:childTnLst>
                                </p:cTn>
                              </p:par>
                              <p:par>
                                <p:cTn id="387" presetID="3" presetClass="exit" presetSubtype="5" fill="hold" grpId="1" nodeType="withEffect">
                                  <p:stCondLst>
                                    <p:cond delay="0"/>
                                  </p:stCondLst>
                                  <p:childTnLst>
                                    <p:animEffect transition="out" filter="blinds(vertical)">
                                      <p:cBhvr>
                                        <p:cTn id="388" dur="500"/>
                                        <p:tgtEl>
                                          <p:spTgt spid="20623"/>
                                        </p:tgtEl>
                                      </p:cBhvr>
                                    </p:animEffect>
                                    <p:set>
                                      <p:cBhvr>
                                        <p:cTn id="389" dur="1" fill="hold">
                                          <p:stCondLst>
                                            <p:cond delay="499"/>
                                          </p:stCondLst>
                                        </p:cTn>
                                        <p:tgtEl>
                                          <p:spTgt spid="20623"/>
                                        </p:tgtEl>
                                        <p:attrNameLst>
                                          <p:attrName>style.visibility</p:attrName>
                                        </p:attrNameLst>
                                      </p:cBhvr>
                                      <p:to>
                                        <p:strVal val="hidden"/>
                                      </p:to>
                                    </p:set>
                                  </p:childTnLst>
                                </p:cTn>
                              </p:par>
                              <p:par>
                                <p:cTn id="390" presetID="3" presetClass="exit" presetSubtype="5" fill="hold" grpId="1" nodeType="withEffect">
                                  <p:stCondLst>
                                    <p:cond delay="0"/>
                                  </p:stCondLst>
                                  <p:childTnLst>
                                    <p:animEffect transition="out" filter="blinds(vertical)">
                                      <p:cBhvr>
                                        <p:cTn id="391" dur="500"/>
                                        <p:tgtEl>
                                          <p:spTgt spid="20624"/>
                                        </p:tgtEl>
                                      </p:cBhvr>
                                    </p:animEffect>
                                    <p:set>
                                      <p:cBhvr>
                                        <p:cTn id="392" dur="1" fill="hold">
                                          <p:stCondLst>
                                            <p:cond delay="499"/>
                                          </p:stCondLst>
                                        </p:cTn>
                                        <p:tgtEl>
                                          <p:spTgt spid="20624"/>
                                        </p:tgtEl>
                                        <p:attrNameLst>
                                          <p:attrName>style.visibility</p:attrName>
                                        </p:attrNameLst>
                                      </p:cBhvr>
                                      <p:to>
                                        <p:strVal val="hidden"/>
                                      </p:to>
                                    </p:set>
                                  </p:childTnLst>
                                </p:cTn>
                              </p:par>
                              <p:par>
                                <p:cTn id="393" presetID="3" presetClass="exit" presetSubtype="5" fill="hold" grpId="1" nodeType="withEffect">
                                  <p:stCondLst>
                                    <p:cond delay="0"/>
                                  </p:stCondLst>
                                  <p:childTnLst>
                                    <p:animEffect transition="out" filter="blinds(vertical)">
                                      <p:cBhvr>
                                        <p:cTn id="394" dur="500"/>
                                        <p:tgtEl>
                                          <p:spTgt spid="20625"/>
                                        </p:tgtEl>
                                      </p:cBhvr>
                                    </p:animEffect>
                                    <p:set>
                                      <p:cBhvr>
                                        <p:cTn id="395" dur="1" fill="hold">
                                          <p:stCondLst>
                                            <p:cond delay="499"/>
                                          </p:stCondLst>
                                        </p:cTn>
                                        <p:tgtEl>
                                          <p:spTgt spid="20625"/>
                                        </p:tgtEl>
                                        <p:attrNameLst>
                                          <p:attrName>style.visibility</p:attrName>
                                        </p:attrNameLst>
                                      </p:cBhvr>
                                      <p:to>
                                        <p:strVal val="hidden"/>
                                      </p:to>
                                    </p:set>
                                  </p:childTnLst>
                                </p:cTn>
                              </p:par>
                              <p:par>
                                <p:cTn id="396" presetID="3" presetClass="exit" presetSubtype="5" fill="hold" grpId="1" nodeType="withEffect">
                                  <p:stCondLst>
                                    <p:cond delay="0"/>
                                  </p:stCondLst>
                                  <p:childTnLst>
                                    <p:animEffect transition="out" filter="blinds(vertical)">
                                      <p:cBhvr>
                                        <p:cTn id="397" dur="500"/>
                                        <p:tgtEl>
                                          <p:spTgt spid="20626"/>
                                        </p:tgtEl>
                                      </p:cBhvr>
                                    </p:animEffect>
                                    <p:set>
                                      <p:cBhvr>
                                        <p:cTn id="398" dur="1" fill="hold">
                                          <p:stCondLst>
                                            <p:cond delay="499"/>
                                          </p:stCondLst>
                                        </p:cTn>
                                        <p:tgtEl>
                                          <p:spTgt spid="20626"/>
                                        </p:tgtEl>
                                        <p:attrNameLst>
                                          <p:attrName>style.visibility</p:attrName>
                                        </p:attrNameLst>
                                      </p:cBhvr>
                                      <p:to>
                                        <p:strVal val="hidden"/>
                                      </p:to>
                                    </p:set>
                                  </p:childTnLst>
                                </p:cTn>
                              </p:par>
                              <p:par>
                                <p:cTn id="399" presetID="3" presetClass="exit" presetSubtype="5" fill="hold" grpId="1" nodeType="withEffect">
                                  <p:stCondLst>
                                    <p:cond delay="0"/>
                                  </p:stCondLst>
                                  <p:childTnLst>
                                    <p:animEffect transition="out" filter="blinds(vertical)">
                                      <p:cBhvr>
                                        <p:cTn id="400" dur="500"/>
                                        <p:tgtEl>
                                          <p:spTgt spid="20627"/>
                                        </p:tgtEl>
                                      </p:cBhvr>
                                    </p:animEffect>
                                    <p:set>
                                      <p:cBhvr>
                                        <p:cTn id="401" dur="1" fill="hold">
                                          <p:stCondLst>
                                            <p:cond delay="499"/>
                                          </p:stCondLst>
                                        </p:cTn>
                                        <p:tgtEl>
                                          <p:spTgt spid="20627"/>
                                        </p:tgtEl>
                                        <p:attrNameLst>
                                          <p:attrName>style.visibility</p:attrName>
                                        </p:attrNameLst>
                                      </p:cBhvr>
                                      <p:to>
                                        <p:strVal val="hidden"/>
                                      </p:to>
                                    </p:set>
                                  </p:childTnLst>
                                </p:cTn>
                              </p:par>
                              <p:par>
                                <p:cTn id="402" presetID="3" presetClass="exit" presetSubtype="5" fill="hold" grpId="1" nodeType="withEffect">
                                  <p:stCondLst>
                                    <p:cond delay="0"/>
                                  </p:stCondLst>
                                  <p:childTnLst>
                                    <p:animEffect transition="out" filter="blinds(vertical)">
                                      <p:cBhvr>
                                        <p:cTn id="403" dur="500"/>
                                        <p:tgtEl>
                                          <p:spTgt spid="20628"/>
                                        </p:tgtEl>
                                      </p:cBhvr>
                                    </p:animEffect>
                                    <p:set>
                                      <p:cBhvr>
                                        <p:cTn id="404" dur="1" fill="hold">
                                          <p:stCondLst>
                                            <p:cond delay="499"/>
                                          </p:stCondLst>
                                        </p:cTn>
                                        <p:tgtEl>
                                          <p:spTgt spid="20628"/>
                                        </p:tgtEl>
                                        <p:attrNameLst>
                                          <p:attrName>style.visibility</p:attrName>
                                        </p:attrNameLst>
                                      </p:cBhvr>
                                      <p:to>
                                        <p:strVal val="hidden"/>
                                      </p:to>
                                    </p:set>
                                  </p:childTnLst>
                                </p:cTn>
                              </p:par>
                              <p:par>
                                <p:cTn id="405" presetID="3" presetClass="exit" presetSubtype="5" fill="hold" grpId="1" nodeType="withEffect">
                                  <p:stCondLst>
                                    <p:cond delay="0"/>
                                  </p:stCondLst>
                                  <p:childTnLst>
                                    <p:animEffect transition="out" filter="blinds(vertical)">
                                      <p:cBhvr>
                                        <p:cTn id="406" dur="500"/>
                                        <p:tgtEl>
                                          <p:spTgt spid="20629"/>
                                        </p:tgtEl>
                                      </p:cBhvr>
                                    </p:animEffect>
                                    <p:set>
                                      <p:cBhvr>
                                        <p:cTn id="407" dur="1" fill="hold">
                                          <p:stCondLst>
                                            <p:cond delay="499"/>
                                          </p:stCondLst>
                                        </p:cTn>
                                        <p:tgtEl>
                                          <p:spTgt spid="20629"/>
                                        </p:tgtEl>
                                        <p:attrNameLst>
                                          <p:attrName>style.visibility</p:attrName>
                                        </p:attrNameLst>
                                      </p:cBhvr>
                                      <p:to>
                                        <p:strVal val="hidden"/>
                                      </p:to>
                                    </p:set>
                                  </p:childTnLst>
                                </p:cTn>
                              </p:par>
                              <p:par>
                                <p:cTn id="408" presetID="3" presetClass="exit" presetSubtype="5" fill="hold" grpId="1" nodeType="withEffect">
                                  <p:stCondLst>
                                    <p:cond delay="0"/>
                                  </p:stCondLst>
                                  <p:childTnLst>
                                    <p:animEffect transition="out" filter="blinds(vertical)">
                                      <p:cBhvr>
                                        <p:cTn id="409" dur="500"/>
                                        <p:tgtEl>
                                          <p:spTgt spid="20630"/>
                                        </p:tgtEl>
                                      </p:cBhvr>
                                    </p:animEffect>
                                    <p:set>
                                      <p:cBhvr>
                                        <p:cTn id="410" dur="1" fill="hold">
                                          <p:stCondLst>
                                            <p:cond delay="499"/>
                                          </p:stCondLst>
                                        </p:cTn>
                                        <p:tgtEl>
                                          <p:spTgt spid="20630"/>
                                        </p:tgtEl>
                                        <p:attrNameLst>
                                          <p:attrName>style.visibility</p:attrName>
                                        </p:attrNameLst>
                                      </p:cBhvr>
                                      <p:to>
                                        <p:strVal val="hidden"/>
                                      </p:to>
                                    </p:set>
                                  </p:childTnLst>
                                </p:cTn>
                              </p:par>
                              <p:par>
                                <p:cTn id="411" presetID="3" presetClass="exit" presetSubtype="5" fill="hold" grpId="1" nodeType="withEffect">
                                  <p:stCondLst>
                                    <p:cond delay="0"/>
                                  </p:stCondLst>
                                  <p:childTnLst>
                                    <p:animEffect transition="out" filter="blinds(vertical)">
                                      <p:cBhvr>
                                        <p:cTn id="412" dur="500"/>
                                        <p:tgtEl>
                                          <p:spTgt spid="20631"/>
                                        </p:tgtEl>
                                      </p:cBhvr>
                                    </p:animEffect>
                                    <p:set>
                                      <p:cBhvr>
                                        <p:cTn id="413" dur="1" fill="hold">
                                          <p:stCondLst>
                                            <p:cond delay="499"/>
                                          </p:stCondLst>
                                        </p:cTn>
                                        <p:tgtEl>
                                          <p:spTgt spid="20631"/>
                                        </p:tgtEl>
                                        <p:attrNameLst>
                                          <p:attrName>style.visibility</p:attrName>
                                        </p:attrNameLst>
                                      </p:cBhvr>
                                      <p:to>
                                        <p:strVal val="hidden"/>
                                      </p:to>
                                    </p:set>
                                  </p:childTnLst>
                                </p:cTn>
                              </p:par>
                              <p:par>
                                <p:cTn id="414" presetID="3" presetClass="exit" presetSubtype="5" fill="hold" grpId="1" nodeType="withEffect">
                                  <p:stCondLst>
                                    <p:cond delay="0"/>
                                  </p:stCondLst>
                                  <p:childTnLst>
                                    <p:animEffect transition="out" filter="blinds(vertical)">
                                      <p:cBhvr>
                                        <p:cTn id="415" dur="500"/>
                                        <p:tgtEl>
                                          <p:spTgt spid="20632"/>
                                        </p:tgtEl>
                                      </p:cBhvr>
                                    </p:animEffect>
                                    <p:set>
                                      <p:cBhvr>
                                        <p:cTn id="416" dur="1" fill="hold">
                                          <p:stCondLst>
                                            <p:cond delay="499"/>
                                          </p:stCondLst>
                                        </p:cTn>
                                        <p:tgtEl>
                                          <p:spTgt spid="20632"/>
                                        </p:tgtEl>
                                        <p:attrNameLst>
                                          <p:attrName>style.visibility</p:attrName>
                                        </p:attrNameLst>
                                      </p:cBhvr>
                                      <p:to>
                                        <p:strVal val="hidden"/>
                                      </p:to>
                                    </p:set>
                                  </p:childTnLst>
                                </p:cTn>
                              </p:par>
                              <p:par>
                                <p:cTn id="417" presetID="3" presetClass="exit" presetSubtype="5" fill="hold" grpId="1" nodeType="withEffect">
                                  <p:stCondLst>
                                    <p:cond delay="0"/>
                                  </p:stCondLst>
                                  <p:childTnLst>
                                    <p:animEffect transition="out" filter="blinds(vertical)">
                                      <p:cBhvr>
                                        <p:cTn id="418" dur="500"/>
                                        <p:tgtEl>
                                          <p:spTgt spid="20633"/>
                                        </p:tgtEl>
                                      </p:cBhvr>
                                    </p:animEffect>
                                    <p:set>
                                      <p:cBhvr>
                                        <p:cTn id="419" dur="1" fill="hold">
                                          <p:stCondLst>
                                            <p:cond delay="499"/>
                                          </p:stCondLst>
                                        </p:cTn>
                                        <p:tgtEl>
                                          <p:spTgt spid="20633"/>
                                        </p:tgtEl>
                                        <p:attrNameLst>
                                          <p:attrName>style.visibility</p:attrName>
                                        </p:attrNameLst>
                                      </p:cBhvr>
                                      <p:to>
                                        <p:strVal val="hidden"/>
                                      </p:to>
                                    </p:set>
                                  </p:childTnLst>
                                </p:cTn>
                              </p:par>
                              <p:par>
                                <p:cTn id="420" presetID="3" presetClass="exit" presetSubtype="5" fill="hold" grpId="1" nodeType="withEffect">
                                  <p:stCondLst>
                                    <p:cond delay="0"/>
                                  </p:stCondLst>
                                  <p:childTnLst>
                                    <p:animEffect transition="out" filter="blinds(vertical)">
                                      <p:cBhvr>
                                        <p:cTn id="421" dur="500"/>
                                        <p:tgtEl>
                                          <p:spTgt spid="20634"/>
                                        </p:tgtEl>
                                      </p:cBhvr>
                                    </p:animEffect>
                                    <p:set>
                                      <p:cBhvr>
                                        <p:cTn id="422" dur="1" fill="hold">
                                          <p:stCondLst>
                                            <p:cond delay="499"/>
                                          </p:stCondLst>
                                        </p:cTn>
                                        <p:tgtEl>
                                          <p:spTgt spid="20634"/>
                                        </p:tgtEl>
                                        <p:attrNameLst>
                                          <p:attrName>style.visibility</p:attrName>
                                        </p:attrNameLst>
                                      </p:cBhvr>
                                      <p:to>
                                        <p:strVal val="hidden"/>
                                      </p:to>
                                    </p:set>
                                  </p:childTnLst>
                                </p:cTn>
                              </p:par>
                              <p:par>
                                <p:cTn id="423" presetID="3" presetClass="exit" presetSubtype="5" fill="hold" grpId="1" nodeType="withEffect">
                                  <p:stCondLst>
                                    <p:cond delay="0"/>
                                  </p:stCondLst>
                                  <p:childTnLst>
                                    <p:animEffect transition="out" filter="blinds(vertical)">
                                      <p:cBhvr>
                                        <p:cTn id="424" dur="500"/>
                                        <p:tgtEl>
                                          <p:spTgt spid="20635"/>
                                        </p:tgtEl>
                                      </p:cBhvr>
                                    </p:animEffect>
                                    <p:set>
                                      <p:cBhvr>
                                        <p:cTn id="425" dur="1" fill="hold">
                                          <p:stCondLst>
                                            <p:cond delay="499"/>
                                          </p:stCondLst>
                                        </p:cTn>
                                        <p:tgtEl>
                                          <p:spTgt spid="20635"/>
                                        </p:tgtEl>
                                        <p:attrNameLst>
                                          <p:attrName>style.visibility</p:attrName>
                                        </p:attrNameLst>
                                      </p:cBhvr>
                                      <p:to>
                                        <p:strVal val="hidden"/>
                                      </p:to>
                                    </p:set>
                                  </p:childTnLst>
                                </p:cTn>
                              </p:par>
                              <p:par>
                                <p:cTn id="426" presetID="3" presetClass="exit" presetSubtype="5" fill="hold" grpId="1" nodeType="withEffect">
                                  <p:stCondLst>
                                    <p:cond delay="0"/>
                                  </p:stCondLst>
                                  <p:childTnLst>
                                    <p:animEffect transition="out" filter="blinds(vertical)">
                                      <p:cBhvr>
                                        <p:cTn id="427" dur="500"/>
                                        <p:tgtEl>
                                          <p:spTgt spid="20636"/>
                                        </p:tgtEl>
                                      </p:cBhvr>
                                    </p:animEffect>
                                    <p:set>
                                      <p:cBhvr>
                                        <p:cTn id="428" dur="1" fill="hold">
                                          <p:stCondLst>
                                            <p:cond delay="499"/>
                                          </p:stCondLst>
                                        </p:cTn>
                                        <p:tgtEl>
                                          <p:spTgt spid="20636"/>
                                        </p:tgtEl>
                                        <p:attrNameLst>
                                          <p:attrName>style.visibility</p:attrName>
                                        </p:attrNameLst>
                                      </p:cBhvr>
                                      <p:to>
                                        <p:strVal val="hidden"/>
                                      </p:to>
                                    </p:set>
                                  </p:childTnLst>
                                </p:cTn>
                              </p:par>
                              <p:par>
                                <p:cTn id="429" presetID="3" presetClass="exit" presetSubtype="5" fill="hold" grpId="1" nodeType="withEffect">
                                  <p:stCondLst>
                                    <p:cond delay="0"/>
                                  </p:stCondLst>
                                  <p:childTnLst>
                                    <p:animEffect transition="out" filter="blinds(vertical)">
                                      <p:cBhvr>
                                        <p:cTn id="430" dur="500"/>
                                        <p:tgtEl>
                                          <p:spTgt spid="20637"/>
                                        </p:tgtEl>
                                      </p:cBhvr>
                                    </p:animEffect>
                                    <p:set>
                                      <p:cBhvr>
                                        <p:cTn id="431" dur="1" fill="hold">
                                          <p:stCondLst>
                                            <p:cond delay="499"/>
                                          </p:stCondLst>
                                        </p:cTn>
                                        <p:tgtEl>
                                          <p:spTgt spid="20637"/>
                                        </p:tgtEl>
                                        <p:attrNameLst>
                                          <p:attrName>style.visibility</p:attrName>
                                        </p:attrNameLst>
                                      </p:cBhvr>
                                      <p:to>
                                        <p:strVal val="hidden"/>
                                      </p:to>
                                    </p:set>
                                  </p:childTnLst>
                                </p:cTn>
                              </p:par>
                              <p:par>
                                <p:cTn id="432" presetID="3" presetClass="exit" presetSubtype="5" fill="hold" grpId="1" nodeType="withEffect">
                                  <p:stCondLst>
                                    <p:cond delay="0"/>
                                  </p:stCondLst>
                                  <p:childTnLst>
                                    <p:animEffect transition="out" filter="blinds(vertical)">
                                      <p:cBhvr>
                                        <p:cTn id="433" dur="500"/>
                                        <p:tgtEl>
                                          <p:spTgt spid="20638"/>
                                        </p:tgtEl>
                                      </p:cBhvr>
                                    </p:animEffect>
                                    <p:set>
                                      <p:cBhvr>
                                        <p:cTn id="434" dur="1" fill="hold">
                                          <p:stCondLst>
                                            <p:cond delay="499"/>
                                          </p:stCondLst>
                                        </p:cTn>
                                        <p:tgtEl>
                                          <p:spTgt spid="20638"/>
                                        </p:tgtEl>
                                        <p:attrNameLst>
                                          <p:attrName>style.visibility</p:attrName>
                                        </p:attrNameLst>
                                      </p:cBhvr>
                                      <p:to>
                                        <p:strVal val="hidden"/>
                                      </p:to>
                                    </p:set>
                                  </p:childTnLst>
                                </p:cTn>
                              </p:par>
                              <p:par>
                                <p:cTn id="435" presetID="3" presetClass="exit" presetSubtype="5" fill="hold" grpId="1" nodeType="withEffect">
                                  <p:stCondLst>
                                    <p:cond delay="0"/>
                                  </p:stCondLst>
                                  <p:childTnLst>
                                    <p:animEffect transition="out" filter="blinds(vertical)">
                                      <p:cBhvr>
                                        <p:cTn id="436" dur="500"/>
                                        <p:tgtEl>
                                          <p:spTgt spid="20639"/>
                                        </p:tgtEl>
                                      </p:cBhvr>
                                    </p:animEffect>
                                    <p:set>
                                      <p:cBhvr>
                                        <p:cTn id="437" dur="1" fill="hold">
                                          <p:stCondLst>
                                            <p:cond delay="499"/>
                                          </p:stCondLst>
                                        </p:cTn>
                                        <p:tgtEl>
                                          <p:spTgt spid="20639"/>
                                        </p:tgtEl>
                                        <p:attrNameLst>
                                          <p:attrName>style.visibility</p:attrName>
                                        </p:attrNameLst>
                                      </p:cBhvr>
                                      <p:to>
                                        <p:strVal val="hidden"/>
                                      </p:to>
                                    </p:set>
                                  </p:childTnLst>
                                </p:cTn>
                              </p:par>
                              <p:par>
                                <p:cTn id="438" presetID="3" presetClass="exit" presetSubtype="5" fill="hold" grpId="1" nodeType="withEffect">
                                  <p:stCondLst>
                                    <p:cond delay="0"/>
                                  </p:stCondLst>
                                  <p:childTnLst>
                                    <p:animEffect transition="out" filter="blinds(vertical)">
                                      <p:cBhvr>
                                        <p:cTn id="439" dur="500"/>
                                        <p:tgtEl>
                                          <p:spTgt spid="20640"/>
                                        </p:tgtEl>
                                      </p:cBhvr>
                                    </p:animEffect>
                                    <p:set>
                                      <p:cBhvr>
                                        <p:cTn id="440" dur="1" fill="hold">
                                          <p:stCondLst>
                                            <p:cond delay="499"/>
                                          </p:stCondLst>
                                        </p:cTn>
                                        <p:tgtEl>
                                          <p:spTgt spid="20640"/>
                                        </p:tgtEl>
                                        <p:attrNameLst>
                                          <p:attrName>style.visibility</p:attrName>
                                        </p:attrNameLst>
                                      </p:cBhvr>
                                      <p:to>
                                        <p:strVal val="hidden"/>
                                      </p:to>
                                    </p:set>
                                  </p:childTnLst>
                                </p:cTn>
                              </p:par>
                              <p:par>
                                <p:cTn id="441" presetID="3" presetClass="exit" presetSubtype="5" fill="hold" grpId="1" nodeType="withEffect">
                                  <p:stCondLst>
                                    <p:cond delay="0"/>
                                  </p:stCondLst>
                                  <p:childTnLst>
                                    <p:animEffect transition="out" filter="blinds(vertical)">
                                      <p:cBhvr>
                                        <p:cTn id="442" dur="500"/>
                                        <p:tgtEl>
                                          <p:spTgt spid="20641"/>
                                        </p:tgtEl>
                                      </p:cBhvr>
                                    </p:animEffect>
                                    <p:set>
                                      <p:cBhvr>
                                        <p:cTn id="443" dur="1" fill="hold">
                                          <p:stCondLst>
                                            <p:cond delay="499"/>
                                          </p:stCondLst>
                                        </p:cTn>
                                        <p:tgtEl>
                                          <p:spTgt spid="20641"/>
                                        </p:tgtEl>
                                        <p:attrNameLst>
                                          <p:attrName>style.visibility</p:attrName>
                                        </p:attrNameLst>
                                      </p:cBhvr>
                                      <p:to>
                                        <p:strVal val="hidden"/>
                                      </p:to>
                                    </p:set>
                                  </p:childTnLst>
                                </p:cTn>
                              </p:par>
                              <p:par>
                                <p:cTn id="444" presetID="3" presetClass="exit" presetSubtype="5" fill="hold" grpId="1" nodeType="withEffect">
                                  <p:stCondLst>
                                    <p:cond delay="0"/>
                                  </p:stCondLst>
                                  <p:childTnLst>
                                    <p:animEffect transition="out" filter="blinds(vertical)">
                                      <p:cBhvr>
                                        <p:cTn id="445" dur="500"/>
                                        <p:tgtEl>
                                          <p:spTgt spid="20642"/>
                                        </p:tgtEl>
                                      </p:cBhvr>
                                    </p:animEffect>
                                    <p:set>
                                      <p:cBhvr>
                                        <p:cTn id="446" dur="1" fill="hold">
                                          <p:stCondLst>
                                            <p:cond delay="499"/>
                                          </p:stCondLst>
                                        </p:cTn>
                                        <p:tgtEl>
                                          <p:spTgt spid="20642"/>
                                        </p:tgtEl>
                                        <p:attrNameLst>
                                          <p:attrName>style.visibility</p:attrName>
                                        </p:attrNameLst>
                                      </p:cBhvr>
                                      <p:to>
                                        <p:strVal val="hidden"/>
                                      </p:to>
                                    </p:set>
                                  </p:childTnLst>
                                </p:cTn>
                              </p:par>
                              <p:par>
                                <p:cTn id="447" presetID="3" presetClass="exit" presetSubtype="5" fill="hold" grpId="1" nodeType="withEffect">
                                  <p:stCondLst>
                                    <p:cond delay="0"/>
                                  </p:stCondLst>
                                  <p:childTnLst>
                                    <p:animEffect transition="out" filter="blinds(vertical)">
                                      <p:cBhvr>
                                        <p:cTn id="448" dur="500"/>
                                        <p:tgtEl>
                                          <p:spTgt spid="20643"/>
                                        </p:tgtEl>
                                      </p:cBhvr>
                                    </p:animEffect>
                                    <p:set>
                                      <p:cBhvr>
                                        <p:cTn id="449" dur="1" fill="hold">
                                          <p:stCondLst>
                                            <p:cond delay="499"/>
                                          </p:stCondLst>
                                        </p:cTn>
                                        <p:tgtEl>
                                          <p:spTgt spid="20643"/>
                                        </p:tgtEl>
                                        <p:attrNameLst>
                                          <p:attrName>style.visibility</p:attrName>
                                        </p:attrNameLst>
                                      </p:cBhvr>
                                      <p:to>
                                        <p:strVal val="hidden"/>
                                      </p:to>
                                    </p:set>
                                  </p:childTnLst>
                                </p:cTn>
                              </p:par>
                              <p:par>
                                <p:cTn id="450" presetID="3" presetClass="exit" presetSubtype="5" fill="hold" grpId="1" nodeType="withEffect">
                                  <p:stCondLst>
                                    <p:cond delay="0"/>
                                  </p:stCondLst>
                                  <p:childTnLst>
                                    <p:animEffect transition="out" filter="blinds(vertical)">
                                      <p:cBhvr>
                                        <p:cTn id="451" dur="500"/>
                                        <p:tgtEl>
                                          <p:spTgt spid="20644"/>
                                        </p:tgtEl>
                                      </p:cBhvr>
                                    </p:animEffect>
                                    <p:set>
                                      <p:cBhvr>
                                        <p:cTn id="452" dur="1" fill="hold">
                                          <p:stCondLst>
                                            <p:cond delay="499"/>
                                          </p:stCondLst>
                                        </p:cTn>
                                        <p:tgtEl>
                                          <p:spTgt spid="20644"/>
                                        </p:tgtEl>
                                        <p:attrNameLst>
                                          <p:attrName>style.visibility</p:attrName>
                                        </p:attrNameLst>
                                      </p:cBhvr>
                                      <p:to>
                                        <p:strVal val="hidden"/>
                                      </p:to>
                                    </p:set>
                                  </p:childTnLst>
                                </p:cTn>
                              </p:par>
                              <p:par>
                                <p:cTn id="453" presetID="3" presetClass="exit" presetSubtype="5" fill="hold" grpId="1" nodeType="withEffect">
                                  <p:stCondLst>
                                    <p:cond delay="0"/>
                                  </p:stCondLst>
                                  <p:childTnLst>
                                    <p:animEffect transition="out" filter="blinds(vertical)">
                                      <p:cBhvr>
                                        <p:cTn id="454" dur="500"/>
                                        <p:tgtEl>
                                          <p:spTgt spid="20645"/>
                                        </p:tgtEl>
                                      </p:cBhvr>
                                    </p:animEffect>
                                    <p:set>
                                      <p:cBhvr>
                                        <p:cTn id="455" dur="1" fill="hold">
                                          <p:stCondLst>
                                            <p:cond delay="499"/>
                                          </p:stCondLst>
                                        </p:cTn>
                                        <p:tgtEl>
                                          <p:spTgt spid="20645"/>
                                        </p:tgtEl>
                                        <p:attrNameLst>
                                          <p:attrName>style.visibility</p:attrName>
                                        </p:attrNameLst>
                                      </p:cBhvr>
                                      <p:to>
                                        <p:strVal val="hidden"/>
                                      </p:to>
                                    </p:set>
                                  </p:childTnLst>
                                </p:cTn>
                              </p:par>
                              <p:par>
                                <p:cTn id="456" presetID="3" presetClass="exit" presetSubtype="5" fill="hold" grpId="1" nodeType="withEffect">
                                  <p:stCondLst>
                                    <p:cond delay="0"/>
                                  </p:stCondLst>
                                  <p:childTnLst>
                                    <p:animEffect transition="out" filter="blinds(vertical)">
                                      <p:cBhvr>
                                        <p:cTn id="457" dur="500"/>
                                        <p:tgtEl>
                                          <p:spTgt spid="20646"/>
                                        </p:tgtEl>
                                      </p:cBhvr>
                                    </p:animEffect>
                                    <p:set>
                                      <p:cBhvr>
                                        <p:cTn id="458" dur="1" fill="hold">
                                          <p:stCondLst>
                                            <p:cond delay="499"/>
                                          </p:stCondLst>
                                        </p:cTn>
                                        <p:tgtEl>
                                          <p:spTgt spid="206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4" grpId="0" animBg="1"/>
      <p:bldP spid="20527" grpId="0" animBg="1"/>
      <p:bldP spid="20552" grpId="0" animBg="1"/>
      <p:bldP spid="20554" grpId="0" animBg="1"/>
      <p:bldP spid="20555" grpId="0" animBg="1"/>
      <p:bldP spid="20556" grpId="0" animBg="1"/>
      <p:bldP spid="20557" grpId="0" animBg="1"/>
      <p:bldP spid="20558" grpId="0" animBg="1"/>
      <p:bldP spid="20559" grpId="0" animBg="1"/>
      <p:bldP spid="20560" grpId="0" animBg="1"/>
      <p:bldP spid="20561" grpId="0"/>
      <p:bldP spid="20562" grpId="0" animBg="1"/>
      <p:bldP spid="20563" grpId="0"/>
      <p:bldP spid="20564" grpId="0" animBg="1"/>
      <p:bldP spid="20565" grpId="0"/>
      <p:bldP spid="20566" grpId="0" animBg="1"/>
      <p:bldP spid="20567" grpId="0"/>
      <p:bldP spid="20568" grpId="0" animBg="1"/>
      <p:bldP spid="20569" grpId="0"/>
      <p:bldP spid="20574" grpId="0" animBg="1"/>
      <p:bldP spid="20575" grpId="0" animBg="1"/>
      <p:bldP spid="20576" grpId="0" animBg="1"/>
      <p:bldP spid="20577" grpId="0" animBg="1"/>
      <p:bldP spid="20578" grpId="0"/>
      <p:bldP spid="20585" grpId="0"/>
      <p:bldP spid="20592" grpId="0" animBg="1"/>
      <p:bldP spid="20592" grpId="1" animBg="1"/>
      <p:bldP spid="20593" grpId="0" animBg="1"/>
      <p:bldP spid="20593" grpId="1" animBg="1"/>
      <p:bldP spid="20594" grpId="0" animBg="1"/>
      <p:bldP spid="20594" grpId="1" animBg="1"/>
      <p:bldP spid="20595" grpId="0" animBg="1"/>
      <p:bldP spid="20595" grpId="1" animBg="1"/>
      <p:bldP spid="20596" grpId="0"/>
      <p:bldP spid="20596" grpId="1"/>
      <p:bldP spid="20597" grpId="0" animBg="1"/>
      <p:bldP spid="20597" grpId="1" animBg="1"/>
      <p:bldP spid="20598" grpId="0" animBg="1"/>
      <p:bldP spid="20598" grpId="1" animBg="1"/>
      <p:bldP spid="20599" grpId="0" animBg="1"/>
      <p:bldP spid="20599" grpId="1" animBg="1"/>
      <p:bldP spid="20600" grpId="0" animBg="1"/>
      <p:bldP spid="20600" grpId="1" animBg="1"/>
      <p:bldP spid="20601" grpId="0"/>
      <p:bldP spid="20601" grpId="1"/>
      <p:bldP spid="20602" grpId="0" animBg="1"/>
      <p:bldP spid="20602" grpId="1" animBg="1"/>
      <p:bldP spid="20603" grpId="0" animBg="1"/>
      <p:bldP spid="20603" grpId="1" animBg="1"/>
      <p:bldP spid="20604" grpId="0" animBg="1"/>
      <p:bldP spid="20604" grpId="1" animBg="1"/>
      <p:bldP spid="20605" grpId="0" animBg="1"/>
      <p:bldP spid="20605" grpId="1" animBg="1"/>
      <p:bldP spid="20606" grpId="0" animBg="1"/>
      <p:bldP spid="20606" grpId="1" animBg="1"/>
      <p:bldP spid="20607" grpId="0" animBg="1"/>
      <p:bldP spid="20607" grpId="1" animBg="1"/>
      <p:bldP spid="20608" grpId="0" animBg="1"/>
      <p:bldP spid="20608" grpId="1" animBg="1"/>
      <p:bldP spid="20609" grpId="0" animBg="1"/>
      <p:bldP spid="20609" grpId="1" animBg="1"/>
      <p:bldP spid="20610" grpId="0" animBg="1"/>
      <p:bldP spid="20610" grpId="1" animBg="1"/>
      <p:bldP spid="20611" grpId="0" animBg="1"/>
      <p:bldP spid="20611" grpId="1" animBg="1"/>
      <p:bldP spid="20612" grpId="0"/>
      <p:bldP spid="20612" grpId="1"/>
      <p:bldP spid="20613" grpId="0" animBg="1"/>
      <p:bldP spid="20613" grpId="1" animBg="1"/>
      <p:bldP spid="20614" grpId="0"/>
      <p:bldP spid="20614" grpId="1"/>
      <p:bldP spid="20615" grpId="0" animBg="1"/>
      <p:bldP spid="20615" grpId="1" animBg="1"/>
      <p:bldP spid="20616" grpId="0"/>
      <p:bldP spid="20616" grpId="1"/>
      <p:bldP spid="20617" grpId="0" animBg="1"/>
      <p:bldP spid="20617" grpId="1" animBg="1"/>
      <p:bldP spid="20618" grpId="0"/>
      <p:bldP spid="20618" grpId="1"/>
      <p:bldP spid="20619" grpId="0" animBg="1"/>
      <p:bldP spid="20619" grpId="1" animBg="1"/>
      <p:bldP spid="20620" grpId="0" animBg="1"/>
      <p:bldP spid="20620" grpId="1" animBg="1"/>
      <p:bldP spid="20621" grpId="0" animBg="1"/>
      <p:bldP spid="20621" grpId="1" animBg="1"/>
      <p:bldP spid="20622" grpId="0"/>
      <p:bldP spid="20622" grpId="1"/>
      <p:bldP spid="20623" grpId="0" animBg="1"/>
      <p:bldP spid="20623" grpId="1" animBg="1"/>
      <p:bldP spid="20624" grpId="0"/>
      <p:bldP spid="20624" grpId="1"/>
      <p:bldP spid="20625" grpId="0" animBg="1"/>
      <p:bldP spid="20625" grpId="1" animBg="1"/>
      <p:bldP spid="20626" grpId="0" animBg="1"/>
      <p:bldP spid="20626" grpId="1" animBg="1"/>
      <p:bldP spid="20627" grpId="0" animBg="1"/>
      <p:bldP spid="20627" grpId="1" animBg="1"/>
      <p:bldP spid="20628" grpId="0"/>
      <p:bldP spid="20628" grpId="1"/>
      <p:bldP spid="20629" grpId="0" animBg="1"/>
      <p:bldP spid="20629" grpId="1" animBg="1"/>
      <p:bldP spid="20630" grpId="0"/>
      <p:bldP spid="20630" grpId="1"/>
      <p:bldP spid="20631" grpId="0" animBg="1"/>
      <p:bldP spid="20631" grpId="1" animBg="1"/>
      <p:bldP spid="20632" grpId="0"/>
      <p:bldP spid="20632" grpId="1"/>
      <p:bldP spid="20633" grpId="0" animBg="1"/>
      <p:bldP spid="20633" grpId="1" animBg="1"/>
      <p:bldP spid="20634" grpId="0"/>
      <p:bldP spid="20634" grpId="1"/>
      <p:bldP spid="20635" grpId="0" animBg="1"/>
      <p:bldP spid="20635" grpId="1" animBg="1"/>
      <p:bldP spid="20636" grpId="0"/>
      <p:bldP spid="20636" grpId="1"/>
      <p:bldP spid="20637" grpId="0" animBg="1"/>
      <p:bldP spid="20637" grpId="1" animBg="1"/>
      <p:bldP spid="20638" grpId="0"/>
      <p:bldP spid="20638" grpId="1"/>
      <p:bldP spid="20639" grpId="0" animBg="1"/>
      <p:bldP spid="20639" grpId="1" animBg="1"/>
      <p:bldP spid="20640" grpId="0"/>
      <p:bldP spid="20640" grpId="1"/>
      <p:bldP spid="20641" grpId="0" animBg="1"/>
      <p:bldP spid="20641" grpId="1" animBg="1"/>
      <p:bldP spid="20642" grpId="0"/>
      <p:bldP spid="20642" grpId="1"/>
      <p:bldP spid="20643" grpId="0" animBg="1"/>
      <p:bldP spid="20643" grpId="1" animBg="1"/>
      <p:bldP spid="20644" grpId="0"/>
      <p:bldP spid="20644" grpId="1"/>
      <p:bldP spid="20645" grpId="0" animBg="1"/>
      <p:bldP spid="20645" grpId="1" animBg="1"/>
      <p:bldP spid="20646" grpId="0"/>
      <p:bldP spid="20646" grpId="1"/>
      <p:bldP spid="20651" grpId="0" animBg="1"/>
      <p:bldP spid="20652" grpId="0"/>
      <p:bldP spid="105" grpId="0"/>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4" y="1055058"/>
            <a:ext cx="6939336" cy="861774"/>
          </a:xfrm>
          <a:prstGeom prst="rect">
            <a:avLst/>
          </a:prstGeom>
        </p:spPr>
        <p:txBody>
          <a:bodyPr wrap="none">
            <a:spAutoFit/>
          </a:bodyPr>
          <a:lstStyle/>
          <a:p>
            <a:r>
              <a:rPr lang="pt-BR" sz="5000" b="1" dirty="0" smtClean="0">
                <a:solidFill>
                  <a:srgbClr val="C00000"/>
                </a:solidFill>
                <a:effectLst>
                  <a:outerShdw blurRad="38100" dist="38100" dir="2700000" algn="tl">
                    <a:srgbClr val="000000">
                      <a:alpha val="43137"/>
                    </a:srgbClr>
                  </a:outerShdw>
                </a:effectLst>
              </a:rPr>
              <a:t>Elementos ISÓTOPOS</a:t>
            </a:r>
            <a:endParaRPr lang="pt-BR" sz="5000" dirty="0">
              <a:solidFill>
                <a:srgbClr val="C00000"/>
              </a:solidFill>
            </a:endParaRPr>
          </a:p>
        </p:txBody>
      </p:sp>
      <p:sp>
        <p:nvSpPr>
          <p:cNvPr id="5" name="Retângulo 4"/>
          <p:cNvSpPr/>
          <p:nvPr/>
        </p:nvSpPr>
        <p:spPr>
          <a:xfrm>
            <a:off x="107504" y="1837273"/>
            <a:ext cx="8712968" cy="1015663"/>
          </a:xfrm>
          <a:prstGeom prst="rect">
            <a:avLst/>
          </a:prstGeom>
        </p:spPr>
        <p:txBody>
          <a:bodyPr wrap="square">
            <a:spAutoFit/>
          </a:bodyPr>
          <a:lstStyle/>
          <a:p>
            <a:pPr algn="just"/>
            <a:r>
              <a:rPr lang="pt-BR" sz="2000" b="1" dirty="0" smtClean="0">
                <a:solidFill>
                  <a:srgbClr val="008000"/>
                </a:solidFill>
                <a:effectLst>
                  <a:outerShdw blurRad="38100" dist="38100" dir="2700000" algn="tl">
                    <a:srgbClr val="000000">
                      <a:alpha val="43137"/>
                    </a:srgbClr>
                  </a:outerShdw>
                </a:effectLst>
              </a:rPr>
              <a:t>Elementos químicos com os </a:t>
            </a:r>
            <a:r>
              <a:rPr lang="pt-BR" sz="2000" b="1" dirty="0" smtClean="0">
                <a:solidFill>
                  <a:schemeClr val="accent5">
                    <a:lumMod val="50000"/>
                  </a:schemeClr>
                </a:solidFill>
                <a:effectLst>
                  <a:outerShdw blurRad="38100" dist="38100" dir="2700000" algn="tl">
                    <a:srgbClr val="000000">
                      <a:alpha val="43137"/>
                    </a:srgbClr>
                  </a:outerShdw>
                </a:effectLst>
              </a:rPr>
              <a:t>MESMOS NÚMEROS ATÔMICOS</a:t>
            </a:r>
            <a:r>
              <a:rPr lang="pt-BR" sz="2000" b="1" dirty="0" smtClean="0">
                <a:solidFill>
                  <a:srgbClr val="008000"/>
                </a:solidFill>
                <a:effectLst>
                  <a:outerShdw blurRad="38100" dist="38100" dir="2700000" algn="tl">
                    <a:srgbClr val="000000">
                      <a:alpha val="43137"/>
                    </a:srgbClr>
                  </a:outerShdw>
                </a:effectLst>
              </a:rPr>
              <a:t>, porém com </a:t>
            </a:r>
            <a:r>
              <a:rPr lang="pt-BR" sz="2000" b="1" dirty="0" smtClean="0">
                <a:solidFill>
                  <a:schemeClr val="accent5">
                    <a:lumMod val="50000"/>
                  </a:schemeClr>
                </a:solidFill>
                <a:effectLst>
                  <a:outerShdw blurRad="38100" dist="38100" dir="2700000" algn="tl">
                    <a:srgbClr val="000000">
                      <a:alpha val="43137"/>
                    </a:srgbClr>
                  </a:outerShdw>
                </a:effectLst>
              </a:rPr>
              <a:t>NÚMEROS DE MASSA DIFERENTES </a:t>
            </a:r>
            <a:r>
              <a:rPr lang="pt-BR" sz="2000" b="1" dirty="0" smtClean="0">
                <a:solidFill>
                  <a:srgbClr val="008000"/>
                </a:solidFill>
                <a:effectLst>
                  <a:outerShdw blurRad="38100" dist="38100" dir="2700000" algn="tl">
                    <a:srgbClr val="000000">
                      <a:alpha val="43137"/>
                    </a:srgbClr>
                  </a:outerShdw>
                </a:effectLst>
              </a:rPr>
              <a:t>(pois possuem diferentes números de nêutrons).</a:t>
            </a:r>
            <a:endParaRPr lang="pt-BR" sz="2000" dirty="0">
              <a:solidFill>
                <a:srgbClr val="008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343451378"/>
              </p:ext>
            </p:extLst>
          </p:nvPr>
        </p:nvGraphicFramePr>
        <p:xfrm>
          <a:off x="251520" y="4437112"/>
          <a:ext cx="5742880" cy="2225040"/>
        </p:xfrm>
        <a:graphic>
          <a:graphicData uri="http://schemas.openxmlformats.org/drawingml/2006/table">
            <a:tbl>
              <a:tblPr firstRow="1" bandRow="1">
                <a:tableStyleId>{5940675A-B579-460E-94D1-54222C63F5DA}</a:tableStyleId>
              </a:tblPr>
              <a:tblGrid>
                <a:gridCol w="2867660"/>
                <a:gridCol w="1435060"/>
                <a:gridCol w="1440160"/>
              </a:tblGrid>
              <a:tr h="370840">
                <a:tc>
                  <a:txBody>
                    <a:bodyPr/>
                    <a:lstStyle/>
                    <a:p>
                      <a:pPr algn="ctr"/>
                      <a:r>
                        <a:rPr lang="pt-BR" b="1" dirty="0" smtClean="0">
                          <a:effectLst>
                            <a:outerShdw blurRad="38100" dist="38100" dir="2700000" algn="tl">
                              <a:srgbClr val="000000">
                                <a:alpha val="43137"/>
                              </a:srgbClr>
                            </a:outerShdw>
                          </a:effectLst>
                        </a:rPr>
                        <a:t>NOME</a:t>
                      </a:r>
                      <a:r>
                        <a:rPr lang="pt-BR" b="1" baseline="0" dirty="0" smtClean="0">
                          <a:effectLst>
                            <a:outerShdw blurRad="38100" dist="38100" dir="2700000" algn="tl">
                              <a:srgbClr val="000000">
                                <a:alpha val="43137"/>
                              </a:srgbClr>
                            </a:outerShdw>
                          </a:effectLst>
                        </a:rPr>
                        <a:t> DO ELEMENTO</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Cloro</a:t>
                      </a:r>
                      <a:endParaRPr lang="pt-BR" i="1" dirty="0"/>
                    </a:p>
                  </a:txBody>
                  <a:tcPr/>
                </a:tc>
                <a:tc>
                  <a:txBody>
                    <a:bodyPr/>
                    <a:lstStyle/>
                    <a:p>
                      <a:pPr algn="ctr"/>
                      <a:r>
                        <a:rPr lang="pt-BR" i="1" dirty="0" smtClean="0"/>
                        <a:t>Cloro</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MASSA (A)</a:t>
                      </a:r>
                      <a:endParaRPr lang="pt-BR" b="1" dirty="0">
                        <a:effectLst>
                          <a:outerShdw blurRad="38100" dist="38100" dir="2700000" algn="tl">
                            <a:srgbClr val="000000">
                              <a:alpha val="43137"/>
                            </a:srgbClr>
                          </a:outerShdw>
                        </a:effectLst>
                      </a:endParaRPr>
                    </a:p>
                  </a:txBody>
                  <a:tcPr/>
                </a:tc>
                <a:tc>
                  <a:txBody>
                    <a:bodyPr/>
                    <a:lstStyle/>
                    <a:p>
                      <a:pPr algn="ctr"/>
                      <a:r>
                        <a:rPr lang="pt-BR" b="1" i="1" dirty="0" smtClean="0">
                          <a:solidFill>
                            <a:srgbClr val="0000FF"/>
                          </a:solidFill>
                        </a:rPr>
                        <a:t>35</a:t>
                      </a:r>
                      <a:endParaRPr lang="pt-BR" b="1" i="1" dirty="0">
                        <a:solidFill>
                          <a:srgbClr val="0000FF"/>
                        </a:solidFill>
                      </a:endParaRPr>
                    </a:p>
                  </a:txBody>
                  <a:tcPr/>
                </a:tc>
                <a:tc>
                  <a:txBody>
                    <a:bodyPr/>
                    <a:lstStyle/>
                    <a:p>
                      <a:pPr algn="ctr"/>
                      <a:r>
                        <a:rPr lang="pt-BR" b="1" i="1" dirty="0" smtClean="0">
                          <a:solidFill>
                            <a:srgbClr val="0000FF"/>
                          </a:solidFill>
                        </a:rPr>
                        <a:t>37</a:t>
                      </a:r>
                      <a:endParaRPr lang="pt-BR" b="1" i="1" dirty="0">
                        <a:solidFill>
                          <a:srgbClr val="0000FF"/>
                        </a:solidFill>
                      </a:endParaRPr>
                    </a:p>
                  </a:txBody>
                  <a:tcPr/>
                </a:tc>
              </a:tr>
              <a:tr h="370840">
                <a:tc>
                  <a:txBody>
                    <a:bodyPr/>
                    <a:lstStyle/>
                    <a:p>
                      <a:pPr algn="ctr"/>
                      <a:r>
                        <a:rPr lang="pt-BR" b="1" dirty="0" smtClean="0">
                          <a:effectLst>
                            <a:outerShdw blurRad="38100" dist="38100" dir="2700000" algn="tl">
                              <a:srgbClr val="000000">
                                <a:alpha val="43137"/>
                              </a:srgbClr>
                            </a:outerShdw>
                          </a:effectLst>
                        </a:rPr>
                        <a:t>NÚMERO ATÔMICO (z)</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17</a:t>
                      </a:r>
                      <a:endParaRPr lang="pt-BR" i="1" dirty="0"/>
                    </a:p>
                  </a:txBody>
                  <a:tcPr/>
                </a:tc>
                <a:tc>
                  <a:txBody>
                    <a:bodyPr/>
                    <a:lstStyle/>
                    <a:p>
                      <a:pPr algn="ctr"/>
                      <a:r>
                        <a:rPr lang="pt-BR" i="1" dirty="0" smtClean="0"/>
                        <a:t>17</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PRÓTONS (p)</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17</a:t>
                      </a:r>
                      <a:endParaRPr lang="pt-BR" i="1" dirty="0"/>
                    </a:p>
                  </a:txBody>
                  <a:tcPr/>
                </a:tc>
                <a:tc>
                  <a:txBody>
                    <a:bodyPr/>
                    <a:lstStyle/>
                    <a:p>
                      <a:pPr algn="ctr"/>
                      <a:r>
                        <a:rPr lang="pt-BR" i="1" dirty="0" smtClean="0"/>
                        <a:t>17</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a:t>
                      </a:r>
                      <a:r>
                        <a:rPr lang="pt-BR" b="1" baseline="0" dirty="0" smtClean="0">
                          <a:effectLst>
                            <a:outerShdw blurRad="38100" dist="38100" dir="2700000" algn="tl">
                              <a:srgbClr val="000000">
                                <a:alpha val="43137"/>
                              </a:srgbClr>
                            </a:outerShdw>
                          </a:effectLst>
                        </a:rPr>
                        <a:t> DE ELÉTRONS (e)</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17</a:t>
                      </a:r>
                      <a:endParaRPr lang="pt-BR" i="1" dirty="0"/>
                    </a:p>
                  </a:txBody>
                  <a:tcPr/>
                </a:tc>
                <a:tc>
                  <a:txBody>
                    <a:bodyPr/>
                    <a:lstStyle/>
                    <a:p>
                      <a:pPr algn="ctr"/>
                      <a:r>
                        <a:rPr lang="pt-BR" i="1" dirty="0" smtClean="0"/>
                        <a:t>17</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NÊUTRONS (n)</a:t>
                      </a:r>
                      <a:endParaRPr lang="pt-BR" b="1" dirty="0">
                        <a:effectLst>
                          <a:outerShdw blurRad="38100" dist="38100" dir="2700000" algn="tl">
                            <a:srgbClr val="000000">
                              <a:alpha val="43137"/>
                            </a:srgbClr>
                          </a:outerShdw>
                        </a:effectLst>
                      </a:endParaRPr>
                    </a:p>
                  </a:txBody>
                  <a:tcPr/>
                </a:tc>
                <a:tc>
                  <a:txBody>
                    <a:bodyPr/>
                    <a:lstStyle/>
                    <a:p>
                      <a:pPr algn="ctr"/>
                      <a:r>
                        <a:rPr lang="pt-BR" b="1" i="1" dirty="0" smtClean="0">
                          <a:solidFill>
                            <a:srgbClr val="0000FF"/>
                          </a:solidFill>
                        </a:rPr>
                        <a:t>18</a:t>
                      </a:r>
                      <a:endParaRPr lang="pt-BR" b="1" i="1" dirty="0">
                        <a:solidFill>
                          <a:srgbClr val="0000FF"/>
                        </a:solidFill>
                      </a:endParaRPr>
                    </a:p>
                  </a:txBody>
                  <a:tcPr/>
                </a:tc>
                <a:tc>
                  <a:txBody>
                    <a:bodyPr/>
                    <a:lstStyle/>
                    <a:p>
                      <a:pPr algn="ctr"/>
                      <a:r>
                        <a:rPr lang="pt-BR" b="1" i="1" dirty="0" smtClean="0">
                          <a:solidFill>
                            <a:srgbClr val="0000FF"/>
                          </a:solidFill>
                        </a:rPr>
                        <a:t>20</a:t>
                      </a:r>
                      <a:endParaRPr lang="pt-BR" b="1" i="1" dirty="0">
                        <a:solidFill>
                          <a:srgbClr val="0000FF"/>
                        </a:solidFill>
                      </a:endParaRPr>
                    </a:p>
                  </a:txBody>
                  <a:tcPr/>
                </a:tc>
              </a:tr>
            </a:tbl>
          </a:graphicData>
        </a:graphic>
      </p:graphicFrame>
      <p:grpSp>
        <p:nvGrpSpPr>
          <p:cNvPr id="7" name="Grupo 6"/>
          <p:cNvGrpSpPr/>
          <p:nvPr/>
        </p:nvGrpSpPr>
        <p:grpSpPr>
          <a:xfrm>
            <a:off x="3347864" y="3069134"/>
            <a:ext cx="1223962" cy="1223962"/>
            <a:chOff x="3995440" y="4797152"/>
            <a:chExt cx="1223962" cy="1223962"/>
          </a:xfrm>
        </p:grpSpPr>
        <p:sp>
          <p:nvSpPr>
            <p:cNvPr id="8" name="Oval 16"/>
            <p:cNvSpPr>
              <a:spLocks noChangeArrowheads="1"/>
            </p:cNvSpPr>
            <p:nvPr/>
          </p:nvSpPr>
          <p:spPr bwMode="auto">
            <a:xfrm>
              <a:off x="3995440" y="4797152"/>
              <a:ext cx="1223962" cy="1223962"/>
            </a:xfrm>
            <a:prstGeom prst="ellipse">
              <a:avLst/>
            </a:prstGeom>
            <a:gradFill rotWithShape="1">
              <a:gsLst>
                <a:gs pos="0">
                  <a:srgbClr val="66FF66"/>
                </a:gs>
                <a:gs pos="100000">
                  <a:srgbClr val="173917"/>
                </a:gs>
              </a:gsLst>
              <a:path path="rect">
                <a:fillToRect r="100000" b="100000"/>
              </a:path>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9" name="Text Box 18"/>
            <p:cNvSpPr txBox="1">
              <a:spLocks noChangeArrowheads="1"/>
            </p:cNvSpPr>
            <p:nvPr/>
          </p:nvSpPr>
          <p:spPr bwMode="auto">
            <a:xfrm>
              <a:off x="4491955" y="5154339"/>
              <a:ext cx="59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a:solidFill>
                    <a:schemeClr val="bg1"/>
                  </a:solidFill>
                  <a:cs typeface="Arial" pitchFamily="34" charset="0"/>
                </a:rPr>
                <a:t>C</a:t>
              </a:r>
              <a:r>
                <a:rPr lang="pt-BR" sz="3200" b="1" dirty="0">
                  <a:solidFill>
                    <a:schemeClr val="bg1"/>
                  </a:solidFill>
                  <a:cs typeface="Arial" pitchFamily="34" charset="0"/>
                </a:rPr>
                <a:t>l</a:t>
              </a:r>
              <a:endParaRPr lang="pt-BR" sz="3200" b="1" i="0" dirty="0">
                <a:solidFill>
                  <a:schemeClr val="bg1"/>
                </a:solidFill>
                <a:cs typeface="Arial" pitchFamily="34" charset="0"/>
              </a:endParaRPr>
            </a:p>
          </p:txBody>
        </p:sp>
        <p:sp>
          <p:nvSpPr>
            <p:cNvPr id="10" name="Text Box 19"/>
            <p:cNvSpPr txBox="1">
              <a:spLocks noChangeArrowheads="1"/>
            </p:cNvSpPr>
            <p:nvPr/>
          </p:nvSpPr>
          <p:spPr bwMode="auto">
            <a:xfrm>
              <a:off x="4139530" y="5481364"/>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a:solidFill>
                    <a:schemeClr val="bg1"/>
                  </a:solidFill>
                  <a:cs typeface="Arial" pitchFamily="34" charset="0"/>
                </a:rPr>
                <a:t>17</a:t>
              </a:r>
            </a:p>
          </p:txBody>
        </p:sp>
        <p:sp>
          <p:nvSpPr>
            <p:cNvPr id="11" name="Text Box 20"/>
            <p:cNvSpPr txBox="1">
              <a:spLocks noChangeArrowheads="1"/>
            </p:cNvSpPr>
            <p:nvPr/>
          </p:nvSpPr>
          <p:spPr bwMode="auto">
            <a:xfrm>
              <a:off x="4139530" y="4941614"/>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a:solidFill>
                    <a:schemeClr val="bg1"/>
                  </a:solidFill>
                  <a:cs typeface="Arial" pitchFamily="34" charset="0"/>
                </a:rPr>
                <a:t>35</a:t>
              </a:r>
            </a:p>
          </p:txBody>
        </p:sp>
      </p:grpSp>
      <p:grpSp>
        <p:nvGrpSpPr>
          <p:cNvPr id="12" name="Grupo 11"/>
          <p:cNvGrpSpPr/>
          <p:nvPr/>
        </p:nvGrpSpPr>
        <p:grpSpPr>
          <a:xfrm>
            <a:off x="4791785" y="3059477"/>
            <a:ext cx="1223962" cy="1223962"/>
            <a:chOff x="3995440" y="4797152"/>
            <a:chExt cx="1223962" cy="1223962"/>
          </a:xfrm>
        </p:grpSpPr>
        <p:sp>
          <p:nvSpPr>
            <p:cNvPr id="13" name="Oval 16"/>
            <p:cNvSpPr>
              <a:spLocks noChangeArrowheads="1"/>
            </p:cNvSpPr>
            <p:nvPr/>
          </p:nvSpPr>
          <p:spPr bwMode="auto">
            <a:xfrm>
              <a:off x="3995440" y="4797152"/>
              <a:ext cx="1223962" cy="1223962"/>
            </a:xfrm>
            <a:prstGeom prst="ellipse">
              <a:avLst/>
            </a:prstGeom>
            <a:gradFill rotWithShape="1">
              <a:gsLst>
                <a:gs pos="0">
                  <a:srgbClr val="66FF66"/>
                </a:gs>
                <a:gs pos="100000">
                  <a:srgbClr val="173917"/>
                </a:gs>
              </a:gsLst>
              <a:path path="rect">
                <a:fillToRect r="100000" b="100000"/>
              </a:path>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14" name="Text Box 18"/>
            <p:cNvSpPr txBox="1">
              <a:spLocks noChangeArrowheads="1"/>
            </p:cNvSpPr>
            <p:nvPr/>
          </p:nvSpPr>
          <p:spPr bwMode="auto">
            <a:xfrm>
              <a:off x="4491955" y="5154339"/>
              <a:ext cx="595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a:solidFill>
                    <a:schemeClr val="bg1"/>
                  </a:solidFill>
                  <a:cs typeface="Arial" pitchFamily="34" charset="0"/>
                </a:rPr>
                <a:t>C</a:t>
              </a:r>
              <a:r>
                <a:rPr lang="pt-BR" sz="3200" b="1">
                  <a:solidFill>
                    <a:schemeClr val="bg1"/>
                  </a:solidFill>
                  <a:cs typeface="Arial" pitchFamily="34" charset="0"/>
                </a:rPr>
                <a:t>l</a:t>
              </a:r>
              <a:endParaRPr lang="pt-BR" sz="3200" b="1" i="0">
                <a:solidFill>
                  <a:schemeClr val="bg1"/>
                </a:solidFill>
                <a:cs typeface="Arial" pitchFamily="34" charset="0"/>
              </a:endParaRPr>
            </a:p>
          </p:txBody>
        </p:sp>
        <p:sp>
          <p:nvSpPr>
            <p:cNvPr id="15" name="Text Box 19"/>
            <p:cNvSpPr txBox="1">
              <a:spLocks noChangeArrowheads="1"/>
            </p:cNvSpPr>
            <p:nvPr/>
          </p:nvSpPr>
          <p:spPr bwMode="auto">
            <a:xfrm>
              <a:off x="4139530" y="5481364"/>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a:solidFill>
                    <a:schemeClr val="bg1"/>
                  </a:solidFill>
                  <a:cs typeface="Arial" pitchFamily="34" charset="0"/>
                </a:rPr>
                <a:t>17</a:t>
              </a:r>
            </a:p>
          </p:txBody>
        </p:sp>
        <p:sp>
          <p:nvSpPr>
            <p:cNvPr id="16" name="Text Box 20"/>
            <p:cNvSpPr txBox="1">
              <a:spLocks noChangeArrowheads="1"/>
            </p:cNvSpPr>
            <p:nvPr/>
          </p:nvSpPr>
          <p:spPr bwMode="auto">
            <a:xfrm>
              <a:off x="4139480" y="494161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rgbClr val="FFFF00"/>
                  </a:solidFill>
                  <a:cs typeface="Arial" pitchFamily="34" charset="0"/>
                </a:rPr>
                <a:t>37</a:t>
              </a:r>
              <a:endParaRPr lang="pt-BR" sz="2000" b="1" i="0" dirty="0">
                <a:solidFill>
                  <a:srgbClr val="FFFF00"/>
                </a:solidFill>
                <a:cs typeface="Arial" pitchFamily="34" charset="0"/>
              </a:endParaRPr>
            </a:p>
          </p:txBody>
        </p:sp>
      </p:grpSp>
      <p:sp>
        <p:nvSpPr>
          <p:cNvPr id="17" name="Retângulo 16"/>
          <p:cNvSpPr/>
          <p:nvPr/>
        </p:nvSpPr>
        <p:spPr>
          <a:xfrm>
            <a:off x="107504" y="2852936"/>
            <a:ext cx="2690160"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EXEMPLO</a:t>
            </a:r>
            <a:endParaRPr lang="pt-BR" sz="4000" dirty="0">
              <a:solidFill>
                <a:srgbClr val="C00000"/>
              </a:solidFill>
            </a:endParaRPr>
          </a:p>
        </p:txBody>
      </p:sp>
    </p:spTree>
    <p:extLst>
      <p:ext uri="{BB962C8B-B14F-4D97-AF65-F5344CB8AC3E}">
        <p14:creationId xmlns:p14="http://schemas.microsoft.com/office/powerpoint/2010/main" val="281214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23" fill="hold">
                                          <p:stCondLst>
                                            <p:cond delay="0"/>
                                          </p:stCondLst>
                                        </p:cTn>
                                        <p:tgtEl>
                                          <p:spTgt spid="5"/>
                                        </p:tgtEl>
                                        <p:attrNameLst>
                                          <p:attrName>style.rotation</p:attrName>
                                        </p:attrNameLst>
                                      </p:cBhvr>
                                      <p:to>
                                        <p:strVal val="-45.0"/>
                                      </p:to>
                                    </p:set>
                                    <p:anim calcmode="lin" valueType="num">
                                      <p:cBhvr>
                                        <p:cTn id="25" dur="23" fill="hold">
                                          <p:stCondLst>
                                            <p:cond delay="2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4" presetClass="entr" presetSubtype="1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par>
                          <p:cTn id="40" fill="hold">
                            <p:stCondLst>
                              <p:cond delay="1500"/>
                            </p:stCondLst>
                            <p:childTnLst>
                              <p:par>
                                <p:cTn id="41" presetID="14" presetClass="entr" presetSubtype="1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56687" y="1127646"/>
            <a:ext cx="8256447" cy="1015663"/>
          </a:xfrm>
          <a:prstGeom prst="rect">
            <a:avLst/>
          </a:prstGeom>
        </p:spPr>
        <p:txBody>
          <a:bodyPr wrap="square">
            <a:spAutoFit/>
          </a:bodyPr>
          <a:lstStyle/>
          <a:p>
            <a:pPr algn="just"/>
            <a:r>
              <a:rPr lang="pt-BR" sz="3000" b="1" dirty="0" smtClean="0">
                <a:solidFill>
                  <a:schemeClr val="accent5">
                    <a:lumMod val="50000"/>
                  </a:schemeClr>
                </a:solidFill>
                <a:effectLst>
                  <a:outerShdw blurRad="38100" dist="38100" dir="2700000" algn="tl">
                    <a:srgbClr val="000000">
                      <a:alpha val="43137"/>
                    </a:srgbClr>
                  </a:outerShdw>
                </a:effectLst>
              </a:rPr>
              <a:t>Alguns isótopos recebem nomes diferentes entre si.</a:t>
            </a:r>
            <a:endParaRPr lang="pt-BR" sz="3000" dirty="0">
              <a:solidFill>
                <a:schemeClr val="accent5">
                  <a:lumMod val="50000"/>
                </a:schemeClr>
              </a:solidFill>
            </a:endParaRPr>
          </a:p>
        </p:txBody>
      </p:sp>
      <p:sp>
        <p:nvSpPr>
          <p:cNvPr id="5" name="Retângulo 4"/>
          <p:cNvSpPr/>
          <p:nvPr/>
        </p:nvSpPr>
        <p:spPr>
          <a:xfrm>
            <a:off x="107504" y="2060848"/>
            <a:ext cx="2690160"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EXEMPLO</a:t>
            </a:r>
            <a:endParaRPr lang="pt-BR" sz="4000" dirty="0">
              <a:solidFill>
                <a:srgbClr val="C0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3716158927"/>
              </p:ext>
            </p:extLst>
          </p:nvPr>
        </p:nvGraphicFramePr>
        <p:xfrm>
          <a:off x="251520" y="3501008"/>
          <a:ext cx="8039777" cy="2966720"/>
        </p:xfrm>
        <a:graphic>
          <a:graphicData uri="http://schemas.openxmlformats.org/drawingml/2006/table">
            <a:tbl>
              <a:tblPr firstRow="1" bandRow="1">
                <a:tableStyleId>{5940675A-B579-460E-94D1-54222C63F5DA}</a:tableStyleId>
              </a:tblPr>
              <a:tblGrid>
                <a:gridCol w="2867660"/>
                <a:gridCol w="1681607"/>
                <a:gridCol w="1978342"/>
                <a:gridCol w="1512168"/>
              </a:tblGrid>
              <a:tr h="370840">
                <a:tc>
                  <a:txBody>
                    <a:bodyPr/>
                    <a:lstStyle/>
                    <a:p>
                      <a:pPr algn="ctr"/>
                      <a:r>
                        <a:rPr lang="pt-BR" b="1" dirty="0" smtClean="0">
                          <a:effectLst>
                            <a:outerShdw blurRad="38100" dist="38100" dir="2700000" algn="tl">
                              <a:srgbClr val="000000">
                                <a:alpha val="43137"/>
                              </a:srgbClr>
                            </a:outerShdw>
                          </a:effectLst>
                        </a:rPr>
                        <a:t>NOME</a:t>
                      </a:r>
                      <a:r>
                        <a:rPr lang="pt-BR" b="1" baseline="0" dirty="0" smtClean="0">
                          <a:effectLst>
                            <a:outerShdw blurRad="38100" dist="38100" dir="2700000" algn="tl">
                              <a:srgbClr val="000000">
                                <a:alpha val="43137"/>
                              </a:srgbClr>
                            </a:outerShdw>
                          </a:effectLst>
                        </a:rPr>
                        <a:t> DO ELEMENTO</a:t>
                      </a:r>
                      <a:endParaRPr lang="pt-BR" b="1" dirty="0">
                        <a:effectLst>
                          <a:outerShdw blurRad="38100" dist="38100" dir="2700000" algn="tl">
                            <a:srgbClr val="000000">
                              <a:alpha val="43137"/>
                            </a:srgbClr>
                          </a:outerShdw>
                        </a:effectLst>
                      </a:endParaRPr>
                    </a:p>
                  </a:txBody>
                  <a:tcPr/>
                </a:tc>
                <a:tc>
                  <a:txBody>
                    <a:bodyPr/>
                    <a:lstStyle/>
                    <a:p>
                      <a:pPr algn="ctr"/>
                      <a:r>
                        <a:rPr lang="pt-BR" b="0" i="1" dirty="0" smtClean="0">
                          <a:effectLst/>
                        </a:rPr>
                        <a:t>Hidrogênio 1</a:t>
                      </a:r>
                      <a:endParaRPr lang="pt-BR" b="0" i="1" dirty="0">
                        <a:effectLst/>
                      </a:endParaRPr>
                    </a:p>
                  </a:txBody>
                  <a:tcPr/>
                </a:tc>
                <a:tc>
                  <a:txBody>
                    <a:bodyPr/>
                    <a:lstStyle/>
                    <a:p>
                      <a:pPr algn="ctr"/>
                      <a:r>
                        <a:rPr lang="pt-BR" b="0" i="1" dirty="0" smtClean="0">
                          <a:effectLst/>
                        </a:rPr>
                        <a:t>Hidrogênio 2</a:t>
                      </a:r>
                      <a:endParaRPr lang="pt-BR" b="0" i="1" dirty="0">
                        <a:effectLst/>
                      </a:endParaRPr>
                    </a:p>
                  </a:txBody>
                  <a:tcPr/>
                </a:tc>
                <a:tc>
                  <a:txBody>
                    <a:bodyPr/>
                    <a:lstStyle/>
                    <a:p>
                      <a:pPr algn="ctr"/>
                      <a:r>
                        <a:rPr lang="pt-BR" b="0" i="1" dirty="0" smtClean="0">
                          <a:effectLst/>
                        </a:rPr>
                        <a:t>Hidrogênio 3</a:t>
                      </a:r>
                      <a:endParaRPr lang="pt-BR" b="0" i="1" dirty="0">
                        <a:effectLst/>
                      </a:endParaRPr>
                    </a:p>
                  </a:txBody>
                  <a:tcPr/>
                </a:tc>
              </a:tr>
              <a:tr h="370840">
                <a:tc rowSpan="2">
                  <a:txBody>
                    <a:bodyPr/>
                    <a:lstStyle/>
                    <a:p>
                      <a:pPr algn="ctr"/>
                      <a:r>
                        <a:rPr lang="pt-BR" sz="3000" b="1" dirty="0" smtClean="0">
                          <a:effectLst>
                            <a:outerShdw blurRad="38100" dist="38100" dir="2700000" algn="tl">
                              <a:srgbClr val="000000">
                                <a:alpha val="43137"/>
                              </a:srgbClr>
                            </a:outerShdw>
                          </a:effectLst>
                        </a:rPr>
                        <a:t>NOME ESPECIAL</a:t>
                      </a:r>
                      <a:endParaRPr lang="pt-BR" sz="3000" b="1" dirty="0">
                        <a:effectLst>
                          <a:outerShdw blurRad="38100" dist="38100" dir="2700000" algn="tl">
                            <a:srgbClr val="000000">
                              <a:alpha val="43137"/>
                            </a:srgbClr>
                          </a:outerShdw>
                        </a:effectLst>
                      </a:endParaRPr>
                    </a:p>
                  </a:txBody>
                  <a:tcPr anchor="ctr"/>
                </a:tc>
                <a:tc>
                  <a:txBody>
                    <a:bodyPr/>
                    <a:lstStyle/>
                    <a:p>
                      <a:pPr algn="ctr"/>
                      <a:r>
                        <a:rPr lang="pt-BR" b="0" i="1" dirty="0" smtClean="0">
                          <a:effectLst/>
                        </a:rPr>
                        <a:t>MONOTÉRIO</a:t>
                      </a:r>
                      <a:endParaRPr lang="pt-BR" b="0" i="1" dirty="0">
                        <a:effectLst/>
                      </a:endParaRPr>
                    </a:p>
                  </a:txBody>
                  <a:tcPr/>
                </a:tc>
                <a:tc>
                  <a:txBody>
                    <a:bodyPr/>
                    <a:lstStyle/>
                    <a:p>
                      <a:pPr algn="ctr"/>
                      <a:r>
                        <a:rPr lang="pt-BR" b="0" i="1" dirty="0" smtClean="0">
                          <a:effectLst/>
                        </a:rPr>
                        <a:t>DEUTÉRIO</a:t>
                      </a:r>
                      <a:endParaRPr lang="pt-BR" b="0" i="1" dirty="0">
                        <a:effectLst/>
                      </a:endParaRPr>
                    </a:p>
                  </a:txBody>
                  <a:tcPr/>
                </a:tc>
                <a:tc>
                  <a:txBody>
                    <a:bodyPr/>
                    <a:lstStyle/>
                    <a:p>
                      <a:pPr algn="ctr"/>
                      <a:r>
                        <a:rPr lang="pt-BR" b="0" i="1" dirty="0" smtClean="0">
                          <a:effectLst/>
                        </a:rPr>
                        <a:t>TRITÉRIO</a:t>
                      </a:r>
                      <a:endParaRPr lang="pt-BR" b="0" i="1" dirty="0">
                        <a:effectLst/>
                      </a:endParaRPr>
                    </a:p>
                  </a:txBody>
                  <a:tcPr/>
                </a:tc>
              </a:tr>
              <a:tr h="370840">
                <a:tc vMerge="1">
                  <a:txBody>
                    <a:bodyPr/>
                    <a:lstStyle/>
                    <a:p>
                      <a:pPr algn="ctr"/>
                      <a:endParaRPr lang="pt-BR" b="1" dirty="0">
                        <a:effectLst>
                          <a:outerShdw blurRad="38100" dist="38100" dir="2700000" algn="tl">
                            <a:srgbClr val="000000">
                              <a:alpha val="43137"/>
                            </a:srgbClr>
                          </a:outerShdw>
                        </a:effectLst>
                      </a:endParaRPr>
                    </a:p>
                  </a:txBody>
                  <a:tcPr/>
                </a:tc>
                <a:tc>
                  <a:txBody>
                    <a:bodyPr/>
                    <a:lstStyle/>
                    <a:p>
                      <a:pPr algn="ctr"/>
                      <a:r>
                        <a:rPr lang="pt-BR" b="0" i="1" dirty="0" smtClean="0">
                          <a:effectLst/>
                        </a:rPr>
                        <a:t>Hidrogênio leve</a:t>
                      </a:r>
                      <a:endParaRPr lang="pt-BR" b="0" i="1" dirty="0">
                        <a:effectLst/>
                      </a:endParaRPr>
                    </a:p>
                  </a:txBody>
                  <a:tcPr/>
                </a:tc>
                <a:tc>
                  <a:txBody>
                    <a:bodyPr/>
                    <a:lstStyle/>
                    <a:p>
                      <a:pPr algn="ctr"/>
                      <a:r>
                        <a:rPr lang="pt-BR" b="0" i="1" dirty="0" smtClean="0">
                          <a:effectLst/>
                        </a:rPr>
                        <a:t>Hidrogênio pesado</a:t>
                      </a:r>
                      <a:endParaRPr lang="pt-BR" b="0" i="1" dirty="0">
                        <a:effectLst/>
                      </a:endParaRPr>
                    </a:p>
                  </a:txBody>
                  <a:tcPr/>
                </a:tc>
                <a:tc>
                  <a:txBody>
                    <a:bodyPr/>
                    <a:lstStyle/>
                    <a:p>
                      <a:pPr algn="ctr"/>
                      <a:r>
                        <a:rPr lang="pt-BR" b="0" i="1" dirty="0" smtClean="0">
                          <a:effectLst/>
                        </a:rPr>
                        <a:t>Trítio</a:t>
                      </a:r>
                      <a:endParaRPr lang="pt-BR" b="0" i="1" dirty="0">
                        <a:effectLst/>
                      </a:endParaRPr>
                    </a:p>
                  </a:txBody>
                  <a:tcPr/>
                </a:tc>
              </a:tr>
              <a:tr h="370840">
                <a:tc>
                  <a:txBody>
                    <a:bodyPr/>
                    <a:lstStyle/>
                    <a:p>
                      <a:pPr algn="ctr"/>
                      <a:r>
                        <a:rPr lang="pt-BR" b="1" dirty="0" smtClean="0">
                          <a:effectLst>
                            <a:outerShdw blurRad="38100" dist="38100" dir="2700000" algn="tl">
                              <a:srgbClr val="000000">
                                <a:alpha val="43137"/>
                              </a:srgbClr>
                            </a:outerShdw>
                          </a:effectLst>
                        </a:rPr>
                        <a:t>NÚMERO DE MASSA (A)</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1</a:t>
                      </a:r>
                      <a:endParaRPr lang="pt-BR" i="1" dirty="0"/>
                    </a:p>
                  </a:txBody>
                  <a:tcPr/>
                </a:tc>
                <a:tc>
                  <a:txBody>
                    <a:bodyPr/>
                    <a:lstStyle/>
                    <a:p>
                      <a:pPr algn="ctr"/>
                      <a:r>
                        <a:rPr lang="pt-BR" i="1" dirty="0" smtClean="0"/>
                        <a:t>2</a:t>
                      </a:r>
                      <a:endParaRPr lang="pt-BR" i="1" dirty="0"/>
                    </a:p>
                  </a:txBody>
                  <a:tcPr/>
                </a:tc>
                <a:tc>
                  <a:txBody>
                    <a:bodyPr/>
                    <a:lstStyle/>
                    <a:p>
                      <a:pPr algn="ctr"/>
                      <a:r>
                        <a:rPr lang="pt-BR" i="1" dirty="0" smtClean="0"/>
                        <a:t>3</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ATÔMICO (z)</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1</a:t>
                      </a:r>
                      <a:endParaRPr lang="pt-BR" i="1" dirty="0"/>
                    </a:p>
                  </a:txBody>
                  <a:tcPr/>
                </a:tc>
                <a:tc>
                  <a:txBody>
                    <a:bodyPr/>
                    <a:lstStyle/>
                    <a:p>
                      <a:pPr algn="ctr"/>
                      <a:r>
                        <a:rPr lang="pt-BR" i="1" dirty="0" smtClean="0"/>
                        <a:t>1</a:t>
                      </a:r>
                      <a:endParaRPr lang="pt-BR" i="1" dirty="0"/>
                    </a:p>
                  </a:txBody>
                  <a:tcPr/>
                </a:tc>
                <a:tc>
                  <a:txBody>
                    <a:bodyPr/>
                    <a:lstStyle/>
                    <a:p>
                      <a:pPr algn="ctr"/>
                      <a:r>
                        <a:rPr lang="pt-BR" i="1" dirty="0" smtClean="0"/>
                        <a:t>1</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PRÓTONS (p)</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1</a:t>
                      </a:r>
                      <a:endParaRPr lang="pt-BR" i="1" dirty="0"/>
                    </a:p>
                  </a:txBody>
                  <a:tcPr/>
                </a:tc>
                <a:tc>
                  <a:txBody>
                    <a:bodyPr/>
                    <a:lstStyle/>
                    <a:p>
                      <a:pPr algn="ctr"/>
                      <a:r>
                        <a:rPr lang="pt-BR" i="1" dirty="0" smtClean="0"/>
                        <a:t>1</a:t>
                      </a:r>
                      <a:endParaRPr lang="pt-BR" i="1" dirty="0"/>
                    </a:p>
                  </a:txBody>
                  <a:tcPr/>
                </a:tc>
                <a:tc>
                  <a:txBody>
                    <a:bodyPr/>
                    <a:lstStyle/>
                    <a:p>
                      <a:pPr algn="ctr"/>
                      <a:r>
                        <a:rPr lang="pt-BR" i="1" dirty="0" smtClean="0"/>
                        <a:t>1</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a:t>
                      </a:r>
                      <a:r>
                        <a:rPr lang="pt-BR" b="1" baseline="0" dirty="0" smtClean="0">
                          <a:effectLst>
                            <a:outerShdw blurRad="38100" dist="38100" dir="2700000" algn="tl">
                              <a:srgbClr val="000000">
                                <a:alpha val="43137"/>
                              </a:srgbClr>
                            </a:outerShdw>
                          </a:effectLst>
                        </a:rPr>
                        <a:t> DE ELÉTRONS (e)</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1</a:t>
                      </a:r>
                      <a:endParaRPr lang="pt-BR" i="1" dirty="0"/>
                    </a:p>
                  </a:txBody>
                  <a:tcPr/>
                </a:tc>
                <a:tc>
                  <a:txBody>
                    <a:bodyPr/>
                    <a:lstStyle/>
                    <a:p>
                      <a:pPr algn="ctr"/>
                      <a:r>
                        <a:rPr lang="pt-BR" i="1" dirty="0" smtClean="0"/>
                        <a:t>1</a:t>
                      </a:r>
                      <a:endParaRPr lang="pt-BR" i="1" dirty="0"/>
                    </a:p>
                  </a:txBody>
                  <a:tcPr/>
                </a:tc>
                <a:tc>
                  <a:txBody>
                    <a:bodyPr/>
                    <a:lstStyle/>
                    <a:p>
                      <a:pPr algn="ctr"/>
                      <a:r>
                        <a:rPr lang="pt-BR" i="1" dirty="0" smtClean="0"/>
                        <a:t>1</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NÊUTRONS (n)</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0</a:t>
                      </a:r>
                      <a:endParaRPr lang="pt-BR" i="1" dirty="0"/>
                    </a:p>
                  </a:txBody>
                  <a:tcPr/>
                </a:tc>
                <a:tc>
                  <a:txBody>
                    <a:bodyPr/>
                    <a:lstStyle/>
                    <a:p>
                      <a:pPr algn="ctr"/>
                      <a:r>
                        <a:rPr lang="pt-BR" i="1" dirty="0" smtClean="0"/>
                        <a:t>1</a:t>
                      </a:r>
                      <a:endParaRPr lang="pt-BR" i="1" dirty="0"/>
                    </a:p>
                  </a:txBody>
                  <a:tcPr/>
                </a:tc>
                <a:tc>
                  <a:txBody>
                    <a:bodyPr/>
                    <a:lstStyle/>
                    <a:p>
                      <a:pPr algn="ctr"/>
                      <a:r>
                        <a:rPr lang="pt-BR" i="1" dirty="0" smtClean="0"/>
                        <a:t>2</a:t>
                      </a:r>
                      <a:endParaRPr lang="pt-BR" i="1" dirty="0"/>
                    </a:p>
                  </a:txBody>
                  <a:tcPr/>
                </a:tc>
              </a:tr>
            </a:tbl>
          </a:graphicData>
        </a:graphic>
      </p:graphicFrame>
      <p:grpSp>
        <p:nvGrpSpPr>
          <p:cNvPr id="12" name="Grupo 11"/>
          <p:cNvGrpSpPr/>
          <p:nvPr/>
        </p:nvGrpSpPr>
        <p:grpSpPr>
          <a:xfrm>
            <a:off x="3433694" y="2133030"/>
            <a:ext cx="1223962" cy="1223962"/>
            <a:chOff x="3995440" y="4797152"/>
            <a:chExt cx="1223962" cy="1223962"/>
          </a:xfrm>
        </p:grpSpPr>
        <p:sp>
          <p:nvSpPr>
            <p:cNvPr id="13" name="Oval 16"/>
            <p:cNvSpPr>
              <a:spLocks noChangeArrowheads="1"/>
            </p:cNvSpPr>
            <p:nvPr/>
          </p:nvSpPr>
          <p:spPr bwMode="auto">
            <a:xfrm>
              <a:off x="3995440" y="4797152"/>
              <a:ext cx="1223962" cy="1223962"/>
            </a:xfrm>
            <a:prstGeom prst="ellipse">
              <a:avLst/>
            </a:prstGeom>
            <a:gradFill flip="none" rotWithShape="1">
              <a:gsLst>
                <a:gs pos="0">
                  <a:schemeClr val="bg1"/>
                </a:gs>
                <a:gs pos="50000">
                  <a:srgbClr val="800080"/>
                </a:gs>
                <a:gs pos="75000">
                  <a:srgbClr val="7030A0"/>
                </a:gs>
                <a:gs pos="100000">
                  <a:srgbClr val="0000FF"/>
                </a:gs>
              </a:gsLst>
              <a:path path="circle">
                <a:fillToRect r="100000" b="100000"/>
              </a:path>
              <a:tileRect l="-100000" t="-100000"/>
            </a:gradFill>
            <a:ln w="9525">
              <a:solidFill>
                <a:srgbClr val="7030A0"/>
              </a:solidFill>
              <a:round/>
              <a:headEnd/>
              <a:tailEnd/>
            </a:ln>
            <a:extLst/>
          </p:spPr>
          <p:txBody>
            <a:bodyPr wrap="none" anchor="ctr"/>
            <a:lstStyle/>
            <a:p>
              <a:endParaRPr lang="pt-BR" b="1">
                <a:solidFill>
                  <a:srgbClr val="008000"/>
                </a:solidFill>
                <a:cs typeface="Arial" pitchFamily="34" charset="0"/>
              </a:endParaRPr>
            </a:p>
          </p:txBody>
        </p:sp>
        <p:sp>
          <p:nvSpPr>
            <p:cNvPr id="14" name="Text Box 18"/>
            <p:cNvSpPr txBox="1">
              <a:spLocks noChangeArrowheads="1"/>
            </p:cNvSpPr>
            <p:nvPr/>
          </p:nvSpPr>
          <p:spPr bwMode="auto">
            <a:xfrm>
              <a:off x="4549000" y="5154339"/>
              <a:ext cx="481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H</a:t>
              </a:r>
              <a:endParaRPr lang="pt-BR" sz="3200" b="1" i="0" dirty="0">
                <a:solidFill>
                  <a:schemeClr val="bg1"/>
                </a:solidFill>
                <a:cs typeface="Arial" pitchFamily="34" charset="0"/>
              </a:endParaRPr>
            </a:p>
          </p:txBody>
        </p:sp>
        <p:sp>
          <p:nvSpPr>
            <p:cNvPr id="15" name="Text Box 19"/>
            <p:cNvSpPr txBox="1">
              <a:spLocks noChangeArrowheads="1"/>
            </p:cNvSpPr>
            <p:nvPr/>
          </p:nvSpPr>
          <p:spPr bwMode="auto">
            <a:xfrm>
              <a:off x="4210813" y="5481364"/>
              <a:ext cx="327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1</a:t>
              </a:r>
              <a:endParaRPr lang="pt-BR" sz="2000" b="1" i="0" dirty="0">
                <a:solidFill>
                  <a:schemeClr val="bg1"/>
                </a:solidFill>
                <a:cs typeface="Arial" pitchFamily="34" charset="0"/>
              </a:endParaRPr>
            </a:p>
          </p:txBody>
        </p:sp>
        <p:sp>
          <p:nvSpPr>
            <p:cNvPr id="16" name="Text Box 20"/>
            <p:cNvSpPr txBox="1">
              <a:spLocks noChangeArrowheads="1"/>
            </p:cNvSpPr>
            <p:nvPr/>
          </p:nvSpPr>
          <p:spPr bwMode="auto">
            <a:xfrm>
              <a:off x="4210813" y="4941614"/>
              <a:ext cx="327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1</a:t>
              </a:r>
              <a:endParaRPr lang="pt-BR" sz="2000" b="1" i="0" dirty="0">
                <a:solidFill>
                  <a:schemeClr val="bg1"/>
                </a:solidFill>
                <a:cs typeface="Arial" pitchFamily="34" charset="0"/>
              </a:endParaRPr>
            </a:p>
          </p:txBody>
        </p:sp>
      </p:grpSp>
      <p:grpSp>
        <p:nvGrpSpPr>
          <p:cNvPr id="17" name="Grupo 16"/>
          <p:cNvGrpSpPr/>
          <p:nvPr/>
        </p:nvGrpSpPr>
        <p:grpSpPr>
          <a:xfrm>
            <a:off x="5261190" y="2133030"/>
            <a:ext cx="1223962" cy="1223962"/>
            <a:chOff x="3995440" y="4797152"/>
            <a:chExt cx="1223962" cy="1223962"/>
          </a:xfrm>
        </p:grpSpPr>
        <p:sp>
          <p:nvSpPr>
            <p:cNvPr id="18" name="Oval 16"/>
            <p:cNvSpPr>
              <a:spLocks noChangeArrowheads="1"/>
            </p:cNvSpPr>
            <p:nvPr/>
          </p:nvSpPr>
          <p:spPr bwMode="auto">
            <a:xfrm>
              <a:off x="3995440" y="4797152"/>
              <a:ext cx="1223962" cy="1223962"/>
            </a:xfrm>
            <a:prstGeom prst="ellipse">
              <a:avLst/>
            </a:prstGeom>
            <a:gradFill flip="none" rotWithShape="1">
              <a:gsLst>
                <a:gs pos="0">
                  <a:schemeClr val="bg1"/>
                </a:gs>
                <a:gs pos="50000">
                  <a:srgbClr val="800080"/>
                </a:gs>
                <a:gs pos="75000">
                  <a:srgbClr val="7030A0"/>
                </a:gs>
                <a:gs pos="100000">
                  <a:srgbClr val="0000FF"/>
                </a:gs>
              </a:gsLst>
              <a:path path="circle">
                <a:fillToRect r="100000" b="100000"/>
              </a:path>
              <a:tileRect l="-100000" t="-100000"/>
            </a:gradFill>
            <a:ln w="9525">
              <a:solidFill>
                <a:srgbClr val="7030A0"/>
              </a:solidFill>
              <a:round/>
              <a:headEnd/>
              <a:tailEnd/>
            </a:ln>
            <a:extLst/>
          </p:spPr>
          <p:txBody>
            <a:bodyPr wrap="none" anchor="ctr"/>
            <a:lstStyle/>
            <a:p>
              <a:endParaRPr lang="pt-BR" b="1">
                <a:solidFill>
                  <a:srgbClr val="008000"/>
                </a:solidFill>
                <a:cs typeface="Arial" pitchFamily="34" charset="0"/>
              </a:endParaRPr>
            </a:p>
          </p:txBody>
        </p:sp>
        <p:sp>
          <p:nvSpPr>
            <p:cNvPr id="19" name="Text Box 18"/>
            <p:cNvSpPr txBox="1">
              <a:spLocks noChangeArrowheads="1"/>
            </p:cNvSpPr>
            <p:nvPr/>
          </p:nvSpPr>
          <p:spPr bwMode="auto">
            <a:xfrm>
              <a:off x="4549000" y="5154339"/>
              <a:ext cx="481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H</a:t>
              </a:r>
              <a:endParaRPr lang="pt-BR" sz="3200" b="1" i="0" dirty="0">
                <a:solidFill>
                  <a:schemeClr val="bg1"/>
                </a:solidFill>
                <a:cs typeface="Arial" pitchFamily="34" charset="0"/>
              </a:endParaRPr>
            </a:p>
          </p:txBody>
        </p:sp>
        <p:sp>
          <p:nvSpPr>
            <p:cNvPr id="20" name="Text Box 19"/>
            <p:cNvSpPr txBox="1">
              <a:spLocks noChangeArrowheads="1"/>
            </p:cNvSpPr>
            <p:nvPr/>
          </p:nvSpPr>
          <p:spPr bwMode="auto">
            <a:xfrm>
              <a:off x="4210813" y="5481364"/>
              <a:ext cx="327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1</a:t>
              </a:r>
              <a:endParaRPr lang="pt-BR" sz="2000" b="1" i="0" dirty="0">
                <a:solidFill>
                  <a:schemeClr val="bg1"/>
                </a:solidFill>
                <a:cs typeface="Arial" pitchFamily="34" charset="0"/>
              </a:endParaRPr>
            </a:p>
          </p:txBody>
        </p:sp>
        <p:sp>
          <p:nvSpPr>
            <p:cNvPr id="21" name="Text Box 20"/>
            <p:cNvSpPr txBox="1">
              <a:spLocks noChangeArrowheads="1"/>
            </p:cNvSpPr>
            <p:nvPr/>
          </p:nvSpPr>
          <p:spPr bwMode="auto">
            <a:xfrm>
              <a:off x="4210813" y="4941614"/>
              <a:ext cx="327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2</a:t>
              </a:r>
              <a:endParaRPr lang="pt-BR" sz="2000" b="1" i="0" dirty="0">
                <a:solidFill>
                  <a:schemeClr val="bg1"/>
                </a:solidFill>
                <a:cs typeface="Arial" pitchFamily="34" charset="0"/>
              </a:endParaRPr>
            </a:p>
          </p:txBody>
        </p:sp>
      </p:grpSp>
      <p:grpSp>
        <p:nvGrpSpPr>
          <p:cNvPr id="22" name="Grupo 21"/>
          <p:cNvGrpSpPr/>
          <p:nvPr/>
        </p:nvGrpSpPr>
        <p:grpSpPr>
          <a:xfrm>
            <a:off x="7020446" y="2133030"/>
            <a:ext cx="1223962" cy="1223962"/>
            <a:chOff x="3995440" y="4797152"/>
            <a:chExt cx="1223962" cy="1223962"/>
          </a:xfrm>
        </p:grpSpPr>
        <p:sp>
          <p:nvSpPr>
            <p:cNvPr id="23" name="Oval 16"/>
            <p:cNvSpPr>
              <a:spLocks noChangeArrowheads="1"/>
            </p:cNvSpPr>
            <p:nvPr/>
          </p:nvSpPr>
          <p:spPr bwMode="auto">
            <a:xfrm>
              <a:off x="3995440" y="4797152"/>
              <a:ext cx="1223962" cy="1223962"/>
            </a:xfrm>
            <a:prstGeom prst="ellipse">
              <a:avLst/>
            </a:prstGeom>
            <a:gradFill flip="none" rotWithShape="1">
              <a:gsLst>
                <a:gs pos="0">
                  <a:schemeClr val="bg1"/>
                </a:gs>
                <a:gs pos="50000">
                  <a:srgbClr val="800080"/>
                </a:gs>
                <a:gs pos="75000">
                  <a:srgbClr val="7030A0"/>
                </a:gs>
                <a:gs pos="100000">
                  <a:srgbClr val="0000FF"/>
                </a:gs>
              </a:gsLst>
              <a:path path="circle">
                <a:fillToRect r="100000" b="100000"/>
              </a:path>
              <a:tileRect l="-100000" t="-100000"/>
            </a:gradFill>
            <a:ln w="9525">
              <a:solidFill>
                <a:srgbClr val="7030A0"/>
              </a:solidFill>
              <a:round/>
              <a:headEnd/>
              <a:tailEnd/>
            </a:ln>
            <a:extLst/>
          </p:spPr>
          <p:txBody>
            <a:bodyPr wrap="none" anchor="ctr"/>
            <a:lstStyle/>
            <a:p>
              <a:endParaRPr lang="pt-BR" b="1">
                <a:solidFill>
                  <a:srgbClr val="008000"/>
                </a:solidFill>
                <a:cs typeface="Arial" pitchFamily="34" charset="0"/>
              </a:endParaRPr>
            </a:p>
          </p:txBody>
        </p:sp>
        <p:sp>
          <p:nvSpPr>
            <p:cNvPr id="24" name="Text Box 18"/>
            <p:cNvSpPr txBox="1">
              <a:spLocks noChangeArrowheads="1"/>
            </p:cNvSpPr>
            <p:nvPr/>
          </p:nvSpPr>
          <p:spPr bwMode="auto">
            <a:xfrm>
              <a:off x="4549000" y="5154339"/>
              <a:ext cx="481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H</a:t>
              </a:r>
              <a:endParaRPr lang="pt-BR" sz="3200" b="1" i="0" dirty="0">
                <a:solidFill>
                  <a:schemeClr val="bg1"/>
                </a:solidFill>
                <a:cs typeface="Arial" pitchFamily="34" charset="0"/>
              </a:endParaRPr>
            </a:p>
          </p:txBody>
        </p:sp>
        <p:sp>
          <p:nvSpPr>
            <p:cNvPr id="25" name="Text Box 19"/>
            <p:cNvSpPr txBox="1">
              <a:spLocks noChangeArrowheads="1"/>
            </p:cNvSpPr>
            <p:nvPr/>
          </p:nvSpPr>
          <p:spPr bwMode="auto">
            <a:xfrm>
              <a:off x="4210813" y="5481364"/>
              <a:ext cx="327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1</a:t>
              </a:r>
              <a:endParaRPr lang="pt-BR" sz="2000" b="1" i="0" dirty="0">
                <a:solidFill>
                  <a:schemeClr val="bg1"/>
                </a:solidFill>
                <a:cs typeface="Arial" pitchFamily="34" charset="0"/>
              </a:endParaRPr>
            </a:p>
          </p:txBody>
        </p:sp>
        <p:sp>
          <p:nvSpPr>
            <p:cNvPr id="26" name="Text Box 20"/>
            <p:cNvSpPr txBox="1">
              <a:spLocks noChangeArrowheads="1"/>
            </p:cNvSpPr>
            <p:nvPr/>
          </p:nvSpPr>
          <p:spPr bwMode="auto">
            <a:xfrm>
              <a:off x="4210813" y="4941614"/>
              <a:ext cx="3273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3</a:t>
              </a:r>
              <a:endParaRPr lang="pt-BR" sz="2000" b="1" i="0" dirty="0">
                <a:solidFill>
                  <a:schemeClr val="bg1"/>
                </a:solidFill>
                <a:cs typeface="Arial" pitchFamily="34" charset="0"/>
              </a:endParaRPr>
            </a:p>
          </p:txBody>
        </p:sp>
      </p:grpSp>
    </p:spTree>
    <p:extLst>
      <p:ext uri="{BB962C8B-B14F-4D97-AF65-F5344CB8AC3E}">
        <p14:creationId xmlns:p14="http://schemas.microsoft.com/office/powerpoint/2010/main" val="4287737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4589" y="952852"/>
            <a:ext cx="7023076" cy="861774"/>
          </a:xfrm>
          <a:prstGeom prst="rect">
            <a:avLst/>
          </a:prstGeom>
        </p:spPr>
        <p:txBody>
          <a:bodyPr wrap="none">
            <a:spAutoFit/>
          </a:bodyPr>
          <a:lstStyle/>
          <a:p>
            <a:r>
              <a:rPr lang="pt-BR" sz="5000" b="1" dirty="0" smtClean="0">
                <a:solidFill>
                  <a:srgbClr val="C00000"/>
                </a:solidFill>
                <a:effectLst>
                  <a:outerShdw blurRad="38100" dist="38100" dir="2700000" algn="tl">
                    <a:srgbClr val="000000">
                      <a:alpha val="43137"/>
                    </a:srgbClr>
                  </a:outerShdw>
                </a:effectLst>
              </a:rPr>
              <a:t>Elementos ISÓBAROS</a:t>
            </a:r>
            <a:endParaRPr lang="pt-BR" sz="5000" dirty="0">
              <a:solidFill>
                <a:srgbClr val="C00000"/>
              </a:solidFill>
            </a:endParaRPr>
          </a:p>
        </p:txBody>
      </p:sp>
      <p:sp>
        <p:nvSpPr>
          <p:cNvPr id="5" name="Retângulo 4"/>
          <p:cNvSpPr/>
          <p:nvPr/>
        </p:nvSpPr>
        <p:spPr>
          <a:xfrm>
            <a:off x="107504" y="1857018"/>
            <a:ext cx="8496944" cy="707886"/>
          </a:xfrm>
          <a:prstGeom prst="rect">
            <a:avLst/>
          </a:prstGeom>
        </p:spPr>
        <p:txBody>
          <a:bodyPr wrap="square">
            <a:spAutoFit/>
          </a:bodyPr>
          <a:lstStyle/>
          <a:p>
            <a:pPr algn="just"/>
            <a:r>
              <a:rPr lang="pt-BR" sz="2000" b="1" dirty="0" smtClean="0">
                <a:solidFill>
                  <a:srgbClr val="008000"/>
                </a:solidFill>
                <a:effectLst>
                  <a:outerShdw blurRad="38100" dist="38100" dir="2700000" algn="tl">
                    <a:srgbClr val="000000">
                      <a:alpha val="43137"/>
                    </a:srgbClr>
                  </a:outerShdw>
                </a:effectLst>
              </a:rPr>
              <a:t>Elementos químicos com os </a:t>
            </a:r>
            <a:r>
              <a:rPr lang="pt-BR" sz="2000" b="1" dirty="0" smtClean="0">
                <a:solidFill>
                  <a:schemeClr val="accent5">
                    <a:lumMod val="50000"/>
                  </a:schemeClr>
                </a:solidFill>
                <a:effectLst>
                  <a:outerShdw blurRad="38100" dist="38100" dir="2700000" algn="tl">
                    <a:srgbClr val="000000">
                      <a:alpha val="43137"/>
                    </a:srgbClr>
                  </a:outerShdw>
                </a:effectLst>
              </a:rPr>
              <a:t>MESMOS NÚMEROS DE MASSA</a:t>
            </a:r>
            <a:r>
              <a:rPr lang="pt-BR" sz="2000" b="1" dirty="0" smtClean="0">
                <a:solidFill>
                  <a:srgbClr val="008000"/>
                </a:solidFill>
                <a:effectLst>
                  <a:outerShdw blurRad="38100" dist="38100" dir="2700000" algn="tl">
                    <a:srgbClr val="000000">
                      <a:alpha val="43137"/>
                    </a:srgbClr>
                  </a:outerShdw>
                </a:effectLst>
              </a:rPr>
              <a:t>, porém com </a:t>
            </a:r>
            <a:r>
              <a:rPr lang="pt-BR" sz="2000" b="1" dirty="0" smtClean="0">
                <a:solidFill>
                  <a:schemeClr val="accent5">
                    <a:lumMod val="50000"/>
                  </a:schemeClr>
                </a:solidFill>
                <a:effectLst>
                  <a:outerShdw blurRad="38100" dist="38100" dir="2700000" algn="tl">
                    <a:srgbClr val="000000">
                      <a:alpha val="43137"/>
                    </a:srgbClr>
                  </a:outerShdw>
                </a:effectLst>
              </a:rPr>
              <a:t>NÚMEROS ATÔMICOS DIFERENTES</a:t>
            </a:r>
            <a:r>
              <a:rPr lang="pt-BR" sz="2000" b="1" dirty="0" smtClean="0">
                <a:solidFill>
                  <a:srgbClr val="008000"/>
                </a:solidFill>
                <a:effectLst>
                  <a:outerShdw blurRad="38100" dist="38100" dir="2700000" algn="tl">
                    <a:srgbClr val="000000">
                      <a:alpha val="43137"/>
                    </a:srgbClr>
                  </a:outerShdw>
                </a:effectLst>
              </a:rPr>
              <a:t>.</a:t>
            </a:r>
            <a:endParaRPr lang="pt-BR" sz="2000" dirty="0">
              <a:solidFill>
                <a:srgbClr val="008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271563708"/>
              </p:ext>
            </p:extLst>
          </p:nvPr>
        </p:nvGraphicFramePr>
        <p:xfrm>
          <a:off x="269280" y="4335236"/>
          <a:ext cx="5742880" cy="2225040"/>
        </p:xfrm>
        <a:graphic>
          <a:graphicData uri="http://schemas.openxmlformats.org/drawingml/2006/table">
            <a:tbl>
              <a:tblPr firstRow="1" bandRow="1">
                <a:tableStyleId>{5940675A-B579-460E-94D1-54222C63F5DA}</a:tableStyleId>
              </a:tblPr>
              <a:tblGrid>
                <a:gridCol w="2867660"/>
                <a:gridCol w="1435060"/>
                <a:gridCol w="1440160"/>
              </a:tblGrid>
              <a:tr h="370840">
                <a:tc>
                  <a:txBody>
                    <a:bodyPr/>
                    <a:lstStyle/>
                    <a:p>
                      <a:pPr algn="ctr"/>
                      <a:r>
                        <a:rPr lang="pt-BR" b="1" dirty="0" smtClean="0">
                          <a:effectLst>
                            <a:outerShdw blurRad="38100" dist="38100" dir="2700000" algn="tl">
                              <a:srgbClr val="000000">
                                <a:alpha val="43137"/>
                              </a:srgbClr>
                            </a:outerShdw>
                          </a:effectLst>
                        </a:rPr>
                        <a:t>NOME</a:t>
                      </a:r>
                      <a:r>
                        <a:rPr lang="pt-BR" b="1" baseline="0" dirty="0" smtClean="0">
                          <a:effectLst>
                            <a:outerShdw blurRad="38100" dist="38100" dir="2700000" algn="tl">
                              <a:srgbClr val="000000">
                                <a:alpha val="43137"/>
                              </a:srgbClr>
                            </a:outerShdw>
                          </a:effectLst>
                        </a:rPr>
                        <a:t> DO ELEMENTO</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Cálcio</a:t>
                      </a:r>
                      <a:endParaRPr lang="pt-BR" i="1" dirty="0"/>
                    </a:p>
                  </a:txBody>
                  <a:tcPr/>
                </a:tc>
                <a:tc>
                  <a:txBody>
                    <a:bodyPr/>
                    <a:lstStyle/>
                    <a:p>
                      <a:pPr algn="ctr"/>
                      <a:r>
                        <a:rPr lang="pt-BR" i="1" dirty="0" smtClean="0"/>
                        <a:t>Potássio</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MASSA (A)</a:t>
                      </a:r>
                      <a:endParaRPr lang="pt-BR" b="1" dirty="0">
                        <a:effectLst>
                          <a:outerShdw blurRad="38100" dist="38100" dir="2700000" algn="tl">
                            <a:srgbClr val="000000">
                              <a:alpha val="43137"/>
                            </a:srgbClr>
                          </a:outerShdw>
                        </a:effectLst>
                      </a:endParaRPr>
                    </a:p>
                  </a:txBody>
                  <a:tcPr/>
                </a:tc>
                <a:tc>
                  <a:txBody>
                    <a:bodyPr/>
                    <a:lstStyle/>
                    <a:p>
                      <a:pPr algn="ctr"/>
                      <a:r>
                        <a:rPr lang="pt-BR" b="1" i="1" dirty="0" smtClean="0">
                          <a:solidFill>
                            <a:srgbClr val="0000FF"/>
                          </a:solidFill>
                        </a:rPr>
                        <a:t>40</a:t>
                      </a:r>
                      <a:endParaRPr lang="pt-BR" b="1" i="1" dirty="0">
                        <a:solidFill>
                          <a:srgbClr val="0000FF"/>
                        </a:solidFill>
                      </a:endParaRPr>
                    </a:p>
                  </a:txBody>
                  <a:tcPr/>
                </a:tc>
                <a:tc>
                  <a:txBody>
                    <a:bodyPr/>
                    <a:lstStyle/>
                    <a:p>
                      <a:pPr algn="ctr"/>
                      <a:r>
                        <a:rPr lang="pt-BR" b="1" i="1" dirty="0" smtClean="0">
                          <a:solidFill>
                            <a:srgbClr val="0000FF"/>
                          </a:solidFill>
                        </a:rPr>
                        <a:t>40</a:t>
                      </a:r>
                      <a:endParaRPr lang="pt-BR" b="1" i="1" dirty="0">
                        <a:solidFill>
                          <a:srgbClr val="0000FF"/>
                        </a:solidFill>
                      </a:endParaRPr>
                    </a:p>
                  </a:txBody>
                  <a:tcPr/>
                </a:tc>
              </a:tr>
              <a:tr h="370840">
                <a:tc>
                  <a:txBody>
                    <a:bodyPr/>
                    <a:lstStyle/>
                    <a:p>
                      <a:pPr algn="ctr"/>
                      <a:r>
                        <a:rPr lang="pt-BR" b="1" dirty="0" smtClean="0">
                          <a:effectLst>
                            <a:outerShdw blurRad="38100" dist="38100" dir="2700000" algn="tl">
                              <a:srgbClr val="000000">
                                <a:alpha val="43137"/>
                              </a:srgbClr>
                            </a:outerShdw>
                          </a:effectLst>
                        </a:rPr>
                        <a:t>NÚMERO ATÔMICO (z)</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20</a:t>
                      </a:r>
                      <a:endParaRPr lang="pt-BR" i="1" dirty="0"/>
                    </a:p>
                  </a:txBody>
                  <a:tcPr/>
                </a:tc>
                <a:tc>
                  <a:txBody>
                    <a:bodyPr/>
                    <a:lstStyle/>
                    <a:p>
                      <a:pPr algn="ctr"/>
                      <a:r>
                        <a:rPr lang="pt-BR" i="1" dirty="0" smtClean="0"/>
                        <a:t>19</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PRÓTONS (p)</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20</a:t>
                      </a:r>
                      <a:endParaRPr lang="pt-BR" i="1" dirty="0"/>
                    </a:p>
                  </a:txBody>
                  <a:tcPr/>
                </a:tc>
                <a:tc>
                  <a:txBody>
                    <a:bodyPr/>
                    <a:lstStyle/>
                    <a:p>
                      <a:pPr algn="ctr"/>
                      <a:r>
                        <a:rPr lang="pt-BR" i="1" dirty="0" smtClean="0"/>
                        <a:t>19</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a:t>
                      </a:r>
                      <a:r>
                        <a:rPr lang="pt-BR" b="1" baseline="0" dirty="0" smtClean="0">
                          <a:effectLst>
                            <a:outerShdw blurRad="38100" dist="38100" dir="2700000" algn="tl">
                              <a:srgbClr val="000000">
                                <a:alpha val="43137"/>
                              </a:srgbClr>
                            </a:outerShdw>
                          </a:effectLst>
                        </a:rPr>
                        <a:t> DE ELÉTRONS (e)</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20</a:t>
                      </a:r>
                      <a:endParaRPr lang="pt-BR" i="1" dirty="0"/>
                    </a:p>
                  </a:txBody>
                  <a:tcPr/>
                </a:tc>
                <a:tc>
                  <a:txBody>
                    <a:bodyPr/>
                    <a:lstStyle/>
                    <a:p>
                      <a:pPr algn="ctr"/>
                      <a:r>
                        <a:rPr lang="pt-BR" i="1" dirty="0" smtClean="0"/>
                        <a:t>19</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NÊUTRONS (n)</a:t>
                      </a:r>
                      <a:endParaRPr lang="pt-BR" b="1" dirty="0">
                        <a:effectLst>
                          <a:outerShdw blurRad="38100" dist="38100" dir="2700000" algn="tl">
                            <a:srgbClr val="000000">
                              <a:alpha val="43137"/>
                            </a:srgbClr>
                          </a:outerShdw>
                        </a:effectLst>
                      </a:endParaRPr>
                    </a:p>
                  </a:txBody>
                  <a:tcPr/>
                </a:tc>
                <a:tc>
                  <a:txBody>
                    <a:bodyPr/>
                    <a:lstStyle/>
                    <a:p>
                      <a:pPr algn="ctr"/>
                      <a:r>
                        <a:rPr lang="pt-BR" b="0" i="1" dirty="0" smtClean="0">
                          <a:solidFill>
                            <a:schemeClr val="tx1"/>
                          </a:solidFill>
                        </a:rPr>
                        <a:t>20</a:t>
                      </a:r>
                      <a:endParaRPr lang="pt-BR" b="0" i="1" dirty="0">
                        <a:solidFill>
                          <a:schemeClr val="tx1"/>
                        </a:solidFill>
                      </a:endParaRPr>
                    </a:p>
                  </a:txBody>
                  <a:tcPr/>
                </a:tc>
                <a:tc>
                  <a:txBody>
                    <a:bodyPr/>
                    <a:lstStyle/>
                    <a:p>
                      <a:pPr algn="ctr"/>
                      <a:r>
                        <a:rPr lang="pt-BR" b="0" i="1" dirty="0" smtClean="0">
                          <a:solidFill>
                            <a:schemeClr val="tx1"/>
                          </a:solidFill>
                        </a:rPr>
                        <a:t>21</a:t>
                      </a:r>
                      <a:endParaRPr lang="pt-BR" b="0" i="1" dirty="0">
                        <a:solidFill>
                          <a:schemeClr val="tx1"/>
                        </a:solidFill>
                      </a:endParaRPr>
                    </a:p>
                  </a:txBody>
                  <a:tcPr/>
                </a:tc>
              </a:tr>
            </a:tbl>
          </a:graphicData>
        </a:graphic>
      </p:graphicFrame>
      <p:grpSp>
        <p:nvGrpSpPr>
          <p:cNvPr id="7" name="Grupo 6"/>
          <p:cNvGrpSpPr/>
          <p:nvPr/>
        </p:nvGrpSpPr>
        <p:grpSpPr>
          <a:xfrm>
            <a:off x="3419872" y="2919904"/>
            <a:ext cx="1260000" cy="1260000"/>
            <a:chOff x="3995440" y="4797152"/>
            <a:chExt cx="1260000" cy="1260000"/>
          </a:xfrm>
        </p:grpSpPr>
        <p:sp>
          <p:nvSpPr>
            <p:cNvPr id="8" name="Oval 16"/>
            <p:cNvSpPr>
              <a:spLocks noChangeArrowheads="1"/>
            </p:cNvSpPr>
            <p:nvPr/>
          </p:nvSpPr>
          <p:spPr bwMode="auto">
            <a:xfrm>
              <a:off x="3995440" y="4797152"/>
              <a:ext cx="1260000" cy="1260000"/>
            </a:xfrm>
            <a:prstGeom prst="ellipse">
              <a:avLst/>
            </a:prstGeom>
            <a:gradFill flip="none" rotWithShape="1">
              <a:gsLst>
                <a:gs pos="0">
                  <a:schemeClr val="bg1"/>
                </a:gs>
                <a:gs pos="50000">
                  <a:srgbClr val="0000FF">
                    <a:shade val="67500"/>
                    <a:satMod val="115000"/>
                  </a:srgbClr>
                </a:gs>
                <a:gs pos="100000">
                  <a:srgbClr val="000099"/>
                </a:gs>
              </a:gsLst>
              <a:lin ang="2700000" scaled="1"/>
              <a:tileRect/>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9" name="Text Box 18"/>
            <p:cNvSpPr txBox="1">
              <a:spLocks noChangeArrowheads="1"/>
            </p:cNvSpPr>
            <p:nvPr/>
          </p:nvSpPr>
          <p:spPr bwMode="auto">
            <a:xfrm>
              <a:off x="4435187" y="5154339"/>
              <a:ext cx="7088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Ca</a:t>
              </a:r>
              <a:endParaRPr lang="pt-BR" sz="3200" b="1" i="0" dirty="0">
                <a:solidFill>
                  <a:schemeClr val="bg1"/>
                </a:solidFill>
                <a:cs typeface="Arial" pitchFamily="34" charset="0"/>
              </a:endParaRPr>
            </a:p>
          </p:txBody>
        </p:sp>
        <p:sp>
          <p:nvSpPr>
            <p:cNvPr id="10" name="Text Box 19"/>
            <p:cNvSpPr txBox="1">
              <a:spLocks noChangeArrowheads="1"/>
            </p:cNvSpPr>
            <p:nvPr/>
          </p:nvSpPr>
          <p:spPr bwMode="auto">
            <a:xfrm>
              <a:off x="4139480" y="548136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20</a:t>
              </a:r>
              <a:endParaRPr lang="pt-BR" sz="2000" b="1" i="0" dirty="0">
                <a:solidFill>
                  <a:schemeClr val="bg1"/>
                </a:solidFill>
                <a:cs typeface="Arial" pitchFamily="34" charset="0"/>
              </a:endParaRPr>
            </a:p>
          </p:txBody>
        </p:sp>
        <p:sp>
          <p:nvSpPr>
            <p:cNvPr id="11" name="Text Box 20"/>
            <p:cNvSpPr txBox="1">
              <a:spLocks noChangeArrowheads="1"/>
            </p:cNvSpPr>
            <p:nvPr/>
          </p:nvSpPr>
          <p:spPr bwMode="auto">
            <a:xfrm>
              <a:off x="4139480" y="494161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40</a:t>
              </a:r>
              <a:endParaRPr lang="pt-BR" sz="2000" b="1" i="0" dirty="0">
                <a:solidFill>
                  <a:schemeClr val="bg1"/>
                </a:solidFill>
                <a:cs typeface="Arial" pitchFamily="34" charset="0"/>
              </a:endParaRPr>
            </a:p>
          </p:txBody>
        </p:sp>
      </p:grpSp>
      <p:grpSp>
        <p:nvGrpSpPr>
          <p:cNvPr id="12" name="Grupo 11"/>
          <p:cNvGrpSpPr/>
          <p:nvPr/>
        </p:nvGrpSpPr>
        <p:grpSpPr>
          <a:xfrm>
            <a:off x="4932033" y="3051066"/>
            <a:ext cx="1080000" cy="1080000"/>
            <a:chOff x="4063680" y="4865963"/>
            <a:chExt cx="1080000" cy="1080000"/>
          </a:xfrm>
        </p:grpSpPr>
        <p:sp>
          <p:nvSpPr>
            <p:cNvPr id="13" name="Oval 16"/>
            <p:cNvSpPr>
              <a:spLocks noChangeArrowheads="1"/>
            </p:cNvSpPr>
            <p:nvPr/>
          </p:nvSpPr>
          <p:spPr bwMode="auto">
            <a:xfrm>
              <a:off x="4063680" y="4865963"/>
              <a:ext cx="1080000" cy="1080000"/>
            </a:xfrm>
            <a:prstGeom prst="ellipse">
              <a:avLst/>
            </a:prstGeom>
            <a:gradFill>
              <a:gsLst>
                <a:gs pos="0">
                  <a:schemeClr val="bg1"/>
                </a:gs>
                <a:gs pos="50000">
                  <a:srgbClr val="FF0000"/>
                </a:gs>
                <a:gs pos="75000">
                  <a:srgbClr val="800000"/>
                </a:gs>
                <a:gs pos="100000">
                  <a:schemeClr val="tx1"/>
                </a:gs>
              </a:gsLst>
              <a:lin ang="2700000" scaled="1"/>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14" name="Text Box 18"/>
            <p:cNvSpPr txBox="1">
              <a:spLocks noChangeArrowheads="1"/>
            </p:cNvSpPr>
            <p:nvPr/>
          </p:nvSpPr>
          <p:spPr bwMode="auto">
            <a:xfrm>
              <a:off x="4458378" y="5140227"/>
              <a:ext cx="481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K</a:t>
              </a:r>
              <a:endParaRPr lang="pt-BR" sz="3200" b="1" i="0" dirty="0">
                <a:solidFill>
                  <a:schemeClr val="bg1"/>
                </a:solidFill>
                <a:cs typeface="Arial" pitchFamily="34" charset="0"/>
              </a:endParaRPr>
            </a:p>
          </p:txBody>
        </p:sp>
        <p:sp>
          <p:nvSpPr>
            <p:cNvPr id="15" name="Text Box 19"/>
            <p:cNvSpPr txBox="1">
              <a:spLocks noChangeArrowheads="1"/>
            </p:cNvSpPr>
            <p:nvPr/>
          </p:nvSpPr>
          <p:spPr bwMode="auto">
            <a:xfrm>
              <a:off x="4170346" y="5482851"/>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19</a:t>
              </a:r>
              <a:endParaRPr lang="pt-BR" sz="2000" b="1" i="0" dirty="0">
                <a:solidFill>
                  <a:schemeClr val="bg1"/>
                </a:solidFill>
                <a:cs typeface="Arial" pitchFamily="34" charset="0"/>
              </a:endParaRPr>
            </a:p>
          </p:txBody>
        </p:sp>
        <p:sp>
          <p:nvSpPr>
            <p:cNvPr id="16" name="Text Box 20"/>
            <p:cNvSpPr txBox="1">
              <a:spLocks noChangeArrowheads="1"/>
            </p:cNvSpPr>
            <p:nvPr/>
          </p:nvSpPr>
          <p:spPr bwMode="auto">
            <a:xfrm>
              <a:off x="4139480" y="5028149"/>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40</a:t>
              </a:r>
              <a:endParaRPr lang="pt-BR" sz="2000" b="1" i="0" dirty="0">
                <a:solidFill>
                  <a:schemeClr val="bg1"/>
                </a:solidFill>
                <a:cs typeface="Arial" pitchFamily="34" charset="0"/>
              </a:endParaRPr>
            </a:p>
          </p:txBody>
        </p:sp>
      </p:grpSp>
      <p:sp>
        <p:nvSpPr>
          <p:cNvPr id="17" name="Retângulo 16"/>
          <p:cNvSpPr/>
          <p:nvPr/>
        </p:nvSpPr>
        <p:spPr>
          <a:xfrm>
            <a:off x="107504" y="2721114"/>
            <a:ext cx="2690160"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EXEMPLO</a:t>
            </a:r>
            <a:endParaRPr lang="pt-BR" sz="4000" dirty="0">
              <a:solidFill>
                <a:srgbClr val="C00000"/>
              </a:solidFill>
            </a:endParaRPr>
          </a:p>
        </p:txBody>
      </p:sp>
    </p:spTree>
    <p:extLst>
      <p:ext uri="{BB962C8B-B14F-4D97-AF65-F5344CB8AC3E}">
        <p14:creationId xmlns:p14="http://schemas.microsoft.com/office/powerpoint/2010/main" val="11344524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23" fill="hold">
                                          <p:stCondLst>
                                            <p:cond delay="0"/>
                                          </p:stCondLst>
                                        </p:cTn>
                                        <p:tgtEl>
                                          <p:spTgt spid="5"/>
                                        </p:tgtEl>
                                        <p:attrNameLst>
                                          <p:attrName>style.rotation</p:attrName>
                                        </p:attrNameLst>
                                      </p:cBhvr>
                                      <p:to>
                                        <p:strVal val="-45.0"/>
                                      </p:to>
                                    </p:set>
                                    <p:anim calcmode="lin" valueType="num">
                                      <p:cBhvr>
                                        <p:cTn id="25" dur="23" fill="hold">
                                          <p:stCondLst>
                                            <p:cond delay="2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4" y="1052736"/>
            <a:ext cx="5617563"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Elementos ISÓTONOS</a:t>
            </a:r>
            <a:endParaRPr lang="pt-BR" sz="4000" dirty="0">
              <a:solidFill>
                <a:srgbClr val="C00000"/>
              </a:solidFill>
            </a:endParaRPr>
          </a:p>
        </p:txBody>
      </p:sp>
      <p:sp>
        <p:nvSpPr>
          <p:cNvPr id="5" name="Retângulo 4"/>
          <p:cNvSpPr/>
          <p:nvPr/>
        </p:nvSpPr>
        <p:spPr>
          <a:xfrm>
            <a:off x="107504" y="1909281"/>
            <a:ext cx="8424936" cy="1015663"/>
          </a:xfrm>
          <a:prstGeom prst="rect">
            <a:avLst/>
          </a:prstGeom>
        </p:spPr>
        <p:txBody>
          <a:bodyPr wrap="square">
            <a:spAutoFit/>
          </a:bodyPr>
          <a:lstStyle/>
          <a:p>
            <a:pPr algn="just"/>
            <a:r>
              <a:rPr lang="pt-BR" sz="2000" b="1" dirty="0" smtClean="0">
                <a:solidFill>
                  <a:srgbClr val="008000"/>
                </a:solidFill>
                <a:effectLst>
                  <a:outerShdw blurRad="38100" dist="38100" dir="2700000" algn="tl">
                    <a:srgbClr val="000000">
                      <a:alpha val="43137"/>
                    </a:srgbClr>
                  </a:outerShdw>
                </a:effectLst>
              </a:rPr>
              <a:t>Elementos químicos com os </a:t>
            </a:r>
            <a:r>
              <a:rPr lang="pt-BR" sz="2000" b="1" dirty="0" smtClean="0">
                <a:solidFill>
                  <a:schemeClr val="accent5">
                    <a:lumMod val="50000"/>
                  </a:schemeClr>
                </a:solidFill>
                <a:effectLst>
                  <a:outerShdw blurRad="38100" dist="38100" dir="2700000" algn="tl">
                    <a:srgbClr val="000000">
                      <a:alpha val="43137"/>
                    </a:srgbClr>
                  </a:outerShdw>
                </a:effectLst>
              </a:rPr>
              <a:t>MESMOS NÚMEROS DE NÊUTRONS</a:t>
            </a:r>
            <a:r>
              <a:rPr lang="pt-BR" sz="2000" b="1" dirty="0" smtClean="0">
                <a:solidFill>
                  <a:srgbClr val="008000"/>
                </a:solidFill>
                <a:effectLst>
                  <a:outerShdw blurRad="38100" dist="38100" dir="2700000" algn="tl">
                    <a:srgbClr val="000000">
                      <a:alpha val="43137"/>
                    </a:srgbClr>
                  </a:outerShdw>
                </a:effectLst>
              </a:rPr>
              <a:t>, porém com </a:t>
            </a:r>
            <a:r>
              <a:rPr lang="pt-BR" sz="2000" b="1" dirty="0" smtClean="0">
                <a:solidFill>
                  <a:schemeClr val="accent5">
                    <a:lumMod val="50000"/>
                  </a:schemeClr>
                </a:solidFill>
                <a:effectLst>
                  <a:outerShdw blurRad="38100" dist="38100" dir="2700000" algn="tl">
                    <a:srgbClr val="000000">
                      <a:alpha val="43137"/>
                    </a:srgbClr>
                  </a:outerShdw>
                </a:effectLst>
              </a:rPr>
              <a:t>NÚMEROS ATÔMICOS </a:t>
            </a:r>
            <a:r>
              <a:rPr lang="pt-BR" sz="2000" b="1" dirty="0">
                <a:solidFill>
                  <a:srgbClr val="008000"/>
                </a:solidFill>
                <a:effectLst>
                  <a:outerShdw blurRad="38100" dist="38100" dir="2700000" algn="tl">
                    <a:srgbClr val="000000">
                      <a:alpha val="43137"/>
                    </a:srgbClr>
                  </a:outerShdw>
                </a:effectLst>
              </a:rPr>
              <a:t>e </a:t>
            </a:r>
            <a:r>
              <a:rPr lang="pt-BR" sz="2000" b="1" dirty="0">
                <a:solidFill>
                  <a:schemeClr val="accent5">
                    <a:lumMod val="50000"/>
                  </a:schemeClr>
                </a:solidFill>
                <a:effectLst>
                  <a:outerShdw blurRad="38100" dist="38100" dir="2700000" algn="tl">
                    <a:srgbClr val="000000">
                      <a:alpha val="43137"/>
                    </a:srgbClr>
                  </a:outerShdw>
                </a:effectLst>
              </a:rPr>
              <a:t>NÚMEROS DE </a:t>
            </a:r>
            <a:r>
              <a:rPr lang="pt-BR" sz="2000" b="1" dirty="0" smtClean="0">
                <a:solidFill>
                  <a:schemeClr val="accent5">
                    <a:lumMod val="50000"/>
                  </a:schemeClr>
                </a:solidFill>
                <a:effectLst>
                  <a:outerShdw blurRad="38100" dist="38100" dir="2700000" algn="tl">
                    <a:srgbClr val="000000">
                      <a:alpha val="43137"/>
                    </a:srgbClr>
                  </a:outerShdw>
                </a:effectLst>
              </a:rPr>
              <a:t>MASSA DIFERENTES</a:t>
            </a:r>
            <a:r>
              <a:rPr lang="pt-BR" sz="2000" b="1" dirty="0" smtClean="0">
                <a:solidFill>
                  <a:srgbClr val="008000"/>
                </a:solidFill>
                <a:effectLst>
                  <a:outerShdw blurRad="38100" dist="38100" dir="2700000" algn="tl">
                    <a:srgbClr val="000000">
                      <a:alpha val="43137"/>
                    </a:srgbClr>
                  </a:outerShdw>
                </a:effectLst>
              </a:rPr>
              <a:t>.</a:t>
            </a:r>
            <a:endParaRPr lang="pt-BR" sz="2000" dirty="0">
              <a:solidFill>
                <a:srgbClr val="008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956784594"/>
              </p:ext>
            </p:extLst>
          </p:nvPr>
        </p:nvGraphicFramePr>
        <p:xfrm>
          <a:off x="269280" y="4383163"/>
          <a:ext cx="5814888" cy="2225040"/>
        </p:xfrm>
        <a:graphic>
          <a:graphicData uri="http://schemas.openxmlformats.org/drawingml/2006/table">
            <a:tbl>
              <a:tblPr firstRow="1" bandRow="1">
                <a:tableStyleId>{5940675A-B579-460E-94D1-54222C63F5DA}</a:tableStyleId>
              </a:tblPr>
              <a:tblGrid>
                <a:gridCol w="2867660"/>
                <a:gridCol w="1435060"/>
                <a:gridCol w="1512168"/>
              </a:tblGrid>
              <a:tr h="370840">
                <a:tc>
                  <a:txBody>
                    <a:bodyPr/>
                    <a:lstStyle/>
                    <a:p>
                      <a:pPr algn="ctr"/>
                      <a:r>
                        <a:rPr lang="pt-BR" b="1" dirty="0" smtClean="0">
                          <a:effectLst>
                            <a:outerShdw blurRad="38100" dist="38100" dir="2700000" algn="tl">
                              <a:srgbClr val="000000">
                                <a:alpha val="43137"/>
                              </a:srgbClr>
                            </a:outerShdw>
                          </a:effectLst>
                        </a:rPr>
                        <a:t>NOME</a:t>
                      </a:r>
                      <a:r>
                        <a:rPr lang="pt-BR" b="1" baseline="0" dirty="0" smtClean="0">
                          <a:effectLst>
                            <a:outerShdw blurRad="38100" dist="38100" dir="2700000" algn="tl">
                              <a:srgbClr val="000000">
                                <a:alpha val="43137"/>
                              </a:srgbClr>
                            </a:outerShdw>
                          </a:effectLst>
                        </a:rPr>
                        <a:t> DO ELEMENTO</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Cálcio</a:t>
                      </a:r>
                      <a:endParaRPr lang="pt-BR" i="1" dirty="0"/>
                    </a:p>
                  </a:txBody>
                  <a:tcPr/>
                </a:tc>
                <a:tc>
                  <a:txBody>
                    <a:bodyPr/>
                    <a:lstStyle/>
                    <a:p>
                      <a:pPr algn="ctr"/>
                      <a:r>
                        <a:rPr lang="pt-BR" i="1" dirty="0" smtClean="0"/>
                        <a:t>Potássio</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MASSA (A)</a:t>
                      </a:r>
                      <a:endParaRPr lang="pt-BR" b="1" dirty="0">
                        <a:effectLst>
                          <a:outerShdw blurRad="38100" dist="38100" dir="2700000" algn="tl">
                            <a:srgbClr val="000000">
                              <a:alpha val="43137"/>
                            </a:srgbClr>
                          </a:outerShdw>
                        </a:effectLst>
                      </a:endParaRPr>
                    </a:p>
                  </a:txBody>
                  <a:tcPr/>
                </a:tc>
                <a:tc>
                  <a:txBody>
                    <a:bodyPr/>
                    <a:lstStyle/>
                    <a:p>
                      <a:pPr algn="ctr"/>
                      <a:r>
                        <a:rPr lang="pt-BR" b="1" i="1" dirty="0" smtClean="0">
                          <a:solidFill>
                            <a:srgbClr val="0000FF"/>
                          </a:solidFill>
                        </a:rPr>
                        <a:t>40</a:t>
                      </a:r>
                      <a:endParaRPr lang="pt-BR" b="1" i="1" dirty="0">
                        <a:solidFill>
                          <a:srgbClr val="0000FF"/>
                        </a:solidFill>
                      </a:endParaRPr>
                    </a:p>
                  </a:txBody>
                  <a:tcPr/>
                </a:tc>
                <a:tc>
                  <a:txBody>
                    <a:bodyPr/>
                    <a:lstStyle/>
                    <a:p>
                      <a:pPr algn="ctr"/>
                      <a:r>
                        <a:rPr lang="pt-BR" b="1" i="1" dirty="0" smtClean="0">
                          <a:solidFill>
                            <a:srgbClr val="0000FF"/>
                          </a:solidFill>
                        </a:rPr>
                        <a:t>39</a:t>
                      </a:r>
                      <a:endParaRPr lang="pt-BR" b="1" i="1" dirty="0">
                        <a:solidFill>
                          <a:srgbClr val="0000FF"/>
                        </a:solidFill>
                      </a:endParaRPr>
                    </a:p>
                  </a:txBody>
                  <a:tcPr/>
                </a:tc>
              </a:tr>
              <a:tr h="370840">
                <a:tc>
                  <a:txBody>
                    <a:bodyPr/>
                    <a:lstStyle/>
                    <a:p>
                      <a:pPr algn="ctr"/>
                      <a:r>
                        <a:rPr lang="pt-BR" b="1" dirty="0" smtClean="0">
                          <a:effectLst>
                            <a:outerShdw blurRad="38100" dist="38100" dir="2700000" algn="tl">
                              <a:srgbClr val="000000">
                                <a:alpha val="43137"/>
                              </a:srgbClr>
                            </a:outerShdw>
                          </a:effectLst>
                        </a:rPr>
                        <a:t>NÚMERO ATÔMICO (z)</a:t>
                      </a:r>
                      <a:endParaRPr lang="pt-BR" b="1" dirty="0">
                        <a:effectLst>
                          <a:outerShdw blurRad="38100" dist="38100" dir="2700000" algn="tl">
                            <a:srgbClr val="000000">
                              <a:alpha val="43137"/>
                            </a:srgbClr>
                          </a:outerShdw>
                        </a:effectLst>
                      </a:endParaRPr>
                    </a:p>
                  </a:txBody>
                  <a:tcPr/>
                </a:tc>
                <a:tc>
                  <a:txBody>
                    <a:bodyPr/>
                    <a:lstStyle/>
                    <a:p>
                      <a:pPr marL="0" algn="ctr" defTabSz="914400" rtl="0" eaLnBrk="1" latinLnBrk="0" hangingPunct="1"/>
                      <a:r>
                        <a:rPr lang="pt-BR" sz="1800" b="1" i="1" kern="1200" dirty="0" smtClean="0">
                          <a:solidFill>
                            <a:srgbClr val="0000FF"/>
                          </a:solidFill>
                          <a:latin typeface="+mn-lt"/>
                          <a:ea typeface="+mn-ea"/>
                          <a:cs typeface="+mn-cs"/>
                        </a:rPr>
                        <a:t>20</a:t>
                      </a:r>
                      <a:endParaRPr lang="pt-BR" sz="1800" b="1" i="1" kern="1200" dirty="0">
                        <a:solidFill>
                          <a:srgbClr val="0000FF"/>
                        </a:solidFill>
                        <a:latin typeface="+mn-lt"/>
                        <a:ea typeface="+mn-ea"/>
                        <a:cs typeface="+mn-cs"/>
                      </a:endParaRPr>
                    </a:p>
                  </a:txBody>
                  <a:tcPr/>
                </a:tc>
                <a:tc>
                  <a:txBody>
                    <a:bodyPr/>
                    <a:lstStyle/>
                    <a:p>
                      <a:pPr marL="0" algn="ctr" defTabSz="914400" rtl="0" eaLnBrk="1" latinLnBrk="0" hangingPunct="1"/>
                      <a:r>
                        <a:rPr lang="pt-BR" sz="1800" b="1" i="1" kern="1200" dirty="0" smtClean="0">
                          <a:solidFill>
                            <a:srgbClr val="0000FF"/>
                          </a:solidFill>
                          <a:latin typeface="+mn-lt"/>
                          <a:ea typeface="+mn-ea"/>
                          <a:cs typeface="+mn-cs"/>
                        </a:rPr>
                        <a:t>19</a:t>
                      </a:r>
                      <a:endParaRPr lang="pt-BR" sz="1800" b="1" i="1" kern="1200" dirty="0">
                        <a:solidFill>
                          <a:srgbClr val="0000FF"/>
                        </a:solidFill>
                        <a:latin typeface="+mn-lt"/>
                        <a:ea typeface="+mn-ea"/>
                        <a:cs typeface="+mn-cs"/>
                      </a:endParaRPr>
                    </a:p>
                  </a:txBody>
                  <a:tcPr/>
                </a:tc>
              </a:tr>
              <a:tr h="370840">
                <a:tc>
                  <a:txBody>
                    <a:bodyPr/>
                    <a:lstStyle/>
                    <a:p>
                      <a:pPr algn="ctr"/>
                      <a:r>
                        <a:rPr lang="pt-BR" b="1" dirty="0" smtClean="0">
                          <a:effectLst>
                            <a:outerShdw blurRad="38100" dist="38100" dir="2700000" algn="tl">
                              <a:srgbClr val="000000">
                                <a:alpha val="43137"/>
                              </a:srgbClr>
                            </a:outerShdw>
                          </a:effectLst>
                        </a:rPr>
                        <a:t>NÚMERO DE PRÓTONS (p)</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20</a:t>
                      </a:r>
                      <a:endParaRPr lang="pt-BR" i="1" dirty="0"/>
                    </a:p>
                  </a:txBody>
                  <a:tcPr/>
                </a:tc>
                <a:tc>
                  <a:txBody>
                    <a:bodyPr/>
                    <a:lstStyle/>
                    <a:p>
                      <a:pPr algn="ctr"/>
                      <a:r>
                        <a:rPr lang="pt-BR" i="1" dirty="0" smtClean="0"/>
                        <a:t>19</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a:t>
                      </a:r>
                      <a:r>
                        <a:rPr lang="pt-BR" b="1" baseline="0" dirty="0" smtClean="0">
                          <a:effectLst>
                            <a:outerShdw blurRad="38100" dist="38100" dir="2700000" algn="tl">
                              <a:srgbClr val="000000">
                                <a:alpha val="43137"/>
                              </a:srgbClr>
                            </a:outerShdw>
                          </a:effectLst>
                        </a:rPr>
                        <a:t> DE ELÉTRONS (e)</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20</a:t>
                      </a:r>
                      <a:endParaRPr lang="pt-BR" i="1" dirty="0"/>
                    </a:p>
                  </a:txBody>
                  <a:tcPr/>
                </a:tc>
                <a:tc>
                  <a:txBody>
                    <a:bodyPr/>
                    <a:lstStyle/>
                    <a:p>
                      <a:pPr algn="ctr"/>
                      <a:r>
                        <a:rPr lang="pt-BR" i="1" dirty="0" smtClean="0"/>
                        <a:t>19</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NÊUTRONS (n)</a:t>
                      </a:r>
                      <a:endParaRPr lang="pt-BR" b="1" dirty="0">
                        <a:effectLst>
                          <a:outerShdw blurRad="38100" dist="38100" dir="2700000" algn="tl">
                            <a:srgbClr val="000000">
                              <a:alpha val="43137"/>
                            </a:srgbClr>
                          </a:outerShdw>
                        </a:effectLst>
                      </a:endParaRPr>
                    </a:p>
                  </a:txBody>
                  <a:tcPr/>
                </a:tc>
                <a:tc>
                  <a:txBody>
                    <a:bodyPr/>
                    <a:lstStyle/>
                    <a:p>
                      <a:pPr marL="0" algn="ctr" defTabSz="914400" rtl="0" eaLnBrk="1" latinLnBrk="0" hangingPunct="1"/>
                      <a:r>
                        <a:rPr lang="pt-BR" sz="1800" b="1" i="1" kern="1200" dirty="0" smtClean="0">
                          <a:solidFill>
                            <a:srgbClr val="0000FF"/>
                          </a:solidFill>
                          <a:latin typeface="+mn-lt"/>
                          <a:ea typeface="+mn-ea"/>
                          <a:cs typeface="+mn-cs"/>
                        </a:rPr>
                        <a:t>20</a:t>
                      </a:r>
                      <a:endParaRPr lang="pt-BR" sz="1800" b="1" i="1" kern="1200" dirty="0">
                        <a:solidFill>
                          <a:srgbClr val="0000FF"/>
                        </a:solidFill>
                        <a:latin typeface="+mn-lt"/>
                        <a:ea typeface="+mn-ea"/>
                        <a:cs typeface="+mn-cs"/>
                      </a:endParaRPr>
                    </a:p>
                  </a:txBody>
                  <a:tcPr/>
                </a:tc>
                <a:tc>
                  <a:txBody>
                    <a:bodyPr/>
                    <a:lstStyle/>
                    <a:p>
                      <a:pPr marL="0" algn="ctr" defTabSz="914400" rtl="0" eaLnBrk="1" latinLnBrk="0" hangingPunct="1"/>
                      <a:r>
                        <a:rPr lang="pt-BR" sz="1800" b="1" i="1" kern="1200" dirty="0" smtClean="0">
                          <a:solidFill>
                            <a:srgbClr val="0000FF"/>
                          </a:solidFill>
                          <a:latin typeface="+mn-lt"/>
                          <a:ea typeface="+mn-ea"/>
                          <a:cs typeface="+mn-cs"/>
                        </a:rPr>
                        <a:t>20</a:t>
                      </a:r>
                      <a:endParaRPr lang="pt-BR" sz="1800" b="1" i="1" kern="1200" dirty="0">
                        <a:solidFill>
                          <a:srgbClr val="0000FF"/>
                        </a:solidFill>
                        <a:latin typeface="+mn-lt"/>
                        <a:ea typeface="+mn-ea"/>
                        <a:cs typeface="+mn-cs"/>
                      </a:endParaRPr>
                    </a:p>
                  </a:txBody>
                  <a:tcPr/>
                </a:tc>
              </a:tr>
            </a:tbl>
          </a:graphicData>
        </a:graphic>
      </p:graphicFrame>
      <p:grpSp>
        <p:nvGrpSpPr>
          <p:cNvPr id="7" name="Grupo 6"/>
          <p:cNvGrpSpPr/>
          <p:nvPr/>
        </p:nvGrpSpPr>
        <p:grpSpPr>
          <a:xfrm>
            <a:off x="3419872" y="3038766"/>
            <a:ext cx="1260000" cy="1260000"/>
            <a:chOff x="3995440" y="4797152"/>
            <a:chExt cx="1260000" cy="1260000"/>
          </a:xfrm>
        </p:grpSpPr>
        <p:sp>
          <p:nvSpPr>
            <p:cNvPr id="8" name="Oval 16"/>
            <p:cNvSpPr>
              <a:spLocks noChangeArrowheads="1"/>
            </p:cNvSpPr>
            <p:nvPr/>
          </p:nvSpPr>
          <p:spPr bwMode="auto">
            <a:xfrm>
              <a:off x="3995440" y="4797152"/>
              <a:ext cx="1260000" cy="1260000"/>
            </a:xfrm>
            <a:prstGeom prst="ellipse">
              <a:avLst/>
            </a:prstGeom>
            <a:gradFill flip="none" rotWithShape="1">
              <a:gsLst>
                <a:gs pos="0">
                  <a:schemeClr val="bg1"/>
                </a:gs>
                <a:gs pos="50000">
                  <a:srgbClr val="0000FF">
                    <a:shade val="67500"/>
                    <a:satMod val="115000"/>
                  </a:srgbClr>
                </a:gs>
                <a:gs pos="100000">
                  <a:srgbClr val="000099"/>
                </a:gs>
              </a:gsLst>
              <a:lin ang="2700000" scaled="1"/>
              <a:tileRect/>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9" name="Text Box 18"/>
            <p:cNvSpPr txBox="1">
              <a:spLocks noChangeArrowheads="1"/>
            </p:cNvSpPr>
            <p:nvPr/>
          </p:nvSpPr>
          <p:spPr bwMode="auto">
            <a:xfrm>
              <a:off x="4435187" y="5154339"/>
              <a:ext cx="7088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Ca</a:t>
              </a:r>
              <a:endParaRPr lang="pt-BR" sz="3200" b="1" i="0" dirty="0">
                <a:solidFill>
                  <a:schemeClr val="bg1"/>
                </a:solidFill>
                <a:cs typeface="Arial" pitchFamily="34" charset="0"/>
              </a:endParaRPr>
            </a:p>
          </p:txBody>
        </p:sp>
        <p:sp>
          <p:nvSpPr>
            <p:cNvPr id="10" name="Text Box 19"/>
            <p:cNvSpPr txBox="1">
              <a:spLocks noChangeArrowheads="1"/>
            </p:cNvSpPr>
            <p:nvPr/>
          </p:nvSpPr>
          <p:spPr bwMode="auto">
            <a:xfrm>
              <a:off x="4139480" y="548136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20</a:t>
              </a:r>
              <a:endParaRPr lang="pt-BR" sz="2000" b="1" i="0" dirty="0">
                <a:solidFill>
                  <a:schemeClr val="bg1"/>
                </a:solidFill>
                <a:cs typeface="Arial" pitchFamily="34" charset="0"/>
              </a:endParaRPr>
            </a:p>
          </p:txBody>
        </p:sp>
        <p:sp>
          <p:nvSpPr>
            <p:cNvPr id="11" name="Text Box 20"/>
            <p:cNvSpPr txBox="1">
              <a:spLocks noChangeArrowheads="1"/>
            </p:cNvSpPr>
            <p:nvPr/>
          </p:nvSpPr>
          <p:spPr bwMode="auto">
            <a:xfrm>
              <a:off x="4139480" y="494161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40</a:t>
              </a:r>
              <a:endParaRPr lang="pt-BR" sz="2000" b="1" i="0" dirty="0">
                <a:solidFill>
                  <a:schemeClr val="bg1"/>
                </a:solidFill>
                <a:cs typeface="Arial" pitchFamily="34" charset="0"/>
              </a:endParaRPr>
            </a:p>
          </p:txBody>
        </p:sp>
      </p:grpSp>
      <p:grpSp>
        <p:nvGrpSpPr>
          <p:cNvPr id="12" name="Grupo 11"/>
          <p:cNvGrpSpPr/>
          <p:nvPr/>
        </p:nvGrpSpPr>
        <p:grpSpPr>
          <a:xfrm>
            <a:off x="4918385" y="3169928"/>
            <a:ext cx="1080000" cy="1080000"/>
            <a:chOff x="4050032" y="4937971"/>
            <a:chExt cx="1080000" cy="1080000"/>
          </a:xfrm>
        </p:grpSpPr>
        <p:sp>
          <p:nvSpPr>
            <p:cNvPr id="13" name="Oval 16"/>
            <p:cNvSpPr>
              <a:spLocks noChangeArrowheads="1"/>
            </p:cNvSpPr>
            <p:nvPr/>
          </p:nvSpPr>
          <p:spPr bwMode="auto">
            <a:xfrm>
              <a:off x="4050032" y="4937971"/>
              <a:ext cx="1080000" cy="1080000"/>
            </a:xfrm>
            <a:prstGeom prst="ellipse">
              <a:avLst/>
            </a:prstGeom>
            <a:gradFill>
              <a:gsLst>
                <a:gs pos="0">
                  <a:schemeClr val="bg1"/>
                </a:gs>
                <a:gs pos="50000">
                  <a:srgbClr val="FF0000"/>
                </a:gs>
                <a:gs pos="75000">
                  <a:srgbClr val="800000"/>
                </a:gs>
                <a:gs pos="100000">
                  <a:schemeClr val="tx1"/>
                </a:gs>
              </a:gsLst>
              <a:lin ang="2700000" scaled="1"/>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14" name="Text Box 18"/>
            <p:cNvSpPr txBox="1">
              <a:spLocks noChangeArrowheads="1"/>
            </p:cNvSpPr>
            <p:nvPr/>
          </p:nvSpPr>
          <p:spPr bwMode="auto">
            <a:xfrm>
              <a:off x="4481213" y="5154339"/>
              <a:ext cx="4812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K</a:t>
              </a:r>
              <a:endParaRPr lang="pt-BR" sz="3200" b="1" i="0" dirty="0">
                <a:solidFill>
                  <a:schemeClr val="bg1"/>
                </a:solidFill>
                <a:cs typeface="Arial" pitchFamily="34" charset="0"/>
              </a:endParaRPr>
            </a:p>
          </p:txBody>
        </p:sp>
        <p:sp>
          <p:nvSpPr>
            <p:cNvPr id="15" name="Text Box 19"/>
            <p:cNvSpPr txBox="1">
              <a:spLocks noChangeArrowheads="1"/>
            </p:cNvSpPr>
            <p:nvPr/>
          </p:nvSpPr>
          <p:spPr bwMode="auto">
            <a:xfrm>
              <a:off x="4139480" y="548136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19</a:t>
              </a:r>
              <a:endParaRPr lang="pt-BR" sz="2000" b="1" i="0" dirty="0">
                <a:solidFill>
                  <a:schemeClr val="bg1"/>
                </a:solidFill>
                <a:cs typeface="Arial" pitchFamily="34" charset="0"/>
              </a:endParaRPr>
            </a:p>
          </p:txBody>
        </p:sp>
        <p:sp>
          <p:nvSpPr>
            <p:cNvPr id="16" name="Text Box 20"/>
            <p:cNvSpPr txBox="1">
              <a:spLocks noChangeArrowheads="1"/>
            </p:cNvSpPr>
            <p:nvPr/>
          </p:nvSpPr>
          <p:spPr bwMode="auto">
            <a:xfrm>
              <a:off x="4139480" y="5028149"/>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39</a:t>
              </a:r>
              <a:endParaRPr lang="pt-BR" sz="2000" b="1" i="0" dirty="0">
                <a:solidFill>
                  <a:schemeClr val="bg1"/>
                </a:solidFill>
                <a:cs typeface="Arial" pitchFamily="34" charset="0"/>
              </a:endParaRPr>
            </a:p>
          </p:txBody>
        </p:sp>
      </p:grpSp>
      <p:sp>
        <p:nvSpPr>
          <p:cNvPr id="17" name="Retângulo 16"/>
          <p:cNvSpPr/>
          <p:nvPr/>
        </p:nvSpPr>
        <p:spPr>
          <a:xfrm>
            <a:off x="179512" y="2996952"/>
            <a:ext cx="2690160"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EXEMPLO</a:t>
            </a:r>
            <a:endParaRPr lang="pt-BR" sz="4000" dirty="0">
              <a:solidFill>
                <a:srgbClr val="C00000"/>
              </a:solidFill>
            </a:endParaRPr>
          </a:p>
        </p:txBody>
      </p:sp>
    </p:spTree>
    <p:extLst>
      <p:ext uri="{BB962C8B-B14F-4D97-AF65-F5344CB8AC3E}">
        <p14:creationId xmlns:p14="http://schemas.microsoft.com/office/powerpoint/2010/main" val="27442417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23" fill="hold">
                                          <p:stCondLst>
                                            <p:cond delay="0"/>
                                          </p:stCondLst>
                                        </p:cTn>
                                        <p:tgtEl>
                                          <p:spTgt spid="5"/>
                                        </p:tgtEl>
                                        <p:attrNameLst>
                                          <p:attrName>style.rotation</p:attrName>
                                        </p:attrNameLst>
                                      </p:cBhvr>
                                      <p:to>
                                        <p:strVal val="-45.0"/>
                                      </p:to>
                                    </p:set>
                                    <p:anim calcmode="lin" valueType="num">
                                      <p:cBhvr>
                                        <p:cTn id="25" dur="23" fill="hold">
                                          <p:stCondLst>
                                            <p:cond delay="2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4" presetClass="entr" presetSubtype="1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par>
                          <p:cTn id="40" fill="hold">
                            <p:stCondLst>
                              <p:cond delay="1500"/>
                            </p:stCondLst>
                            <p:childTnLst>
                              <p:par>
                                <p:cTn id="41" presetID="14" presetClass="entr" presetSubtype="1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1000" fill="hold"/>
                                        <p:tgtEl>
                                          <p:spTgt spid="6"/>
                                        </p:tgtEl>
                                        <p:attrNameLst>
                                          <p:attrName>ppt_w</p:attrName>
                                        </p:attrNameLst>
                                      </p:cBhvr>
                                      <p:tavLst>
                                        <p:tav tm="0">
                                          <p:val>
                                            <p:fltVal val="0"/>
                                          </p:val>
                                        </p:tav>
                                        <p:tav tm="100000">
                                          <p:val>
                                            <p:strVal val="#ppt_w"/>
                                          </p:val>
                                        </p:tav>
                                      </p:tavLst>
                                    </p:anim>
                                    <p:anim calcmode="lin" valueType="num">
                                      <p:cBhvr>
                                        <p:cTn id="49" dur="1000" fill="hold"/>
                                        <p:tgtEl>
                                          <p:spTgt spid="6"/>
                                        </p:tgtEl>
                                        <p:attrNameLst>
                                          <p:attrName>ppt_h</p:attrName>
                                        </p:attrNameLst>
                                      </p:cBhvr>
                                      <p:tavLst>
                                        <p:tav tm="0">
                                          <p:val>
                                            <p:fltVal val="0"/>
                                          </p:val>
                                        </p:tav>
                                        <p:tav tm="100000">
                                          <p:val>
                                            <p:strVal val="#ppt_h"/>
                                          </p:val>
                                        </p:tav>
                                      </p:tavLst>
                                    </p:anim>
                                    <p:anim calcmode="lin" valueType="num">
                                      <p:cBhvr>
                                        <p:cTn id="5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147660" y="2840085"/>
            <a:ext cx="8384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eaLnBrk="1" hangingPunct="1">
              <a:defRPr sz="40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pPr marL="514350" indent="-514350" algn="just">
              <a:buFont typeface="+mj-lt"/>
              <a:buAutoNum type="arabicPeriod" startAt="3"/>
            </a:pPr>
            <a:r>
              <a:rPr lang="pt-BR" sz="2400" dirty="0" smtClean="0">
                <a:solidFill>
                  <a:srgbClr val="C00000"/>
                </a:solidFill>
              </a:rPr>
              <a:t>Esse </a:t>
            </a:r>
            <a:r>
              <a:rPr lang="pt-BR" sz="2400" dirty="0">
                <a:solidFill>
                  <a:srgbClr val="C00000"/>
                </a:solidFill>
              </a:rPr>
              <a:t>limite seriam partículas bastante pequenas que não poderiam </a:t>
            </a:r>
            <a:r>
              <a:rPr lang="pt-BR" sz="2400" dirty="0" smtClean="0">
                <a:solidFill>
                  <a:srgbClr val="C00000"/>
                </a:solidFill>
              </a:rPr>
              <a:t>mais ser </a:t>
            </a:r>
            <a:r>
              <a:rPr lang="pt-BR" sz="2400" dirty="0">
                <a:solidFill>
                  <a:srgbClr val="C00000"/>
                </a:solidFill>
              </a:rPr>
              <a:t>divididas, os </a:t>
            </a:r>
            <a:r>
              <a:rPr lang="pt-BR" sz="2400" dirty="0" smtClean="0">
                <a:solidFill>
                  <a:srgbClr val="C00000"/>
                </a:solidFill>
              </a:rPr>
              <a:t>ÁTOMOS - INDIVISÍVEIS.</a:t>
            </a:r>
            <a:endParaRPr lang="pt-BR" sz="2400" dirty="0">
              <a:solidFill>
                <a:srgbClr val="C00000"/>
              </a:solidFill>
            </a:endParaRPr>
          </a:p>
        </p:txBody>
      </p:sp>
      <p:sp>
        <p:nvSpPr>
          <p:cNvPr id="18" name="Title 1"/>
          <p:cNvSpPr>
            <a:spLocks noGrp="1"/>
          </p:cNvSpPr>
          <p:nvPr>
            <p:ph type="title"/>
          </p:nvPr>
        </p:nvSpPr>
        <p:spPr>
          <a:xfrm>
            <a:off x="-540568" y="917848"/>
            <a:ext cx="9361040" cy="1143000"/>
          </a:xfrm>
        </p:spPr>
        <p:txBody>
          <a:bodyPr/>
          <a:lstStyle/>
          <a:p>
            <a:pPr algn="r" eaLnBrk="1" hangingPunct="1"/>
            <a:r>
              <a:rPr lang="pt-BR" sz="5000" b="1" dirty="0" smtClean="0">
                <a:solidFill>
                  <a:srgbClr val="C00000"/>
                </a:solidFill>
                <a:effectLst>
                  <a:outerShdw blurRad="38100" dist="38100" dir="2700000" algn="tl">
                    <a:srgbClr val="000000">
                      <a:alpha val="43137"/>
                    </a:srgbClr>
                  </a:outerShdw>
                </a:effectLst>
              </a:rPr>
              <a:t>Evolução dos Modelos Atômicos</a:t>
            </a:r>
            <a:endParaRPr lang="pt-BR" sz="5000" b="1" dirty="0">
              <a:solidFill>
                <a:srgbClr val="C00000"/>
              </a:solidFill>
              <a:effectLst>
                <a:outerShdw blurRad="38100" dist="38100" dir="2700000" algn="tl">
                  <a:srgbClr val="000000">
                    <a:alpha val="43137"/>
                  </a:srgbClr>
                </a:outerShdw>
              </a:effectLst>
            </a:endParaRPr>
          </a:p>
        </p:txBody>
      </p:sp>
      <p:sp>
        <p:nvSpPr>
          <p:cNvPr id="12" name="Retângulo 11"/>
          <p:cNvSpPr/>
          <p:nvPr/>
        </p:nvSpPr>
        <p:spPr>
          <a:xfrm>
            <a:off x="179512" y="1959223"/>
            <a:ext cx="8136904" cy="461665"/>
          </a:xfrm>
          <a:prstGeom prst="rect">
            <a:avLst/>
          </a:prstGeom>
        </p:spPr>
        <p:txBody>
          <a:bodyPr wrap="square">
            <a:spAutoFit/>
          </a:bodyPr>
          <a:lstStyle/>
          <a:p>
            <a:pPr marL="514350" indent="-514350" algn="just">
              <a:buFont typeface="+mj-lt"/>
              <a:buAutoNum type="arabicPeriod"/>
            </a:pPr>
            <a:r>
              <a:rPr lang="pt-BR" sz="2400" b="1" dirty="0">
                <a:solidFill>
                  <a:srgbClr val="008000"/>
                </a:solidFill>
                <a:effectLst>
                  <a:outerShdw blurRad="38100" dist="38100" dir="2700000" algn="tl">
                    <a:srgbClr val="000000">
                      <a:alpha val="43137"/>
                    </a:srgbClr>
                  </a:outerShdw>
                </a:effectLst>
                <a:latin typeface="Calibri" pitchFamily="34" charset="0"/>
              </a:rPr>
              <a:t>A matéria </a:t>
            </a:r>
            <a:r>
              <a:rPr lang="pt-BR" sz="2400" b="1" dirty="0" smtClean="0">
                <a:solidFill>
                  <a:srgbClr val="008000"/>
                </a:solidFill>
                <a:effectLst>
                  <a:outerShdw blurRad="38100" dist="38100" dir="2700000" algn="tl">
                    <a:srgbClr val="000000">
                      <a:alpha val="43137"/>
                    </a:srgbClr>
                  </a:outerShdw>
                </a:effectLst>
                <a:latin typeface="Calibri" pitchFamily="34" charset="0"/>
              </a:rPr>
              <a:t>NÃO </a:t>
            </a:r>
            <a:r>
              <a:rPr lang="pt-BR" sz="2400" b="1" dirty="0">
                <a:solidFill>
                  <a:srgbClr val="008000"/>
                </a:solidFill>
                <a:effectLst>
                  <a:outerShdw blurRad="38100" dist="38100" dir="2700000" algn="tl">
                    <a:srgbClr val="000000">
                      <a:alpha val="43137"/>
                    </a:srgbClr>
                  </a:outerShdw>
                </a:effectLst>
                <a:latin typeface="Calibri" pitchFamily="34" charset="0"/>
              </a:rPr>
              <a:t>pode ser dividida </a:t>
            </a:r>
            <a:r>
              <a:rPr lang="pt-BR" sz="2400" b="1" dirty="0" smtClean="0">
                <a:solidFill>
                  <a:srgbClr val="008000"/>
                </a:solidFill>
                <a:effectLst>
                  <a:outerShdw blurRad="38100" dist="38100" dir="2700000" algn="tl">
                    <a:srgbClr val="000000">
                      <a:alpha val="43137"/>
                    </a:srgbClr>
                  </a:outerShdw>
                </a:effectLst>
                <a:latin typeface="Calibri" pitchFamily="34" charset="0"/>
              </a:rPr>
              <a:t>infinitamente</a:t>
            </a:r>
            <a:r>
              <a:rPr lang="pt-BR" sz="2400" b="1" baseline="30000" dirty="0" smtClean="0">
                <a:solidFill>
                  <a:srgbClr val="008000"/>
                </a:solidFill>
                <a:effectLst>
                  <a:outerShdw blurRad="38100" dist="38100" dir="2700000" algn="tl">
                    <a:srgbClr val="000000">
                      <a:alpha val="43137"/>
                    </a:srgbClr>
                  </a:outerShdw>
                </a:effectLst>
                <a:latin typeface="Calibri" pitchFamily="34" charset="0"/>
              </a:rPr>
              <a:t>1</a:t>
            </a:r>
            <a:r>
              <a:rPr lang="pt-BR" sz="2400" b="1" dirty="0" smtClean="0">
                <a:solidFill>
                  <a:srgbClr val="008000"/>
                </a:solidFill>
                <a:effectLst>
                  <a:outerShdw blurRad="38100" dist="38100" dir="2700000" algn="tl">
                    <a:srgbClr val="000000">
                      <a:alpha val="43137"/>
                    </a:srgbClr>
                  </a:outerShdw>
                </a:effectLst>
                <a:latin typeface="Calibri" pitchFamily="34" charset="0"/>
              </a:rPr>
              <a:t>.</a:t>
            </a:r>
            <a:endParaRPr lang="pt-BR" sz="2400" b="1" dirty="0">
              <a:solidFill>
                <a:srgbClr val="008000"/>
              </a:solidFill>
              <a:effectLst>
                <a:outerShdw blurRad="38100" dist="38100" dir="2700000" algn="tl">
                  <a:srgbClr val="000000">
                    <a:alpha val="43137"/>
                  </a:srgbClr>
                </a:outerShdw>
              </a:effectLst>
              <a:latin typeface="Calibri" pitchFamily="34" charset="0"/>
            </a:endParaRPr>
          </a:p>
        </p:txBody>
      </p:sp>
      <p:sp>
        <p:nvSpPr>
          <p:cNvPr id="14" name="Retângulo 13"/>
          <p:cNvSpPr/>
          <p:nvPr/>
        </p:nvSpPr>
        <p:spPr>
          <a:xfrm>
            <a:off x="147660" y="2378420"/>
            <a:ext cx="8384779" cy="461665"/>
          </a:xfrm>
          <a:prstGeom prst="rect">
            <a:avLst/>
          </a:prstGeom>
        </p:spPr>
        <p:txBody>
          <a:bodyPr wrap="square">
            <a:spAutoFit/>
          </a:bodyPr>
          <a:lstStyle/>
          <a:p>
            <a:pPr marL="514350" indent="-514350" algn="just">
              <a:buFont typeface="+mj-lt"/>
              <a:buAutoNum type="arabicPeriod" startAt="2"/>
            </a:pPr>
            <a:r>
              <a:rPr lang="pt-BR" sz="2400" b="1" dirty="0">
                <a:solidFill>
                  <a:schemeClr val="accent5">
                    <a:lumMod val="50000"/>
                  </a:schemeClr>
                </a:solidFill>
                <a:effectLst>
                  <a:outerShdw blurRad="38100" dist="38100" dir="2700000" algn="tl">
                    <a:srgbClr val="000000">
                      <a:alpha val="43137"/>
                    </a:srgbClr>
                  </a:outerShdw>
                </a:effectLst>
                <a:latin typeface="Calibri" pitchFamily="34" charset="0"/>
              </a:rPr>
              <a:t>A matéria tem um limite com as características do todo.</a:t>
            </a:r>
          </a:p>
        </p:txBody>
      </p:sp>
      <p:grpSp>
        <p:nvGrpSpPr>
          <p:cNvPr id="24" name="Grupo 23"/>
          <p:cNvGrpSpPr/>
          <p:nvPr/>
        </p:nvGrpSpPr>
        <p:grpSpPr>
          <a:xfrm>
            <a:off x="3185846" y="4077072"/>
            <a:ext cx="2434337" cy="2592015"/>
            <a:chOff x="4675713" y="476672"/>
            <a:chExt cx="3037474" cy="3234638"/>
          </a:xfrm>
        </p:grpSpPr>
        <p:pic>
          <p:nvPicPr>
            <p:cNvPr id="25" name="Picture 6" descr="http://www.szf.com.br/fabiofaria/pensadores/imagens/Leucipo%20de%20Mile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713" y="476672"/>
              <a:ext cx="2582405" cy="3193816"/>
            </a:xfrm>
            <a:prstGeom prst="rect">
              <a:avLst/>
            </a:prstGeom>
            <a:noFill/>
            <a:extLst>
              <a:ext uri="{909E8E84-426E-40DD-AFC4-6F175D3DCCD1}">
                <a14:hiddenFill xmlns:a14="http://schemas.microsoft.com/office/drawing/2010/main">
                  <a:solidFill>
                    <a:srgbClr val="FFFFFF"/>
                  </a:solidFill>
                </a14:hiddenFill>
              </a:ext>
            </a:extLst>
          </p:spPr>
        </p:pic>
        <p:sp>
          <p:nvSpPr>
            <p:cNvPr id="26" name="Retângulo 25"/>
            <p:cNvSpPr/>
            <p:nvPr/>
          </p:nvSpPr>
          <p:spPr>
            <a:xfrm rot="16200000">
              <a:off x="5936107" y="1934231"/>
              <a:ext cx="3054917" cy="499242"/>
            </a:xfrm>
            <a:prstGeom prst="rect">
              <a:avLst/>
            </a:prstGeom>
          </p:spPr>
          <p:txBody>
            <a:bodyPr wrap="square">
              <a:spAutoFit/>
            </a:bodyPr>
            <a:lstStyle/>
            <a:p>
              <a:r>
                <a:rPr lang="pt-BR" sz="1000" dirty="0"/>
                <a:t>Imagem: Retrato de Leucipo séc. V a. C / Autor Desconhecido / </a:t>
              </a:r>
              <a:r>
                <a:rPr lang="pt-BR" sz="1000" dirty="0" err="1" smtClean="0"/>
                <a:t>Public</a:t>
              </a:r>
              <a:r>
                <a:rPr lang="pt-BR" sz="1000" dirty="0" smtClean="0"/>
                <a:t> </a:t>
              </a:r>
              <a:r>
                <a:rPr lang="pt-BR" sz="1000" dirty="0"/>
                <a:t>Domain.</a:t>
              </a:r>
            </a:p>
          </p:txBody>
        </p:sp>
      </p:grpSp>
      <p:grpSp>
        <p:nvGrpSpPr>
          <p:cNvPr id="27" name="Group 2"/>
          <p:cNvGrpSpPr/>
          <p:nvPr/>
        </p:nvGrpSpPr>
        <p:grpSpPr>
          <a:xfrm>
            <a:off x="251520" y="3717033"/>
            <a:ext cx="2201269" cy="2958841"/>
            <a:chOff x="1907704" y="1679742"/>
            <a:chExt cx="2302516" cy="3094935"/>
          </a:xfrm>
        </p:grpSpPr>
        <p:pic>
          <p:nvPicPr>
            <p:cNvPr id="28" name="Picture 2" descr="Ficheiro:Democritu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036272"/>
              <a:ext cx="1926115" cy="266283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1"/>
            <p:cNvSpPr/>
            <p:nvPr/>
          </p:nvSpPr>
          <p:spPr>
            <a:xfrm rot="16200000">
              <a:off x="2453496" y="3017953"/>
              <a:ext cx="3094935" cy="418513"/>
            </a:xfrm>
            <a:prstGeom prst="rect">
              <a:avLst/>
            </a:prstGeom>
          </p:spPr>
          <p:txBody>
            <a:bodyPr wrap="square">
              <a:spAutoFit/>
            </a:bodyPr>
            <a:lstStyle/>
            <a:p>
              <a:r>
                <a:rPr lang="pt-BR" sz="1000" dirty="0"/>
                <a:t>Imagem: Demócrito (470-360 a.C.) / Tomisti / Domínio Público.</a:t>
              </a:r>
            </a:p>
          </p:txBody>
        </p:sp>
      </p:grpSp>
      <p:sp>
        <p:nvSpPr>
          <p:cNvPr id="30" name="Retângulo 29"/>
          <p:cNvSpPr/>
          <p:nvPr/>
        </p:nvSpPr>
        <p:spPr>
          <a:xfrm>
            <a:off x="5760132" y="3789040"/>
            <a:ext cx="3924436" cy="369332"/>
          </a:xfrm>
          <a:prstGeom prst="rect">
            <a:avLst/>
          </a:prstGeom>
        </p:spPr>
        <p:txBody>
          <a:bodyPr wrap="square">
            <a:spAutoFit/>
          </a:bodyPr>
          <a:lstStyle/>
          <a:p>
            <a:r>
              <a:rPr lang="pt-BR" b="1" dirty="0" smtClean="0">
                <a:solidFill>
                  <a:schemeClr val="accent5">
                    <a:lumMod val="50000"/>
                  </a:schemeClr>
                </a:solidFill>
                <a:effectLst>
                  <a:outerShdw blurRad="38100" dist="38100" dir="2700000" algn="tl">
                    <a:srgbClr val="000000">
                      <a:alpha val="43137"/>
                    </a:srgbClr>
                  </a:outerShdw>
                </a:effectLst>
                <a:latin typeface="Calibri" pitchFamily="34" charset="0"/>
              </a:rPr>
              <a:t>Demócrito e a ideia de Átomo</a:t>
            </a:r>
            <a:endParaRPr lang="pt-BR" sz="1100" b="1" dirty="0">
              <a:solidFill>
                <a:schemeClr val="accent5">
                  <a:lumMod val="50000"/>
                </a:schemeClr>
              </a:solidFill>
              <a:effectLst>
                <a:outerShdw blurRad="38100" dist="38100" dir="2700000" algn="tl">
                  <a:srgbClr val="000000">
                    <a:alpha val="43137"/>
                  </a:srgbClr>
                </a:outerShdw>
              </a:effectLst>
              <a:latin typeface="Calibri" pitchFamily="34" charset="0"/>
            </a:endParaRPr>
          </a:p>
        </p:txBody>
      </p:sp>
      <p:sp>
        <p:nvSpPr>
          <p:cNvPr id="31" name="Rectangle 5"/>
          <p:cNvSpPr/>
          <p:nvPr/>
        </p:nvSpPr>
        <p:spPr>
          <a:xfrm>
            <a:off x="6336196" y="4797152"/>
            <a:ext cx="1944216" cy="461665"/>
          </a:xfrm>
          <a:prstGeom prst="rect">
            <a:avLst/>
          </a:prstGeom>
        </p:spPr>
        <p:txBody>
          <a:bodyPr wrap="square">
            <a:spAutoFit/>
          </a:bodyPr>
          <a:lstStyle/>
          <a:p>
            <a:r>
              <a:rPr lang="pt-BR" sz="1200" dirty="0">
                <a:hlinkClick r:id="rId4"/>
              </a:rPr>
              <a:t>http://tomdaquimica.zip.net/images/demo.JPG</a:t>
            </a:r>
            <a:endParaRPr lang="pt-BR" sz="1200" dirty="0"/>
          </a:p>
        </p:txBody>
      </p:sp>
      <p:sp>
        <p:nvSpPr>
          <p:cNvPr id="32" name="Retângulo 31"/>
          <p:cNvSpPr/>
          <p:nvPr/>
        </p:nvSpPr>
        <p:spPr>
          <a:xfrm>
            <a:off x="3113838" y="3717032"/>
            <a:ext cx="1962218" cy="369332"/>
          </a:xfrm>
          <a:prstGeom prst="rect">
            <a:avLst/>
          </a:prstGeom>
        </p:spPr>
        <p:txBody>
          <a:bodyPr wrap="square">
            <a:spAutoFit/>
          </a:bodyPr>
          <a:lstStyle/>
          <a:p>
            <a:r>
              <a:rPr lang="pt-BR" b="1" dirty="0" smtClean="0">
                <a:solidFill>
                  <a:schemeClr val="accent5">
                    <a:lumMod val="50000"/>
                  </a:schemeClr>
                </a:solidFill>
                <a:effectLst>
                  <a:outerShdw blurRad="38100" dist="38100" dir="2700000" algn="tl">
                    <a:srgbClr val="000000">
                      <a:alpha val="43137"/>
                    </a:srgbClr>
                  </a:outerShdw>
                </a:effectLst>
                <a:latin typeface="Calibri" pitchFamily="34" charset="0"/>
              </a:rPr>
              <a:t>Leucipo </a:t>
            </a:r>
            <a:r>
              <a:rPr lang="pt-BR" sz="1100" b="1" dirty="0">
                <a:solidFill>
                  <a:schemeClr val="accent5">
                    <a:lumMod val="50000"/>
                  </a:schemeClr>
                </a:solidFill>
                <a:effectLst>
                  <a:outerShdw blurRad="38100" dist="38100" dir="2700000" algn="tl">
                    <a:srgbClr val="000000">
                      <a:alpha val="43137"/>
                    </a:srgbClr>
                  </a:outerShdw>
                </a:effectLst>
              </a:rPr>
              <a:t>(séc. V a.C.)</a:t>
            </a:r>
            <a:endParaRPr lang="pt-BR" sz="1100" b="1" dirty="0">
              <a:solidFill>
                <a:schemeClr val="accent5">
                  <a:lumMod val="50000"/>
                </a:schemeClr>
              </a:solidFill>
              <a:effectLst>
                <a:outerShdw blurRad="38100" dist="38100" dir="2700000" algn="tl">
                  <a:srgbClr val="000000">
                    <a:alpha val="43137"/>
                  </a:srgbClr>
                </a:outerShdw>
              </a:effectLst>
              <a:latin typeface="Calibri" pitchFamily="34" charset="0"/>
            </a:endParaRPr>
          </a:p>
        </p:txBody>
      </p:sp>
      <p:sp>
        <p:nvSpPr>
          <p:cNvPr id="33" name="Retângulo 32"/>
          <p:cNvSpPr/>
          <p:nvPr/>
        </p:nvSpPr>
        <p:spPr>
          <a:xfrm>
            <a:off x="161509" y="3717032"/>
            <a:ext cx="2291280" cy="369332"/>
          </a:xfrm>
          <a:prstGeom prst="rect">
            <a:avLst/>
          </a:prstGeom>
        </p:spPr>
        <p:txBody>
          <a:bodyPr wrap="square">
            <a:spAutoFit/>
          </a:bodyPr>
          <a:lstStyle/>
          <a:p>
            <a:r>
              <a:rPr lang="pt-BR" b="1" dirty="0" smtClean="0">
                <a:solidFill>
                  <a:schemeClr val="accent5">
                    <a:lumMod val="50000"/>
                  </a:schemeClr>
                </a:solidFill>
                <a:effectLst>
                  <a:outerShdw blurRad="38100" dist="38100" dir="2700000" algn="tl">
                    <a:srgbClr val="000000">
                      <a:alpha val="43137"/>
                    </a:srgbClr>
                  </a:outerShdw>
                </a:effectLst>
                <a:latin typeface="Calibri" pitchFamily="34" charset="0"/>
              </a:rPr>
              <a:t>Demócrito </a:t>
            </a:r>
            <a:r>
              <a:rPr lang="pt-BR" sz="1100" b="1" dirty="0">
                <a:solidFill>
                  <a:schemeClr val="accent5">
                    <a:lumMod val="50000"/>
                  </a:schemeClr>
                </a:solidFill>
                <a:effectLst>
                  <a:outerShdw blurRad="38100" dist="38100" dir="2700000" algn="tl">
                    <a:srgbClr val="000000">
                      <a:alpha val="43137"/>
                    </a:srgbClr>
                  </a:outerShdw>
                </a:effectLst>
              </a:rPr>
              <a:t>(470-360 a.C.)</a:t>
            </a:r>
            <a:endParaRPr lang="pt-BR" sz="1100" b="1" dirty="0">
              <a:solidFill>
                <a:schemeClr val="accent5">
                  <a:lumMod val="50000"/>
                </a:schemeClr>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92897628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12"/>
                                        </p:tgtEl>
                                        <p:attrNameLst>
                                          <p:attrName>style.visibility</p:attrName>
                                        </p:attrNameLst>
                                      </p:cBhvr>
                                      <p:to>
                                        <p:strVal val="visible"/>
                                      </p:to>
                                    </p:set>
                                    <p:set>
                                      <p:cBhvr>
                                        <p:cTn id="25" dur="23" fill="hold">
                                          <p:stCondLst>
                                            <p:cond delay="0"/>
                                          </p:stCondLst>
                                        </p:cTn>
                                        <p:tgtEl>
                                          <p:spTgt spid="12"/>
                                        </p:tgtEl>
                                        <p:attrNameLst>
                                          <p:attrName>style.rotation</p:attrName>
                                        </p:attrNameLst>
                                      </p:cBhvr>
                                      <p:to>
                                        <p:strVal val="-45.0"/>
                                      </p:to>
                                    </p:set>
                                    <p:anim calcmode="lin" valueType="num">
                                      <p:cBhvr>
                                        <p:cTn id="26" dur="23" fill="hold">
                                          <p:stCondLst>
                                            <p:cond delay="23"/>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27" dur="23"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28" dur="8" decel="50000" autoRev="1" fill="hold">
                                          <p:stCondLst>
                                            <p:cond delay="23"/>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9" dur="7" fill="hold">
                                          <p:stCondLst>
                                            <p:cond delay="43"/>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by="(-#ppt_w*2)" calcmode="lin" valueType="num">
                                      <p:cBhvr rctx="PPT">
                                        <p:cTn id="34" dur="125" autoRev="1" fill="hold">
                                          <p:stCondLst>
                                            <p:cond delay="0"/>
                                          </p:stCondLst>
                                        </p:cTn>
                                        <p:tgtEl>
                                          <p:spTgt spid="14"/>
                                        </p:tgtEl>
                                        <p:attrNameLst>
                                          <p:attrName>ppt_w</p:attrName>
                                        </p:attrNameLst>
                                      </p:cBhvr>
                                    </p:anim>
                                    <p:anim by="(#ppt_w*0.50)" calcmode="lin" valueType="num">
                                      <p:cBhvr>
                                        <p:cTn id="35" dur="125" decel="50000" autoRev="1" fill="hold">
                                          <p:stCondLst>
                                            <p:cond delay="0"/>
                                          </p:stCondLst>
                                        </p:cTn>
                                        <p:tgtEl>
                                          <p:spTgt spid="14"/>
                                        </p:tgtEl>
                                        <p:attrNameLst>
                                          <p:attrName>ppt_x</p:attrName>
                                        </p:attrNameLst>
                                      </p:cBhvr>
                                    </p:anim>
                                    <p:anim from="(-#ppt_h/2)" to="(#ppt_y)" calcmode="lin" valueType="num">
                                      <p:cBhvr>
                                        <p:cTn id="36" dur="250" fill="hold">
                                          <p:stCondLst>
                                            <p:cond delay="0"/>
                                          </p:stCondLst>
                                        </p:cTn>
                                        <p:tgtEl>
                                          <p:spTgt spid="14"/>
                                        </p:tgtEl>
                                        <p:attrNameLst>
                                          <p:attrName>ppt_y</p:attrName>
                                        </p:attrNameLst>
                                      </p:cBhvr>
                                    </p:anim>
                                    <p:animRot by="21600000">
                                      <p:cBhvr>
                                        <p:cTn id="37" dur="250" fill="hold">
                                          <p:stCondLst>
                                            <p:cond delay="0"/>
                                          </p:stCondLst>
                                        </p:cTn>
                                        <p:tgtEl>
                                          <p:spTgt spid="1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iterate type="wd">
                                    <p:tmPct val="10000"/>
                                  </p:iterate>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strVal val="#ppt_w*0.70"/>
                                          </p:val>
                                        </p:tav>
                                        <p:tav tm="100000">
                                          <p:val>
                                            <p:strVal val="#ppt_w"/>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24589" y="1064930"/>
            <a:ext cx="7505581"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Elementos ISOELETRÔNICOS</a:t>
            </a:r>
            <a:endParaRPr lang="pt-BR" sz="4000" dirty="0">
              <a:solidFill>
                <a:srgbClr val="C00000"/>
              </a:solidFill>
            </a:endParaRPr>
          </a:p>
        </p:txBody>
      </p:sp>
      <p:sp>
        <p:nvSpPr>
          <p:cNvPr id="5" name="Retângulo 4"/>
          <p:cNvSpPr/>
          <p:nvPr/>
        </p:nvSpPr>
        <p:spPr>
          <a:xfrm>
            <a:off x="107504" y="2020778"/>
            <a:ext cx="8712968" cy="400110"/>
          </a:xfrm>
          <a:prstGeom prst="rect">
            <a:avLst/>
          </a:prstGeom>
        </p:spPr>
        <p:txBody>
          <a:bodyPr wrap="square">
            <a:spAutoFit/>
          </a:bodyPr>
          <a:lstStyle/>
          <a:p>
            <a:pPr algn="just"/>
            <a:r>
              <a:rPr lang="pt-BR" sz="2000" b="1" dirty="0" smtClean="0">
                <a:solidFill>
                  <a:srgbClr val="008000"/>
                </a:solidFill>
                <a:effectLst>
                  <a:outerShdw blurRad="38100" dist="38100" dir="2700000" algn="tl">
                    <a:srgbClr val="000000">
                      <a:alpha val="43137"/>
                    </a:srgbClr>
                  </a:outerShdw>
                </a:effectLst>
              </a:rPr>
              <a:t>Elementos químicos com os </a:t>
            </a:r>
            <a:r>
              <a:rPr lang="pt-BR" sz="2000" b="1" dirty="0" smtClean="0">
                <a:solidFill>
                  <a:schemeClr val="accent5">
                    <a:lumMod val="50000"/>
                  </a:schemeClr>
                </a:solidFill>
                <a:effectLst>
                  <a:outerShdw blurRad="38100" dist="38100" dir="2700000" algn="tl">
                    <a:srgbClr val="000000">
                      <a:alpha val="43137"/>
                    </a:srgbClr>
                  </a:outerShdw>
                </a:effectLst>
              </a:rPr>
              <a:t>MESMOS NÚMEROS DE ELÉTRONS.</a:t>
            </a:r>
            <a:endParaRPr lang="pt-BR" sz="2000" dirty="0">
              <a:solidFill>
                <a:schemeClr val="accent5">
                  <a:lumMod val="50000"/>
                </a:schemeClr>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1695077599"/>
              </p:ext>
            </p:extLst>
          </p:nvPr>
        </p:nvGraphicFramePr>
        <p:xfrm>
          <a:off x="251520" y="4302335"/>
          <a:ext cx="7255048" cy="2225040"/>
        </p:xfrm>
        <a:graphic>
          <a:graphicData uri="http://schemas.openxmlformats.org/drawingml/2006/table">
            <a:tbl>
              <a:tblPr firstRow="1" bandRow="1">
                <a:tableStyleId>{5940675A-B579-460E-94D1-54222C63F5DA}</a:tableStyleId>
              </a:tblPr>
              <a:tblGrid>
                <a:gridCol w="2867660"/>
                <a:gridCol w="1435060"/>
                <a:gridCol w="1512168"/>
                <a:gridCol w="1440160"/>
              </a:tblGrid>
              <a:tr h="370840">
                <a:tc>
                  <a:txBody>
                    <a:bodyPr/>
                    <a:lstStyle/>
                    <a:p>
                      <a:pPr algn="ctr"/>
                      <a:r>
                        <a:rPr lang="pt-BR" b="1" dirty="0" smtClean="0">
                          <a:effectLst>
                            <a:outerShdw blurRad="38100" dist="38100" dir="2700000" algn="tl">
                              <a:srgbClr val="000000">
                                <a:alpha val="43137"/>
                              </a:srgbClr>
                            </a:outerShdw>
                          </a:effectLst>
                        </a:rPr>
                        <a:t>NOME</a:t>
                      </a:r>
                      <a:r>
                        <a:rPr lang="pt-BR" b="1" baseline="0" dirty="0" smtClean="0">
                          <a:effectLst>
                            <a:outerShdw blurRad="38100" dist="38100" dir="2700000" algn="tl">
                              <a:srgbClr val="000000">
                                <a:alpha val="43137"/>
                              </a:srgbClr>
                            </a:outerShdw>
                          </a:effectLst>
                        </a:rPr>
                        <a:t> DO ELEMENTO</a:t>
                      </a:r>
                      <a:endParaRPr lang="pt-BR" b="1" dirty="0">
                        <a:effectLst>
                          <a:outerShdw blurRad="38100" dist="38100" dir="2700000" algn="tl">
                            <a:srgbClr val="000000">
                              <a:alpha val="43137"/>
                            </a:srgbClr>
                          </a:outerShdw>
                        </a:effectLst>
                      </a:endParaRPr>
                    </a:p>
                  </a:txBody>
                  <a:tcPr/>
                </a:tc>
                <a:tc>
                  <a:txBody>
                    <a:bodyPr/>
                    <a:lstStyle/>
                    <a:p>
                      <a:pPr algn="ctr"/>
                      <a:r>
                        <a:rPr lang="pt-BR" i="1" dirty="0" smtClean="0"/>
                        <a:t>Sódio</a:t>
                      </a:r>
                      <a:endParaRPr lang="pt-BR" i="1" dirty="0"/>
                    </a:p>
                  </a:txBody>
                  <a:tcPr/>
                </a:tc>
                <a:tc>
                  <a:txBody>
                    <a:bodyPr/>
                    <a:lstStyle/>
                    <a:p>
                      <a:pPr algn="ctr"/>
                      <a:r>
                        <a:rPr lang="pt-BR" i="1" dirty="0" smtClean="0"/>
                        <a:t>Oxigênio</a:t>
                      </a:r>
                      <a:endParaRPr lang="pt-BR" i="1" dirty="0"/>
                    </a:p>
                  </a:txBody>
                  <a:tcPr/>
                </a:tc>
                <a:tc>
                  <a:txBody>
                    <a:bodyPr/>
                    <a:lstStyle/>
                    <a:p>
                      <a:pPr algn="ctr"/>
                      <a:r>
                        <a:rPr lang="pt-BR" i="1" dirty="0" smtClean="0"/>
                        <a:t>Neônio</a:t>
                      </a:r>
                      <a:endParaRPr lang="pt-BR" i="1" dirty="0"/>
                    </a:p>
                  </a:txBody>
                  <a:tcPr/>
                </a:tc>
              </a:tr>
              <a:tr h="370840">
                <a:tc>
                  <a:txBody>
                    <a:bodyPr/>
                    <a:lstStyle/>
                    <a:p>
                      <a:pPr algn="ctr"/>
                      <a:r>
                        <a:rPr lang="pt-BR" b="1" dirty="0" smtClean="0">
                          <a:effectLst>
                            <a:outerShdw blurRad="38100" dist="38100" dir="2700000" algn="tl">
                              <a:srgbClr val="000000">
                                <a:alpha val="43137"/>
                              </a:srgbClr>
                            </a:outerShdw>
                          </a:effectLst>
                        </a:rPr>
                        <a:t>NÚMERO DE MASSA (A)</a:t>
                      </a:r>
                      <a:endParaRPr lang="pt-BR" b="1" dirty="0">
                        <a:effectLst>
                          <a:outerShdw blurRad="38100" dist="38100" dir="2700000" algn="tl">
                            <a:srgbClr val="000000">
                              <a:alpha val="43137"/>
                            </a:srgbClr>
                          </a:outerShdw>
                        </a:effectLst>
                      </a:endParaRPr>
                    </a:p>
                  </a:txBody>
                  <a:tcPr/>
                </a:tc>
                <a:tc>
                  <a:txBody>
                    <a:bodyPr/>
                    <a:lstStyle/>
                    <a:p>
                      <a:pPr algn="ctr"/>
                      <a:r>
                        <a:rPr lang="pt-BR" b="0" i="1" dirty="0" smtClean="0">
                          <a:solidFill>
                            <a:schemeClr val="tx1"/>
                          </a:solidFill>
                        </a:rPr>
                        <a:t>23</a:t>
                      </a:r>
                      <a:endParaRPr lang="pt-BR" b="0" i="1" dirty="0">
                        <a:solidFill>
                          <a:schemeClr val="tx1"/>
                        </a:solidFill>
                      </a:endParaRPr>
                    </a:p>
                  </a:txBody>
                  <a:tcPr/>
                </a:tc>
                <a:tc>
                  <a:txBody>
                    <a:bodyPr/>
                    <a:lstStyle/>
                    <a:p>
                      <a:pPr algn="ctr"/>
                      <a:r>
                        <a:rPr lang="pt-BR" b="0" i="1" dirty="0" smtClean="0">
                          <a:solidFill>
                            <a:schemeClr val="tx1"/>
                          </a:solidFill>
                        </a:rPr>
                        <a:t>16</a:t>
                      </a:r>
                      <a:endParaRPr lang="pt-BR" b="0" i="1" dirty="0">
                        <a:solidFill>
                          <a:schemeClr val="tx1"/>
                        </a:solidFill>
                      </a:endParaRPr>
                    </a:p>
                  </a:txBody>
                  <a:tcPr/>
                </a:tc>
                <a:tc>
                  <a:txBody>
                    <a:bodyPr/>
                    <a:lstStyle/>
                    <a:p>
                      <a:pPr algn="ctr"/>
                      <a:r>
                        <a:rPr lang="pt-BR" b="0" i="1" dirty="0" smtClean="0">
                          <a:solidFill>
                            <a:schemeClr val="tx1"/>
                          </a:solidFill>
                        </a:rPr>
                        <a:t>20</a:t>
                      </a:r>
                      <a:endParaRPr lang="pt-BR" b="0" i="1" dirty="0">
                        <a:solidFill>
                          <a:schemeClr val="tx1"/>
                        </a:solidFill>
                      </a:endParaRPr>
                    </a:p>
                  </a:txBody>
                  <a:tcPr/>
                </a:tc>
              </a:tr>
              <a:tr h="370840">
                <a:tc>
                  <a:txBody>
                    <a:bodyPr/>
                    <a:lstStyle/>
                    <a:p>
                      <a:pPr algn="ctr"/>
                      <a:r>
                        <a:rPr lang="pt-BR" b="1" dirty="0" smtClean="0">
                          <a:effectLst>
                            <a:outerShdw blurRad="38100" dist="38100" dir="2700000" algn="tl">
                              <a:srgbClr val="000000">
                                <a:alpha val="43137"/>
                              </a:srgbClr>
                            </a:outerShdw>
                          </a:effectLst>
                        </a:rPr>
                        <a:t>NÚMERO ATÔMICO (z)</a:t>
                      </a:r>
                      <a:endParaRPr lang="pt-BR" b="1" dirty="0">
                        <a:effectLst>
                          <a:outerShdw blurRad="38100" dist="38100" dir="2700000" algn="tl">
                            <a:srgbClr val="000000">
                              <a:alpha val="43137"/>
                            </a:srgbClr>
                          </a:outerShdw>
                        </a:effectLst>
                      </a:endParaRPr>
                    </a:p>
                  </a:txBody>
                  <a:tcPr/>
                </a:tc>
                <a:tc>
                  <a:txBody>
                    <a:bodyPr/>
                    <a:lstStyle/>
                    <a:p>
                      <a:pPr marL="0" algn="ctr" defTabSz="914400" rtl="0" eaLnBrk="1" latinLnBrk="0" hangingPunct="1"/>
                      <a:r>
                        <a:rPr lang="pt-BR" sz="1800" b="0" i="1" kern="1200" dirty="0" smtClean="0">
                          <a:solidFill>
                            <a:schemeClr val="tx1"/>
                          </a:solidFill>
                          <a:latin typeface="+mn-lt"/>
                          <a:ea typeface="+mn-ea"/>
                          <a:cs typeface="+mn-cs"/>
                        </a:rPr>
                        <a:t>11</a:t>
                      </a:r>
                      <a:endParaRPr lang="pt-BR" sz="1800" b="0" i="1" kern="1200" dirty="0">
                        <a:solidFill>
                          <a:schemeClr val="tx1"/>
                        </a:solidFill>
                        <a:latin typeface="+mn-lt"/>
                        <a:ea typeface="+mn-ea"/>
                        <a:cs typeface="+mn-cs"/>
                      </a:endParaRPr>
                    </a:p>
                  </a:txBody>
                  <a:tcPr/>
                </a:tc>
                <a:tc>
                  <a:txBody>
                    <a:bodyPr/>
                    <a:lstStyle/>
                    <a:p>
                      <a:pPr marL="0" algn="ctr" defTabSz="914400" rtl="0" eaLnBrk="1" latinLnBrk="0" hangingPunct="1"/>
                      <a:r>
                        <a:rPr lang="pt-BR" sz="1800" b="0" i="1" kern="1200" dirty="0" smtClean="0">
                          <a:solidFill>
                            <a:schemeClr val="tx1"/>
                          </a:solidFill>
                          <a:latin typeface="+mn-lt"/>
                          <a:ea typeface="+mn-ea"/>
                          <a:cs typeface="+mn-cs"/>
                        </a:rPr>
                        <a:t>8</a:t>
                      </a:r>
                      <a:endParaRPr lang="pt-BR" sz="1800" b="0" i="1" kern="1200" dirty="0">
                        <a:solidFill>
                          <a:schemeClr val="tx1"/>
                        </a:solidFill>
                        <a:latin typeface="+mn-lt"/>
                        <a:ea typeface="+mn-ea"/>
                        <a:cs typeface="+mn-cs"/>
                      </a:endParaRPr>
                    </a:p>
                  </a:txBody>
                  <a:tcPr/>
                </a:tc>
                <a:tc>
                  <a:txBody>
                    <a:bodyPr/>
                    <a:lstStyle/>
                    <a:p>
                      <a:pPr marL="0" algn="ctr" defTabSz="914400" rtl="0" eaLnBrk="1" latinLnBrk="0" hangingPunct="1"/>
                      <a:r>
                        <a:rPr lang="pt-BR" sz="1800" b="0" i="1" kern="1200" dirty="0" smtClean="0">
                          <a:solidFill>
                            <a:schemeClr val="tx1"/>
                          </a:solidFill>
                          <a:latin typeface="+mn-lt"/>
                          <a:ea typeface="+mn-ea"/>
                          <a:cs typeface="+mn-cs"/>
                        </a:rPr>
                        <a:t>10</a:t>
                      </a:r>
                      <a:endParaRPr lang="pt-BR" sz="1800" b="0" i="1" kern="1200" dirty="0">
                        <a:solidFill>
                          <a:schemeClr val="tx1"/>
                        </a:solidFill>
                        <a:latin typeface="+mn-lt"/>
                        <a:ea typeface="+mn-ea"/>
                        <a:cs typeface="+mn-cs"/>
                      </a:endParaRPr>
                    </a:p>
                  </a:txBody>
                  <a:tcPr/>
                </a:tc>
              </a:tr>
              <a:tr h="370840">
                <a:tc>
                  <a:txBody>
                    <a:bodyPr/>
                    <a:lstStyle/>
                    <a:p>
                      <a:pPr algn="ctr"/>
                      <a:r>
                        <a:rPr lang="pt-BR" b="1" dirty="0" smtClean="0">
                          <a:effectLst>
                            <a:outerShdw blurRad="38100" dist="38100" dir="2700000" algn="tl">
                              <a:srgbClr val="000000">
                                <a:alpha val="43137"/>
                              </a:srgbClr>
                            </a:outerShdw>
                          </a:effectLst>
                        </a:rPr>
                        <a:t>NÚMERO DE PRÓTONS (p)</a:t>
                      </a:r>
                      <a:endParaRPr lang="pt-BR" b="1" dirty="0">
                        <a:effectLst>
                          <a:outerShdw blurRad="38100" dist="38100" dir="2700000" algn="tl">
                            <a:srgbClr val="000000">
                              <a:alpha val="43137"/>
                            </a:srgbClr>
                          </a:outerShdw>
                        </a:effectLst>
                      </a:endParaRPr>
                    </a:p>
                  </a:txBody>
                  <a:tcPr/>
                </a:tc>
                <a:tc>
                  <a:txBody>
                    <a:bodyPr/>
                    <a:lstStyle/>
                    <a:p>
                      <a:pPr algn="ctr"/>
                      <a:r>
                        <a:rPr lang="pt-BR" b="0" i="1" dirty="0" smtClean="0">
                          <a:solidFill>
                            <a:schemeClr val="tx1"/>
                          </a:solidFill>
                        </a:rPr>
                        <a:t>11</a:t>
                      </a:r>
                      <a:endParaRPr lang="pt-BR" b="0" i="1" dirty="0">
                        <a:solidFill>
                          <a:schemeClr val="tx1"/>
                        </a:solidFill>
                      </a:endParaRPr>
                    </a:p>
                  </a:txBody>
                  <a:tcPr/>
                </a:tc>
                <a:tc>
                  <a:txBody>
                    <a:bodyPr/>
                    <a:lstStyle/>
                    <a:p>
                      <a:pPr algn="ctr"/>
                      <a:r>
                        <a:rPr lang="pt-BR" b="0" i="1" dirty="0" smtClean="0">
                          <a:solidFill>
                            <a:schemeClr val="tx1"/>
                          </a:solidFill>
                        </a:rPr>
                        <a:t>8</a:t>
                      </a:r>
                      <a:endParaRPr lang="pt-BR" b="0" i="1" dirty="0">
                        <a:solidFill>
                          <a:schemeClr val="tx1"/>
                        </a:solidFill>
                      </a:endParaRPr>
                    </a:p>
                  </a:txBody>
                  <a:tcPr/>
                </a:tc>
                <a:tc>
                  <a:txBody>
                    <a:bodyPr/>
                    <a:lstStyle/>
                    <a:p>
                      <a:pPr algn="ctr"/>
                      <a:r>
                        <a:rPr lang="pt-BR" b="0" i="1" dirty="0" smtClean="0">
                          <a:solidFill>
                            <a:schemeClr val="tx1"/>
                          </a:solidFill>
                        </a:rPr>
                        <a:t>10</a:t>
                      </a:r>
                      <a:endParaRPr lang="pt-BR" b="0" i="1" dirty="0">
                        <a:solidFill>
                          <a:schemeClr val="tx1"/>
                        </a:solidFill>
                      </a:endParaRPr>
                    </a:p>
                  </a:txBody>
                  <a:tcPr/>
                </a:tc>
              </a:tr>
              <a:tr h="370840">
                <a:tc>
                  <a:txBody>
                    <a:bodyPr/>
                    <a:lstStyle/>
                    <a:p>
                      <a:pPr algn="ctr"/>
                      <a:r>
                        <a:rPr lang="pt-BR" b="1" dirty="0" smtClean="0">
                          <a:effectLst>
                            <a:outerShdw blurRad="38100" dist="38100" dir="2700000" algn="tl">
                              <a:srgbClr val="000000">
                                <a:alpha val="43137"/>
                              </a:srgbClr>
                            </a:outerShdw>
                          </a:effectLst>
                        </a:rPr>
                        <a:t>NÚMERO</a:t>
                      </a:r>
                      <a:r>
                        <a:rPr lang="pt-BR" b="1" baseline="0" dirty="0" smtClean="0">
                          <a:effectLst>
                            <a:outerShdw blurRad="38100" dist="38100" dir="2700000" algn="tl">
                              <a:srgbClr val="000000">
                                <a:alpha val="43137"/>
                              </a:srgbClr>
                            </a:outerShdw>
                          </a:effectLst>
                        </a:rPr>
                        <a:t> DE ELÉTRONS (e)</a:t>
                      </a:r>
                      <a:endParaRPr lang="pt-BR" b="1" dirty="0">
                        <a:effectLst>
                          <a:outerShdw blurRad="38100" dist="38100" dir="2700000" algn="tl">
                            <a:srgbClr val="000000">
                              <a:alpha val="43137"/>
                            </a:srgbClr>
                          </a:outerShdw>
                        </a:effectLst>
                      </a:endParaRPr>
                    </a:p>
                  </a:txBody>
                  <a:tcPr/>
                </a:tc>
                <a:tc>
                  <a:txBody>
                    <a:bodyPr/>
                    <a:lstStyle/>
                    <a:p>
                      <a:pPr algn="ctr"/>
                      <a:r>
                        <a:rPr lang="pt-BR" b="1" i="1" dirty="0" smtClean="0">
                          <a:solidFill>
                            <a:srgbClr val="0000FF"/>
                          </a:solidFill>
                        </a:rPr>
                        <a:t>10</a:t>
                      </a:r>
                      <a:endParaRPr lang="pt-BR" b="1" i="1" dirty="0">
                        <a:solidFill>
                          <a:srgbClr val="0000FF"/>
                        </a:solidFill>
                      </a:endParaRPr>
                    </a:p>
                  </a:txBody>
                  <a:tcPr/>
                </a:tc>
                <a:tc>
                  <a:txBody>
                    <a:bodyPr/>
                    <a:lstStyle/>
                    <a:p>
                      <a:pPr algn="ctr"/>
                      <a:r>
                        <a:rPr lang="pt-BR" b="1" i="1" dirty="0" smtClean="0">
                          <a:solidFill>
                            <a:srgbClr val="0000FF"/>
                          </a:solidFill>
                        </a:rPr>
                        <a:t>10</a:t>
                      </a:r>
                      <a:endParaRPr lang="pt-BR" b="1" i="1" dirty="0">
                        <a:solidFill>
                          <a:srgbClr val="0000FF"/>
                        </a:solidFill>
                      </a:endParaRPr>
                    </a:p>
                  </a:txBody>
                  <a:tcPr/>
                </a:tc>
                <a:tc>
                  <a:txBody>
                    <a:bodyPr/>
                    <a:lstStyle/>
                    <a:p>
                      <a:pPr algn="ctr"/>
                      <a:r>
                        <a:rPr lang="pt-BR" b="1" i="1" dirty="0" smtClean="0">
                          <a:solidFill>
                            <a:srgbClr val="0000FF"/>
                          </a:solidFill>
                        </a:rPr>
                        <a:t>10</a:t>
                      </a:r>
                      <a:endParaRPr lang="pt-BR" b="1" i="1" dirty="0">
                        <a:solidFill>
                          <a:srgbClr val="0000FF"/>
                        </a:solidFill>
                      </a:endParaRPr>
                    </a:p>
                  </a:txBody>
                  <a:tcPr/>
                </a:tc>
              </a:tr>
              <a:tr h="370840">
                <a:tc>
                  <a:txBody>
                    <a:bodyPr/>
                    <a:lstStyle/>
                    <a:p>
                      <a:pPr algn="ctr"/>
                      <a:r>
                        <a:rPr lang="pt-BR" b="1" dirty="0" smtClean="0">
                          <a:effectLst>
                            <a:outerShdw blurRad="38100" dist="38100" dir="2700000" algn="tl">
                              <a:srgbClr val="000000">
                                <a:alpha val="43137"/>
                              </a:srgbClr>
                            </a:outerShdw>
                          </a:effectLst>
                        </a:rPr>
                        <a:t>NÚMERO DE NÊUTRONS (n)</a:t>
                      </a:r>
                      <a:endParaRPr lang="pt-BR" b="1" dirty="0">
                        <a:effectLst>
                          <a:outerShdw blurRad="38100" dist="38100" dir="2700000" algn="tl">
                            <a:srgbClr val="000000">
                              <a:alpha val="43137"/>
                            </a:srgbClr>
                          </a:outerShdw>
                        </a:effectLst>
                      </a:endParaRPr>
                    </a:p>
                  </a:txBody>
                  <a:tcPr/>
                </a:tc>
                <a:tc>
                  <a:txBody>
                    <a:bodyPr/>
                    <a:lstStyle/>
                    <a:p>
                      <a:pPr marL="0" algn="ctr" defTabSz="914400" rtl="0" eaLnBrk="1" latinLnBrk="0" hangingPunct="1"/>
                      <a:r>
                        <a:rPr lang="pt-BR" sz="1800" b="0" i="1" kern="1200" dirty="0" smtClean="0">
                          <a:solidFill>
                            <a:schemeClr val="tx1"/>
                          </a:solidFill>
                          <a:latin typeface="+mn-lt"/>
                          <a:ea typeface="+mn-ea"/>
                          <a:cs typeface="+mn-cs"/>
                        </a:rPr>
                        <a:t>12</a:t>
                      </a:r>
                      <a:endParaRPr lang="pt-BR" sz="1800" b="0" i="1" kern="1200" dirty="0">
                        <a:solidFill>
                          <a:schemeClr val="tx1"/>
                        </a:solidFill>
                        <a:latin typeface="+mn-lt"/>
                        <a:ea typeface="+mn-ea"/>
                        <a:cs typeface="+mn-cs"/>
                      </a:endParaRPr>
                    </a:p>
                  </a:txBody>
                  <a:tcPr/>
                </a:tc>
                <a:tc>
                  <a:txBody>
                    <a:bodyPr/>
                    <a:lstStyle/>
                    <a:p>
                      <a:pPr marL="0" algn="ctr" defTabSz="914400" rtl="0" eaLnBrk="1" latinLnBrk="0" hangingPunct="1"/>
                      <a:r>
                        <a:rPr lang="pt-BR" sz="1800" b="0" i="1" kern="1200" dirty="0" smtClean="0">
                          <a:solidFill>
                            <a:schemeClr val="tx1"/>
                          </a:solidFill>
                          <a:latin typeface="+mn-lt"/>
                          <a:ea typeface="+mn-ea"/>
                          <a:cs typeface="+mn-cs"/>
                        </a:rPr>
                        <a:t>8</a:t>
                      </a:r>
                      <a:endParaRPr lang="pt-BR" sz="1800" b="0" i="1" kern="1200" dirty="0">
                        <a:solidFill>
                          <a:schemeClr val="tx1"/>
                        </a:solidFill>
                        <a:latin typeface="+mn-lt"/>
                        <a:ea typeface="+mn-ea"/>
                        <a:cs typeface="+mn-cs"/>
                      </a:endParaRPr>
                    </a:p>
                  </a:txBody>
                  <a:tcPr/>
                </a:tc>
                <a:tc>
                  <a:txBody>
                    <a:bodyPr/>
                    <a:lstStyle/>
                    <a:p>
                      <a:pPr marL="0" algn="ctr" defTabSz="914400" rtl="0" eaLnBrk="1" latinLnBrk="0" hangingPunct="1"/>
                      <a:r>
                        <a:rPr lang="pt-BR" sz="1800" b="0" i="1" kern="1200" dirty="0" smtClean="0">
                          <a:solidFill>
                            <a:schemeClr val="tx1"/>
                          </a:solidFill>
                          <a:latin typeface="+mn-lt"/>
                          <a:ea typeface="+mn-ea"/>
                          <a:cs typeface="+mn-cs"/>
                        </a:rPr>
                        <a:t>10</a:t>
                      </a:r>
                      <a:endParaRPr lang="pt-BR" sz="1800" b="0" i="1" kern="1200" dirty="0">
                        <a:solidFill>
                          <a:schemeClr val="tx1"/>
                        </a:solidFill>
                        <a:latin typeface="+mn-lt"/>
                        <a:ea typeface="+mn-ea"/>
                        <a:cs typeface="+mn-cs"/>
                      </a:endParaRPr>
                    </a:p>
                  </a:txBody>
                  <a:tcPr/>
                </a:tc>
              </a:tr>
            </a:tbl>
          </a:graphicData>
        </a:graphic>
      </p:graphicFrame>
      <p:sp>
        <p:nvSpPr>
          <p:cNvPr id="17" name="Retângulo 16"/>
          <p:cNvSpPr/>
          <p:nvPr/>
        </p:nvSpPr>
        <p:spPr>
          <a:xfrm>
            <a:off x="107504" y="2492896"/>
            <a:ext cx="2690160"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EXEMPLO</a:t>
            </a:r>
            <a:endParaRPr lang="pt-BR" sz="4000" dirty="0">
              <a:solidFill>
                <a:srgbClr val="C00000"/>
              </a:solidFill>
            </a:endParaRPr>
          </a:p>
        </p:txBody>
      </p:sp>
      <p:grpSp>
        <p:nvGrpSpPr>
          <p:cNvPr id="23" name="Grupo 22"/>
          <p:cNvGrpSpPr/>
          <p:nvPr/>
        </p:nvGrpSpPr>
        <p:grpSpPr>
          <a:xfrm>
            <a:off x="6457856" y="2915705"/>
            <a:ext cx="1080000" cy="1080000"/>
            <a:chOff x="3995440" y="4915363"/>
            <a:chExt cx="1080000" cy="1080000"/>
          </a:xfrm>
        </p:grpSpPr>
        <p:sp>
          <p:nvSpPr>
            <p:cNvPr id="24" name="Oval 16"/>
            <p:cNvSpPr>
              <a:spLocks noChangeArrowheads="1"/>
            </p:cNvSpPr>
            <p:nvPr/>
          </p:nvSpPr>
          <p:spPr bwMode="auto">
            <a:xfrm>
              <a:off x="3995440" y="4915363"/>
              <a:ext cx="1080000" cy="1080000"/>
            </a:xfrm>
            <a:prstGeom prst="ellipse">
              <a:avLst/>
            </a:prstGeom>
            <a:gradFill>
              <a:gsLst>
                <a:gs pos="17000">
                  <a:schemeClr val="bg1"/>
                </a:gs>
                <a:gs pos="37000">
                  <a:srgbClr val="00FFFF"/>
                </a:gs>
                <a:gs pos="64000">
                  <a:srgbClr val="0000FF"/>
                </a:gs>
                <a:gs pos="98000">
                  <a:schemeClr val="tx1"/>
                </a:gs>
              </a:gsLst>
              <a:lin ang="2700000" scaled="1"/>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25" name="Text Box 18"/>
            <p:cNvSpPr txBox="1">
              <a:spLocks noChangeArrowheads="1"/>
            </p:cNvSpPr>
            <p:nvPr/>
          </p:nvSpPr>
          <p:spPr bwMode="auto">
            <a:xfrm>
              <a:off x="4356198" y="5172800"/>
              <a:ext cx="7088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Ne</a:t>
              </a:r>
              <a:endParaRPr lang="pt-BR" sz="3200" b="1" i="0" dirty="0">
                <a:solidFill>
                  <a:schemeClr val="bg1"/>
                </a:solidFill>
                <a:cs typeface="Arial" pitchFamily="34" charset="0"/>
              </a:endParaRPr>
            </a:p>
          </p:txBody>
        </p:sp>
        <p:sp>
          <p:nvSpPr>
            <p:cNvPr id="26" name="Text Box 19"/>
            <p:cNvSpPr txBox="1">
              <a:spLocks noChangeArrowheads="1"/>
            </p:cNvSpPr>
            <p:nvPr/>
          </p:nvSpPr>
          <p:spPr bwMode="auto">
            <a:xfrm>
              <a:off x="4115862" y="5513473"/>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b="1" i="0" dirty="0" smtClean="0">
                  <a:solidFill>
                    <a:schemeClr val="bg1"/>
                  </a:solidFill>
                  <a:cs typeface="Arial" pitchFamily="34" charset="0"/>
                </a:rPr>
                <a:t>10</a:t>
              </a:r>
              <a:endParaRPr lang="pt-BR" b="1" i="0" dirty="0">
                <a:solidFill>
                  <a:schemeClr val="bg1"/>
                </a:solidFill>
                <a:cs typeface="Arial" pitchFamily="34" charset="0"/>
              </a:endParaRPr>
            </a:p>
          </p:txBody>
        </p:sp>
        <p:sp>
          <p:nvSpPr>
            <p:cNvPr id="27" name="Text Box 20"/>
            <p:cNvSpPr txBox="1">
              <a:spLocks noChangeArrowheads="1"/>
            </p:cNvSpPr>
            <p:nvPr/>
          </p:nvSpPr>
          <p:spPr bwMode="auto">
            <a:xfrm>
              <a:off x="4124178" y="5063735"/>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b="1" i="0" dirty="0" smtClean="0">
                  <a:solidFill>
                    <a:schemeClr val="bg1"/>
                  </a:solidFill>
                  <a:cs typeface="Arial" pitchFamily="34" charset="0"/>
                </a:rPr>
                <a:t>20</a:t>
              </a:r>
              <a:endParaRPr lang="pt-BR" b="1" i="0" dirty="0">
                <a:solidFill>
                  <a:schemeClr val="bg1"/>
                </a:solidFill>
                <a:cs typeface="Arial" pitchFamily="34" charset="0"/>
              </a:endParaRPr>
            </a:p>
          </p:txBody>
        </p:sp>
      </p:grpSp>
      <p:grpSp>
        <p:nvGrpSpPr>
          <p:cNvPr id="29" name="Grupo 28"/>
          <p:cNvGrpSpPr/>
          <p:nvPr/>
        </p:nvGrpSpPr>
        <p:grpSpPr>
          <a:xfrm>
            <a:off x="3419872" y="2817072"/>
            <a:ext cx="1260000" cy="1260000"/>
            <a:chOff x="4355976" y="3095582"/>
            <a:chExt cx="1260000" cy="1260000"/>
          </a:xfrm>
        </p:grpSpPr>
        <p:grpSp>
          <p:nvGrpSpPr>
            <p:cNvPr id="7" name="Grupo 6"/>
            <p:cNvGrpSpPr/>
            <p:nvPr/>
          </p:nvGrpSpPr>
          <p:grpSpPr>
            <a:xfrm>
              <a:off x="4355976" y="3095582"/>
              <a:ext cx="1260000" cy="1260000"/>
              <a:chOff x="3995440" y="4797152"/>
              <a:chExt cx="1260000" cy="1260000"/>
            </a:xfrm>
          </p:grpSpPr>
          <p:sp>
            <p:nvSpPr>
              <p:cNvPr id="8" name="Oval 16"/>
              <p:cNvSpPr>
                <a:spLocks noChangeArrowheads="1"/>
              </p:cNvSpPr>
              <p:nvPr/>
            </p:nvSpPr>
            <p:spPr bwMode="auto">
              <a:xfrm>
                <a:off x="3995440" y="4797152"/>
                <a:ext cx="1260000" cy="1260000"/>
              </a:xfrm>
              <a:prstGeom prst="ellipse">
                <a:avLst/>
              </a:prstGeom>
              <a:gradFill flip="none" rotWithShape="1">
                <a:gsLst>
                  <a:gs pos="0">
                    <a:schemeClr val="bg1"/>
                  </a:gs>
                  <a:gs pos="32000">
                    <a:srgbClr val="66FF33"/>
                  </a:gs>
                  <a:gs pos="100000">
                    <a:schemeClr val="tx1"/>
                  </a:gs>
                  <a:gs pos="56000">
                    <a:srgbClr val="008000"/>
                  </a:gs>
                </a:gsLst>
                <a:lin ang="2700000" scaled="1"/>
                <a:tileRect/>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9" name="Text Box 18"/>
              <p:cNvSpPr txBox="1">
                <a:spLocks noChangeArrowheads="1"/>
              </p:cNvSpPr>
              <p:nvPr/>
            </p:nvSpPr>
            <p:spPr bwMode="auto">
              <a:xfrm>
                <a:off x="4435187" y="5154339"/>
                <a:ext cx="7088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3200" b="1" i="0" dirty="0" smtClean="0">
                    <a:solidFill>
                      <a:schemeClr val="bg1"/>
                    </a:solidFill>
                    <a:cs typeface="Arial" pitchFamily="34" charset="0"/>
                  </a:rPr>
                  <a:t>Na</a:t>
                </a:r>
                <a:endParaRPr lang="pt-BR" sz="3200" b="1" i="0" dirty="0">
                  <a:solidFill>
                    <a:schemeClr val="bg1"/>
                  </a:solidFill>
                  <a:cs typeface="Arial" pitchFamily="34" charset="0"/>
                </a:endParaRPr>
              </a:p>
            </p:txBody>
          </p:sp>
          <p:sp>
            <p:nvSpPr>
              <p:cNvPr id="10" name="Text Box 19"/>
              <p:cNvSpPr txBox="1">
                <a:spLocks noChangeArrowheads="1"/>
              </p:cNvSpPr>
              <p:nvPr/>
            </p:nvSpPr>
            <p:spPr bwMode="auto">
              <a:xfrm>
                <a:off x="4146565" y="5481364"/>
                <a:ext cx="455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11</a:t>
                </a:r>
                <a:endParaRPr lang="pt-BR" sz="2000" b="1" i="0" dirty="0">
                  <a:solidFill>
                    <a:schemeClr val="bg1"/>
                  </a:solidFill>
                  <a:cs typeface="Arial" pitchFamily="34" charset="0"/>
                </a:endParaRPr>
              </a:p>
            </p:txBody>
          </p:sp>
          <p:sp>
            <p:nvSpPr>
              <p:cNvPr id="11" name="Text Box 20"/>
              <p:cNvSpPr txBox="1">
                <a:spLocks noChangeArrowheads="1"/>
              </p:cNvSpPr>
              <p:nvPr/>
            </p:nvSpPr>
            <p:spPr bwMode="auto">
              <a:xfrm>
                <a:off x="4139480" y="494161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000" b="1" i="0" dirty="0" smtClean="0">
                    <a:solidFill>
                      <a:schemeClr val="bg1"/>
                    </a:solidFill>
                    <a:cs typeface="Arial" pitchFamily="34" charset="0"/>
                  </a:rPr>
                  <a:t>23</a:t>
                </a:r>
                <a:endParaRPr lang="pt-BR" sz="2000" b="1" i="0" dirty="0">
                  <a:solidFill>
                    <a:schemeClr val="bg1"/>
                  </a:solidFill>
                  <a:cs typeface="Arial" pitchFamily="34" charset="0"/>
                </a:endParaRPr>
              </a:p>
            </p:txBody>
          </p:sp>
        </p:grpSp>
        <p:sp>
          <p:nvSpPr>
            <p:cNvPr id="28" name="Text Box 7"/>
            <p:cNvSpPr txBox="1">
              <a:spLocks noChangeArrowheads="1"/>
            </p:cNvSpPr>
            <p:nvPr/>
          </p:nvSpPr>
          <p:spPr bwMode="auto">
            <a:xfrm>
              <a:off x="5262829" y="3388095"/>
              <a:ext cx="319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b="1" i="0">
                  <a:solidFill>
                    <a:schemeClr val="bg1"/>
                  </a:solidFill>
                  <a:cs typeface="Arial" pitchFamily="34" charset="0"/>
                </a:rPr>
                <a:t>+</a:t>
              </a:r>
            </a:p>
          </p:txBody>
        </p:sp>
      </p:grpSp>
      <p:grpSp>
        <p:nvGrpSpPr>
          <p:cNvPr id="31" name="Grupo 30"/>
          <p:cNvGrpSpPr/>
          <p:nvPr/>
        </p:nvGrpSpPr>
        <p:grpSpPr>
          <a:xfrm>
            <a:off x="5120768" y="3306889"/>
            <a:ext cx="720000" cy="720000"/>
            <a:chOff x="5832302" y="3136946"/>
            <a:chExt cx="720000" cy="720000"/>
          </a:xfrm>
        </p:grpSpPr>
        <p:grpSp>
          <p:nvGrpSpPr>
            <p:cNvPr id="12" name="Grupo 11"/>
            <p:cNvGrpSpPr/>
            <p:nvPr/>
          </p:nvGrpSpPr>
          <p:grpSpPr>
            <a:xfrm>
              <a:off x="5832302" y="3136946"/>
              <a:ext cx="720000" cy="720000"/>
              <a:chOff x="4027845" y="4848173"/>
              <a:chExt cx="720000" cy="720000"/>
            </a:xfrm>
          </p:grpSpPr>
          <p:sp>
            <p:nvSpPr>
              <p:cNvPr id="13" name="Oval 16"/>
              <p:cNvSpPr>
                <a:spLocks noChangeArrowheads="1"/>
              </p:cNvSpPr>
              <p:nvPr/>
            </p:nvSpPr>
            <p:spPr bwMode="auto">
              <a:xfrm>
                <a:off x="4027845" y="4848173"/>
                <a:ext cx="720000" cy="720000"/>
              </a:xfrm>
              <a:prstGeom prst="ellipse">
                <a:avLst/>
              </a:prstGeom>
              <a:gradFill>
                <a:gsLst>
                  <a:gs pos="16000">
                    <a:schemeClr val="bg1"/>
                  </a:gs>
                  <a:gs pos="47000">
                    <a:srgbClr val="FF9900"/>
                  </a:gs>
                  <a:gs pos="72000">
                    <a:srgbClr val="FFC000"/>
                  </a:gs>
                  <a:gs pos="92000">
                    <a:schemeClr val="tx1"/>
                  </a:gs>
                </a:gsLst>
                <a:lin ang="2700000" scaled="1"/>
              </a:gradFill>
              <a:ln w="9525">
                <a:solidFill>
                  <a:srgbClr val="000000"/>
                </a:solidFill>
                <a:round/>
                <a:headEnd/>
                <a:tailEnd/>
              </a:ln>
              <a:extLst/>
            </p:spPr>
            <p:txBody>
              <a:bodyPr wrap="none" anchor="ctr"/>
              <a:lstStyle/>
              <a:p>
                <a:endParaRPr lang="pt-BR" b="1">
                  <a:solidFill>
                    <a:srgbClr val="008000"/>
                  </a:solidFill>
                  <a:cs typeface="Arial" pitchFamily="34" charset="0"/>
                </a:endParaRPr>
              </a:p>
            </p:txBody>
          </p:sp>
          <p:sp>
            <p:nvSpPr>
              <p:cNvPr id="14" name="Text Box 18"/>
              <p:cNvSpPr txBox="1">
                <a:spLocks noChangeArrowheads="1"/>
              </p:cNvSpPr>
              <p:nvPr/>
            </p:nvSpPr>
            <p:spPr bwMode="auto">
              <a:xfrm>
                <a:off x="4207035" y="4951905"/>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2800" b="1" i="0" dirty="0" smtClean="0">
                    <a:solidFill>
                      <a:schemeClr val="bg1"/>
                    </a:solidFill>
                    <a:cs typeface="Arial" pitchFamily="34" charset="0"/>
                  </a:rPr>
                  <a:t>O</a:t>
                </a:r>
                <a:endParaRPr lang="pt-BR" sz="2800" b="1" i="0" dirty="0">
                  <a:solidFill>
                    <a:schemeClr val="bg1"/>
                  </a:solidFill>
                  <a:cs typeface="Arial" pitchFamily="34" charset="0"/>
                </a:endParaRPr>
              </a:p>
            </p:txBody>
          </p:sp>
          <p:sp>
            <p:nvSpPr>
              <p:cNvPr id="15" name="Text Box 19"/>
              <p:cNvSpPr txBox="1">
                <a:spLocks noChangeArrowheads="1"/>
              </p:cNvSpPr>
              <p:nvPr/>
            </p:nvSpPr>
            <p:spPr bwMode="auto">
              <a:xfrm>
                <a:off x="4128245" y="5245461"/>
                <a:ext cx="269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1200" b="1" i="0" dirty="0" smtClean="0">
                    <a:solidFill>
                      <a:schemeClr val="bg1"/>
                    </a:solidFill>
                    <a:cs typeface="Arial" pitchFamily="34" charset="0"/>
                  </a:rPr>
                  <a:t>8</a:t>
                </a:r>
                <a:endParaRPr lang="pt-BR" sz="1200" b="1" i="0" dirty="0">
                  <a:solidFill>
                    <a:schemeClr val="bg1"/>
                  </a:solidFill>
                  <a:cs typeface="Arial" pitchFamily="34" charset="0"/>
                </a:endParaRPr>
              </a:p>
            </p:txBody>
          </p:sp>
          <p:sp>
            <p:nvSpPr>
              <p:cNvPr id="16" name="Text Box 20"/>
              <p:cNvSpPr txBox="1">
                <a:spLocks noChangeArrowheads="1"/>
              </p:cNvSpPr>
              <p:nvPr/>
            </p:nvSpPr>
            <p:spPr bwMode="auto">
              <a:xfrm>
                <a:off x="4055061" y="4926365"/>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1200" b="1" i="0" dirty="0" smtClean="0">
                    <a:solidFill>
                      <a:schemeClr val="bg1"/>
                    </a:solidFill>
                    <a:cs typeface="Arial" pitchFamily="34" charset="0"/>
                  </a:rPr>
                  <a:t>16</a:t>
                </a:r>
                <a:endParaRPr lang="pt-BR" sz="1200" b="1" i="0" dirty="0">
                  <a:solidFill>
                    <a:schemeClr val="bg1"/>
                  </a:solidFill>
                  <a:cs typeface="Arial" pitchFamily="34" charset="0"/>
                </a:endParaRPr>
              </a:p>
            </p:txBody>
          </p:sp>
        </p:grpSp>
        <p:sp>
          <p:nvSpPr>
            <p:cNvPr id="30" name="Text Box 7"/>
            <p:cNvSpPr txBox="1">
              <a:spLocks noChangeArrowheads="1"/>
            </p:cNvSpPr>
            <p:nvPr/>
          </p:nvSpPr>
          <p:spPr bwMode="auto">
            <a:xfrm>
              <a:off x="6238150" y="3186968"/>
              <a:ext cx="309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pt-BR" sz="1100" b="1" i="0" dirty="0" smtClean="0">
                  <a:solidFill>
                    <a:schemeClr val="bg1"/>
                  </a:solidFill>
                  <a:cs typeface="Arial" pitchFamily="34" charset="0"/>
                </a:rPr>
                <a:t>2-</a:t>
              </a:r>
              <a:endParaRPr lang="pt-BR" sz="1100" b="1" i="0" dirty="0">
                <a:solidFill>
                  <a:schemeClr val="bg1"/>
                </a:solidFill>
                <a:cs typeface="Arial" pitchFamily="34" charset="0"/>
              </a:endParaRPr>
            </a:p>
          </p:txBody>
        </p:sp>
      </p:grpSp>
    </p:spTree>
    <p:extLst>
      <p:ext uri="{BB962C8B-B14F-4D97-AF65-F5344CB8AC3E}">
        <p14:creationId xmlns:p14="http://schemas.microsoft.com/office/powerpoint/2010/main" val="3977199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49627"/>
                                  </p:iterate>
                                  <p:childTnLst>
                                    <p:set>
                                      <p:cBhvr>
                                        <p:cTn id="23" dur="1" fill="hold">
                                          <p:stCondLst>
                                            <p:cond delay="0"/>
                                          </p:stCondLst>
                                        </p:cTn>
                                        <p:tgtEl>
                                          <p:spTgt spid="5"/>
                                        </p:tgtEl>
                                        <p:attrNameLst>
                                          <p:attrName>style.visibility</p:attrName>
                                        </p:attrNameLst>
                                      </p:cBhvr>
                                      <p:to>
                                        <p:strVal val="visible"/>
                                      </p:to>
                                    </p:set>
                                    <p:set>
                                      <p:cBhvr>
                                        <p:cTn id="24" dur="23" fill="hold">
                                          <p:stCondLst>
                                            <p:cond delay="0"/>
                                          </p:stCondLst>
                                        </p:cTn>
                                        <p:tgtEl>
                                          <p:spTgt spid="5"/>
                                        </p:tgtEl>
                                        <p:attrNameLst>
                                          <p:attrName>style.rotation</p:attrName>
                                        </p:attrNameLst>
                                      </p:cBhvr>
                                      <p:to>
                                        <p:strVal val="-45.0"/>
                                      </p:to>
                                    </p:set>
                                    <p:anim calcmode="lin" valueType="num">
                                      <p:cBhvr>
                                        <p:cTn id="25" dur="23" fill="hold">
                                          <p:stCondLst>
                                            <p:cond delay="2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2" decel="50000" autoRev="1" fill="hold">
                                          <p:stCondLst>
                                            <p:cond delay="2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1" fill="hold">
                                          <p:stCondLst>
                                            <p:cond delay="49"/>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 presetClass="entr" presetSubtype="4"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3"/>
          <p:cNvGraphicFramePr>
            <a:graphicFrameLocks noGrp="1"/>
          </p:cNvGraphicFramePr>
          <p:nvPr>
            <p:extLst>
              <p:ext uri="{D42A27DB-BD31-4B8C-83A1-F6EECF244321}">
                <p14:modId xmlns:p14="http://schemas.microsoft.com/office/powerpoint/2010/main" val="3519058253"/>
              </p:ext>
            </p:extLst>
          </p:nvPr>
        </p:nvGraphicFramePr>
        <p:xfrm>
          <a:off x="239873" y="3145432"/>
          <a:ext cx="5688632" cy="2455068"/>
        </p:xfrm>
        <a:graphic>
          <a:graphicData uri="http://schemas.openxmlformats.org/drawingml/2006/table">
            <a:tbl>
              <a:tblPr/>
              <a:tblGrid>
                <a:gridCol w="822453"/>
                <a:gridCol w="1049755"/>
                <a:gridCol w="936104"/>
                <a:gridCol w="1008112"/>
                <a:gridCol w="844142"/>
                <a:gridCol w="1028066"/>
              </a:tblGrid>
              <a:tr h="9460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ysClr val="windowText" lastClr="000000"/>
                          </a:solidFill>
                          <a:effectLst/>
                          <a:latin typeface="Arial" pitchFamily="34" charset="0"/>
                        </a:rPr>
                        <a:t>Nome</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smtClean="0">
                          <a:ln>
                            <a:noFill/>
                          </a:ln>
                          <a:solidFill>
                            <a:sysClr val="windowText" lastClr="000000"/>
                          </a:solidFill>
                          <a:effectLst/>
                          <a:latin typeface="Arial" pitchFamily="34" charset="0"/>
                        </a:rPr>
                        <a:t>Região do átomo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ysClr val="windowText" lastClr="000000"/>
                          </a:solidFill>
                          <a:effectLst/>
                          <a:latin typeface="Arial" pitchFamily="34" charset="0"/>
                        </a:rPr>
                        <a:t>Símbolo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ysClr val="windowText" lastClr="000000"/>
                          </a:solidFill>
                          <a:effectLst/>
                          <a:latin typeface="Arial" pitchFamily="34" charset="0"/>
                        </a:rPr>
                        <a:t>Carga (C)</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ysClr val="windowText" lastClr="000000"/>
                          </a:solidFill>
                          <a:effectLst/>
                          <a:latin typeface="Arial" pitchFamily="34" charset="0"/>
                        </a:rPr>
                        <a:t>Massa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ysClr val="windowText" lastClr="000000"/>
                          </a:solidFill>
                          <a:effectLst/>
                          <a:latin typeface="Arial" pitchFamily="34" charset="0"/>
                        </a:rPr>
                        <a:t>relativa ao próton</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ysClr val="windowText" lastClr="000000"/>
                          </a:solidFill>
                          <a:effectLst/>
                          <a:latin typeface="Arial" pitchFamily="34" charset="0"/>
                        </a:rPr>
                        <a:t>Massa (g)</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Elétron</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Eletrosfera</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ysClr val="windowText" lastClr="000000"/>
                          </a:solidFill>
                          <a:effectLst/>
                          <a:latin typeface="Arial" pitchFamily="34" charset="0"/>
                        </a:rPr>
                        <a:t>e</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ysClr val="windowText" lastClr="000000"/>
                          </a:solidFill>
                          <a:effectLst/>
                          <a:latin typeface="Arial" pitchFamily="34" charset="0"/>
                        </a:rPr>
                        <a:t>-1,6x10</a:t>
                      </a:r>
                      <a:r>
                        <a:rPr kumimoji="0" lang="pt-BR" sz="1400" b="0" i="0" u="none" strike="noStrike" cap="none" normalizeH="0" baseline="30000" smtClean="0">
                          <a:ln>
                            <a:noFill/>
                          </a:ln>
                          <a:solidFill>
                            <a:sysClr val="windowText" lastClr="000000"/>
                          </a:solidFill>
                          <a:effectLst/>
                          <a:latin typeface="Arial" pitchFamily="34" charset="0"/>
                        </a:rPr>
                        <a:t>-19</a:t>
                      </a:r>
                      <a:endParaRPr kumimoji="0" lang="pt-BR" sz="1400" b="0" i="0" u="none" strike="noStrike" cap="none" normalizeH="0" baseline="0" smtClean="0">
                        <a:ln>
                          <a:noFill/>
                        </a:ln>
                        <a:solidFill>
                          <a:sysClr val="windowText" lastClr="000000"/>
                        </a:solidFill>
                        <a:effectLst/>
                        <a:latin typeface="Arial"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ysClr val="windowText" lastClr="000000"/>
                          </a:solidFill>
                          <a:effectLst/>
                          <a:latin typeface="Arial" pitchFamily="34" charset="0"/>
                        </a:rPr>
                        <a:t>1/1840</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9,11x10</a:t>
                      </a:r>
                      <a:r>
                        <a:rPr kumimoji="0" lang="pt-BR" sz="1400" b="0" i="0" u="none" strike="noStrike" cap="none" normalizeH="0" baseline="30000" dirty="0" smtClean="0">
                          <a:ln>
                            <a:noFill/>
                          </a:ln>
                          <a:solidFill>
                            <a:sysClr val="windowText" lastClr="000000"/>
                          </a:solidFill>
                          <a:effectLst/>
                          <a:latin typeface="Arial" pitchFamily="34" charset="0"/>
                        </a:rPr>
                        <a:t>-28</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7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Próton</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ysClr val="windowText" lastClr="000000"/>
                          </a:solidFill>
                          <a:effectLst/>
                          <a:latin typeface="Arial" pitchFamily="34" charset="0"/>
                        </a:rPr>
                        <a:t>Núcleo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p</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ysClr val="windowText" lastClr="000000"/>
                          </a:solidFill>
                          <a:effectLst/>
                          <a:latin typeface="Arial" pitchFamily="34" charset="0"/>
                        </a:rPr>
                        <a:t>1,6x10</a:t>
                      </a:r>
                      <a:r>
                        <a:rPr kumimoji="0" lang="pt-BR" sz="1400" b="0" i="0" u="none" strike="noStrike" cap="none" normalizeH="0" baseline="30000" smtClean="0">
                          <a:ln>
                            <a:noFill/>
                          </a:ln>
                          <a:solidFill>
                            <a:sysClr val="windowText" lastClr="000000"/>
                          </a:solidFill>
                          <a:effectLst/>
                          <a:latin typeface="Arial" pitchFamily="34" charset="0"/>
                        </a:rPr>
                        <a:t>-19</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ysClr val="windowText" lastClr="000000"/>
                          </a:solidFill>
                          <a:effectLst/>
                          <a:latin typeface="Arial" pitchFamily="34" charset="0"/>
                        </a:rPr>
                        <a:t>1</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ysClr val="windowText" lastClr="000000"/>
                          </a:solidFill>
                          <a:effectLst/>
                          <a:latin typeface="Arial" pitchFamily="34" charset="0"/>
                        </a:rPr>
                        <a:t>1,67x10</a:t>
                      </a:r>
                      <a:r>
                        <a:rPr kumimoji="0" lang="pt-BR" sz="1400" b="0" i="0" u="none" strike="noStrike" cap="none" normalizeH="0" baseline="30000" smtClean="0">
                          <a:ln>
                            <a:noFill/>
                          </a:ln>
                          <a:solidFill>
                            <a:sysClr val="windowText" lastClr="000000"/>
                          </a:solidFill>
                          <a:effectLst/>
                          <a:latin typeface="Arial" pitchFamily="34" charset="0"/>
                        </a:rPr>
                        <a:t>-24</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8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Nêutron</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Núcleo</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n</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0</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1</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ysClr val="windowText" lastClr="000000"/>
                          </a:solidFill>
                          <a:effectLst/>
                          <a:latin typeface="Arial" pitchFamily="34" charset="0"/>
                        </a:rPr>
                        <a:t>1,67x10</a:t>
                      </a:r>
                      <a:r>
                        <a:rPr kumimoji="0" lang="pt-BR" sz="1400" b="0" i="0" u="none" strike="noStrike" cap="none" normalizeH="0" baseline="30000" dirty="0" smtClean="0">
                          <a:ln>
                            <a:noFill/>
                          </a:ln>
                          <a:solidFill>
                            <a:sysClr val="windowText" lastClr="000000"/>
                          </a:solidFill>
                          <a:effectLst/>
                          <a:latin typeface="Arial" pitchFamily="34" charset="0"/>
                        </a:rPr>
                        <a:t>-24</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64"/>
          <p:cNvSpPr txBox="1">
            <a:spLocks noChangeArrowheads="1"/>
          </p:cNvSpPr>
          <p:nvPr/>
        </p:nvSpPr>
        <p:spPr bwMode="auto">
          <a:xfrm>
            <a:off x="107504" y="1097449"/>
            <a:ext cx="8172400" cy="1323439"/>
          </a:xfrm>
          <a:prstGeom prst="rect">
            <a:avLst/>
          </a:prstGeom>
        </p:spPr>
        <p:txBody>
          <a:bodyPr wrap="square">
            <a:spAutoFit/>
          </a:bodyPr>
          <a:lstStyle>
            <a:defPPr>
              <a:defRPr lang="pt-BR"/>
            </a:defPPr>
            <a:lvl1pPr>
              <a:defRPr sz="4800" b="1">
                <a:solidFill>
                  <a:srgbClr val="FF0000"/>
                </a:solidFill>
                <a:effectLst>
                  <a:outerShdw blurRad="38100" dist="38100" dir="2700000" algn="tl">
                    <a:srgbClr val="000000">
                      <a:alpha val="43137"/>
                    </a:srgbClr>
                  </a:outerShdw>
                </a:effectLst>
              </a:defRPr>
            </a:lvl1pPr>
          </a:lstStyle>
          <a:p>
            <a:pPr algn="just"/>
            <a:r>
              <a:rPr lang="pt-BR" sz="4000" dirty="0" smtClean="0">
                <a:solidFill>
                  <a:srgbClr val="C00000"/>
                </a:solidFill>
              </a:rPr>
              <a:t>Principais características </a:t>
            </a:r>
            <a:r>
              <a:rPr lang="pt-BR" sz="4000" dirty="0">
                <a:solidFill>
                  <a:srgbClr val="C00000"/>
                </a:solidFill>
              </a:rPr>
              <a:t>das partículas </a:t>
            </a:r>
            <a:r>
              <a:rPr lang="pt-BR" sz="4000" dirty="0" smtClean="0">
                <a:solidFill>
                  <a:srgbClr val="C00000"/>
                </a:solidFill>
              </a:rPr>
              <a:t>elementares do </a:t>
            </a:r>
            <a:r>
              <a:rPr lang="pt-BR" sz="4000" dirty="0">
                <a:solidFill>
                  <a:srgbClr val="C00000"/>
                </a:solidFill>
              </a:rPr>
              <a:t>átomo</a:t>
            </a:r>
          </a:p>
        </p:txBody>
      </p:sp>
      <p:pic>
        <p:nvPicPr>
          <p:cNvPr id="7"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3570" t="27807" r="30713" b="28570"/>
          <a:stretch/>
        </p:blipFill>
        <p:spPr>
          <a:xfrm>
            <a:off x="6144529" y="3110771"/>
            <a:ext cx="2819959" cy="2583082"/>
          </a:xfrm>
          <a:prstGeom prst="rect">
            <a:avLst/>
          </a:prstGeom>
        </p:spPr>
      </p:pic>
      <p:sp>
        <p:nvSpPr>
          <p:cNvPr id="10" name="TextBox 2"/>
          <p:cNvSpPr txBox="1"/>
          <p:nvPr/>
        </p:nvSpPr>
        <p:spPr>
          <a:xfrm>
            <a:off x="6082448" y="5631051"/>
            <a:ext cx="1184940" cy="246221"/>
          </a:xfrm>
          <a:prstGeom prst="rect">
            <a:avLst/>
          </a:prstGeom>
          <a:noFill/>
        </p:spPr>
        <p:txBody>
          <a:bodyPr wrap="none" rtlCol="0">
            <a:spAutoFit/>
          </a:bodyPr>
          <a:lstStyle/>
          <a:p>
            <a:r>
              <a:rPr lang="pt-BR" sz="1000" dirty="0" smtClean="0"/>
              <a:t>Imagem: SEE-PE</a:t>
            </a:r>
            <a:endParaRPr lang="pt-BR" sz="1000" dirty="0"/>
          </a:p>
        </p:txBody>
      </p:sp>
    </p:spTree>
    <p:extLst>
      <p:ext uri="{BB962C8B-B14F-4D97-AF65-F5344CB8AC3E}">
        <p14:creationId xmlns:p14="http://schemas.microsoft.com/office/powerpoint/2010/main" val="1068626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600" decel="100000"/>
                                        <p:tgtEl>
                                          <p:spTgt spid="5"/>
                                        </p:tgtEl>
                                      </p:cBhvr>
                                    </p:animEffect>
                                    <p:anim calcmode="lin" valueType="num">
                                      <p:cBhvr>
                                        <p:cTn id="8" dur="1600" decel="100000" fill="hold"/>
                                        <p:tgtEl>
                                          <p:spTgt spid="5"/>
                                        </p:tgtEl>
                                        <p:attrNameLst>
                                          <p:attrName>style.rotation</p:attrName>
                                        </p:attrNameLst>
                                      </p:cBhvr>
                                      <p:tavLst>
                                        <p:tav tm="0">
                                          <p:val>
                                            <p:fltVal val="-90"/>
                                          </p:val>
                                        </p:tav>
                                        <p:tav tm="100000">
                                          <p:val>
                                            <p:fltVal val="0"/>
                                          </p:val>
                                        </p:tav>
                                      </p:tavLst>
                                    </p:anim>
                                    <p:anim calcmode="lin" valueType="num">
                                      <p:cBhvr>
                                        <p:cTn id="9" dur="1600" decel="100000" fill="hold"/>
                                        <p:tgtEl>
                                          <p:spTgt spid="5"/>
                                        </p:tgtEl>
                                        <p:attrNameLst>
                                          <p:attrName>ppt_x</p:attrName>
                                        </p:attrNameLst>
                                      </p:cBhvr>
                                      <p:tavLst>
                                        <p:tav tm="0">
                                          <p:val>
                                            <p:strVal val="#ppt_x+0.4"/>
                                          </p:val>
                                        </p:tav>
                                        <p:tav tm="100000">
                                          <p:val>
                                            <p:strVal val="#ppt_x-0.05"/>
                                          </p:val>
                                        </p:tav>
                                      </p:tavLst>
                                    </p:anim>
                                    <p:anim calcmode="lin" valueType="num">
                                      <p:cBhvr>
                                        <p:cTn id="10" dur="1600" decel="100000" fill="hold"/>
                                        <p:tgtEl>
                                          <p:spTgt spid="5"/>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5"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07504" y="1052736"/>
            <a:ext cx="2924198" cy="861774"/>
          </a:xfrm>
          <a:prstGeom prst="rect">
            <a:avLst/>
          </a:prstGeom>
        </p:spPr>
        <p:txBody>
          <a:bodyPr wrap="none">
            <a:spAutoFit/>
          </a:bodyPr>
          <a:lstStyle/>
          <a:p>
            <a:r>
              <a:rPr lang="pt-BR" sz="5000" b="1" dirty="0" smtClean="0">
                <a:solidFill>
                  <a:srgbClr val="C00000"/>
                </a:solidFill>
                <a:effectLst>
                  <a:outerShdw blurRad="38100" dist="38100" dir="2700000" algn="tl">
                    <a:srgbClr val="000000">
                      <a:alpha val="43137"/>
                    </a:srgbClr>
                  </a:outerShdw>
                </a:effectLst>
              </a:rPr>
              <a:t>Molécula</a:t>
            </a:r>
            <a:endParaRPr lang="pt-BR" sz="5000" dirty="0">
              <a:solidFill>
                <a:srgbClr val="C00000"/>
              </a:solidFill>
            </a:endParaRPr>
          </a:p>
        </p:txBody>
      </p:sp>
      <p:sp>
        <p:nvSpPr>
          <p:cNvPr id="5" name="Retângulo 4"/>
          <p:cNvSpPr/>
          <p:nvPr/>
        </p:nvSpPr>
        <p:spPr>
          <a:xfrm>
            <a:off x="107504" y="1844824"/>
            <a:ext cx="5400600" cy="1200329"/>
          </a:xfrm>
          <a:prstGeom prst="rect">
            <a:avLst/>
          </a:prstGeom>
        </p:spPr>
        <p:txBody>
          <a:bodyPr wrap="square">
            <a:spAutoFit/>
          </a:bodyPr>
          <a:lstStyle/>
          <a:p>
            <a:r>
              <a:rPr lang="pt-BR" sz="2400" b="1" dirty="0">
                <a:solidFill>
                  <a:schemeClr val="accent5">
                    <a:lumMod val="50000"/>
                  </a:schemeClr>
                </a:solidFill>
                <a:effectLst>
                  <a:outerShdw blurRad="38100" dist="38100" dir="2700000" algn="tl">
                    <a:srgbClr val="000000">
                      <a:alpha val="43137"/>
                    </a:srgbClr>
                  </a:outerShdw>
                </a:effectLst>
                <a:latin typeface="Calibri" pitchFamily="34" charset="0"/>
              </a:rPr>
              <a:t>É</a:t>
            </a:r>
            <a:r>
              <a:rPr lang="pt-BR" sz="2400" b="1" dirty="0" smtClean="0">
                <a:solidFill>
                  <a:schemeClr val="accent5">
                    <a:lumMod val="50000"/>
                  </a:schemeClr>
                </a:solidFill>
                <a:effectLst>
                  <a:outerShdw blurRad="38100" dist="38100" dir="2700000" algn="tl">
                    <a:srgbClr val="000000">
                      <a:alpha val="43137"/>
                    </a:srgbClr>
                  </a:outerShdw>
                </a:effectLst>
                <a:latin typeface="Calibri" pitchFamily="34" charset="0"/>
              </a:rPr>
              <a:t> </a:t>
            </a:r>
            <a:r>
              <a:rPr lang="pt-BR" sz="2400" b="1" dirty="0">
                <a:solidFill>
                  <a:schemeClr val="accent5">
                    <a:lumMod val="50000"/>
                  </a:schemeClr>
                </a:solidFill>
                <a:effectLst>
                  <a:outerShdw blurRad="38100" dist="38100" dir="2700000" algn="tl">
                    <a:srgbClr val="000000">
                      <a:alpha val="43137"/>
                    </a:srgbClr>
                  </a:outerShdw>
                </a:effectLst>
                <a:latin typeface="Calibri" pitchFamily="34" charset="0"/>
              </a:rPr>
              <a:t>a </a:t>
            </a:r>
            <a:r>
              <a:rPr lang="pt-BR" sz="2400" b="1" dirty="0" smtClean="0">
                <a:solidFill>
                  <a:schemeClr val="accent5">
                    <a:lumMod val="50000"/>
                  </a:schemeClr>
                </a:solidFill>
                <a:effectLst>
                  <a:outerShdw blurRad="38100" dist="38100" dir="2700000" algn="tl">
                    <a:srgbClr val="000000">
                      <a:alpha val="43137"/>
                    </a:srgbClr>
                  </a:outerShdw>
                </a:effectLst>
                <a:latin typeface="Calibri" pitchFamily="34" charset="0"/>
              </a:rPr>
              <a:t>menor partícula que </a:t>
            </a:r>
            <a:r>
              <a:rPr lang="pt-BR" sz="2400" b="1" dirty="0">
                <a:solidFill>
                  <a:schemeClr val="accent5">
                    <a:lumMod val="50000"/>
                  </a:schemeClr>
                </a:solidFill>
                <a:effectLst>
                  <a:outerShdw blurRad="38100" dist="38100" dir="2700000" algn="tl">
                    <a:srgbClr val="000000">
                      <a:alpha val="43137"/>
                    </a:srgbClr>
                  </a:outerShdw>
                </a:effectLst>
                <a:latin typeface="Calibri" pitchFamily="34" charset="0"/>
              </a:rPr>
              <a:t>apresenta todas as propriedades físicas e químicas de uma </a:t>
            </a:r>
            <a:r>
              <a:rPr lang="pt-BR" sz="2400" b="1" dirty="0" smtClean="0">
                <a:solidFill>
                  <a:schemeClr val="accent5">
                    <a:lumMod val="50000"/>
                  </a:schemeClr>
                </a:solidFill>
                <a:effectLst>
                  <a:outerShdw blurRad="38100" dist="38100" dir="2700000" algn="tl">
                    <a:srgbClr val="000000">
                      <a:alpha val="43137"/>
                    </a:srgbClr>
                  </a:outerShdw>
                </a:effectLst>
                <a:latin typeface="Calibri" pitchFamily="34" charset="0"/>
              </a:rPr>
              <a:t>substância.</a:t>
            </a:r>
            <a:endParaRPr lang="pt-BR" sz="2400" b="1" dirty="0">
              <a:solidFill>
                <a:schemeClr val="accent5">
                  <a:lumMod val="50000"/>
                </a:schemeClr>
              </a:solidFill>
              <a:effectLst>
                <a:outerShdw blurRad="38100" dist="38100" dir="2700000" algn="tl">
                  <a:srgbClr val="000000">
                    <a:alpha val="43137"/>
                  </a:srgbClr>
                </a:outerShdw>
              </a:effectLst>
              <a:latin typeface="Calibri" pitchFamily="34" charset="0"/>
            </a:endParaRPr>
          </a:p>
        </p:txBody>
      </p:sp>
      <p:sp>
        <p:nvSpPr>
          <p:cNvPr id="6" name="Retângulo 5"/>
          <p:cNvSpPr/>
          <p:nvPr/>
        </p:nvSpPr>
        <p:spPr>
          <a:xfrm>
            <a:off x="145071" y="3066346"/>
            <a:ext cx="5832648" cy="1785104"/>
          </a:xfrm>
          <a:prstGeom prst="rect">
            <a:avLst/>
          </a:prstGeom>
        </p:spPr>
        <p:txBody>
          <a:bodyPr wrap="square">
            <a:spAutoFit/>
          </a:bodyPr>
          <a:lstStyle/>
          <a:p>
            <a:r>
              <a:rPr lang="pt-BR" sz="2200" b="1" dirty="0">
                <a:effectLst>
                  <a:outerShdw blurRad="38100" dist="38100" dir="2700000" algn="tl">
                    <a:srgbClr val="000000">
                      <a:alpha val="43137"/>
                    </a:srgbClr>
                  </a:outerShdw>
                </a:effectLst>
                <a:latin typeface="Calibri" pitchFamily="34" charset="0"/>
              </a:rPr>
              <a:t>As moléculas são formadas por dois ou mais átomos. Os átomos que constituem as moléculas podem ser do mesmo tipo (por exemplo, a molécula de </a:t>
            </a:r>
            <a:r>
              <a:rPr lang="pt-BR" sz="2200" b="1" dirty="0" smtClean="0">
                <a:effectLst>
                  <a:outerShdw blurRad="38100" dist="38100" dir="2700000" algn="tl">
                    <a:srgbClr val="000000">
                      <a:alpha val="43137"/>
                    </a:srgbClr>
                  </a:outerShdw>
                </a:effectLst>
                <a:latin typeface="Calibri" pitchFamily="34" charset="0"/>
              </a:rPr>
              <a:t>oxigênio tem dois átomos de oxigênio)</a:t>
            </a:r>
            <a:endParaRPr lang="pt-BR" sz="2200" b="1" dirty="0">
              <a:effectLst>
                <a:outerShdw blurRad="38100" dist="38100" dir="2700000" algn="tl">
                  <a:srgbClr val="000000">
                    <a:alpha val="43137"/>
                  </a:srgbClr>
                </a:outerShdw>
              </a:effectLst>
              <a:latin typeface="Calibri" pitchFamily="34" charset="0"/>
            </a:endParaRPr>
          </a:p>
        </p:txBody>
      </p:sp>
      <p:sp>
        <p:nvSpPr>
          <p:cNvPr id="11" name="Retângulo 10"/>
          <p:cNvSpPr/>
          <p:nvPr/>
        </p:nvSpPr>
        <p:spPr>
          <a:xfrm>
            <a:off x="124562" y="4989076"/>
            <a:ext cx="4087398" cy="1446550"/>
          </a:xfrm>
          <a:prstGeom prst="rect">
            <a:avLst/>
          </a:prstGeom>
        </p:spPr>
        <p:txBody>
          <a:bodyPr wrap="square">
            <a:spAutoFit/>
          </a:bodyPr>
          <a:lstStyle/>
          <a:p>
            <a:r>
              <a:rPr lang="pt-BR" sz="2200" b="1" dirty="0">
                <a:effectLst>
                  <a:outerShdw blurRad="38100" dist="38100" dir="2700000" algn="tl">
                    <a:srgbClr val="000000">
                      <a:alpha val="43137"/>
                    </a:srgbClr>
                  </a:outerShdw>
                </a:effectLst>
                <a:latin typeface="Calibri" pitchFamily="34" charset="0"/>
              </a:rPr>
              <a:t>o</a:t>
            </a:r>
            <a:r>
              <a:rPr lang="pt-BR" sz="2200" b="1" dirty="0" smtClean="0">
                <a:effectLst>
                  <a:outerShdw blurRad="38100" dist="38100" dir="2700000" algn="tl">
                    <a:srgbClr val="000000">
                      <a:alpha val="43137"/>
                    </a:srgbClr>
                  </a:outerShdw>
                </a:effectLst>
                <a:latin typeface="Calibri" pitchFamily="34" charset="0"/>
              </a:rPr>
              <a:t>u </a:t>
            </a:r>
            <a:r>
              <a:rPr lang="pt-BR" sz="2200" b="1" dirty="0">
                <a:effectLst>
                  <a:outerShdw blurRad="38100" dist="38100" dir="2700000" algn="tl">
                    <a:srgbClr val="000000">
                      <a:alpha val="43137"/>
                    </a:srgbClr>
                  </a:outerShdw>
                </a:effectLst>
                <a:latin typeface="Calibri" pitchFamily="34" charset="0"/>
              </a:rPr>
              <a:t>de tipos diferentes (a molécula de água, por sua vez, tem dois átomos de hidrogênio e um de oxigênio</a:t>
            </a:r>
            <a:r>
              <a:rPr lang="pt-BR" sz="2200" b="1" dirty="0" smtClean="0">
                <a:effectLst>
                  <a:outerShdw blurRad="38100" dist="38100" dir="2700000" algn="tl">
                    <a:srgbClr val="000000">
                      <a:alpha val="43137"/>
                    </a:srgbClr>
                  </a:outerShdw>
                </a:effectLst>
                <a:latin typeface="Calibri" pitchFamily="34" charset="0"/>
              </a:rPr>
              <a:t>).</a:t>
            </a:r>
            <a:endParaRPr lang="pt-BR" sz="2200" b="1" dirty="0">
              <a:effectLst>
                <a:outerShdw blurRad="38100" dist="38100" dir="2700000" algn="tl">
                  <a:srgbClr val="000000">
                    <a:alpha val="43137"/>
                  </a:srgbClr>
                </a:outerShdw>
              </a:effectLst>
              <a:latin typeface="Calibri" pitchFamily="34" charset="0"/>
            </a:endParaRPr>
          </a:p>
        </p:txBody>
      </p:sp>
      <p:grpSp>
        <p:nvGrpSpPr>
          <p:cNvPr id="15" name="Group 2"/>
          <p:cNvGrpSpPr/>
          <p:nvPr/>
        </p:nvGrpSpPr>
        <p:grpSpPr>
          <a:xfrm>
            <a:off x="5508104" y="1498263"/>
            <a:ext cx="3512423" cy="2938849"/>
            <a:chOff x="-61977" y="1663285"/>
            <a:chExt cx="3512423" cy="2938849"/>
          </a:xfrm>
        </p:grpSpPr>
        <p:pic>
          <p:nvPicPr>
            <p:cNvPr id="16" name="Picture 2" descr="File:Dimethylacetamide-3D-ball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7" y="1894141"/>
              <a:ext cx="3168352" cy="270799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
            <p:cNvSpPr/>
            <p:nvPr/>
          </p:nvSpPr>
          <p:spPr>
            <a:xfrm rot="16200000">
              <a:off x="1820275" y="2893346"/>
              <a:ext cx="2860231" cy="400110"/>
            </a:xfrm>
            <a:prstGeom prst="rect">
              <a:avLst/>
            </a:prstGeom>
          </p:spPr>
          <p:txBody>
            <a:bodyPr wrap="square">
              <a:spAutoFit/>
            </a:bodyPr>
            <a:lstStyle/>
            <a:p>
              <a:r>
                <a:rPr lang="pt-BR" sz="1000" dirty="0"/>
                <a:t>Imagem: Modelo molecular / Kemikungen / Domínio Público</a:t>
              </a:r>
            </a:p>
          </p:txBody>
        </p:sp>
      </p:grpSp>
      <p:grpSp>
        <p:nvGrpSpPr>
          <p:cNvPr id="18" name="Group 14"/>
          <p:cNvGrpSpPr/>
          <p:nvPr/>
        </p:nvGrpSpPr>
        <p:grpSpPr>
          <a:xfrm>
            <a:off x="5672011" y="4603699"/>
            <a:ext cx="2788421" cy="2135770"/>
            <a:chOff x="5150819" y="4677605"/>
            <a:chExt cx="2788421" cy="2135770"/>
          </a:xfrm>
        </p:grpSpPr>
        <p:pic>
          <p:nvPicPr>
            <p:cNvPr id="19" name="Picture 4" descr="File:H2O Kalottenmodell und Stäbchenmodell 8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819" y="4677605"/>
              <a:ext cx="2263261" cy="206376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3"/>
            <p:cNvSpPr/>
            <p:nvPr/>
          </p:nvSpPr>
          <p:spPr>
            <a:xfrm rot="16200000">
              <a:off x="6598440" y="5472576"/>
              <a:ext cx="2127601" cy="553998"/>
            </a:xfrm>
            <a:prstGeom prst="rect">
              <a:avLst/>
            </a:prstGeom>
          </p:spPr>
          <p:txBody>
            <a:bodyPr wrap="square">
              <a:spAutoFit/>
            </a:bodyPr>
            <a:lstStyle/>
            <a:p>
              <a:r>
                <a:rPr lang="en-US" sz="1000" dirty="0" err="1"/>
                <a:t>Imagem</a:t>
              </a:r>
              <a:r>
                <a:rPr lang="en-US" sz="1000" dirty="0" smtClean="0"/>
                <a:t>: Bin </a:t>
              </a:r>
              <a:r>
                <a:rPr lang="en-US" sz="1000" dirty="0" err="1"/>
                <a:t>im</a:t>
              </a:r>
              <a:r>
                <a:rPr lang="en-US" sz="1000" dirty="0"/>
                <a:t> </a:t>
              </a:r>
              <a:r>
                <a:rPr lang="en-US" sz="1000" dirty="0" err="1"/>
                <a:t>Garten</a:t>
              </a:r>
              <a:r>
                <a:rPr lang="en-US" sz="1000" dirty="0"/>
                <a:t> / Creative Commons Attribution-Share Alike 3.0 </a:t>
              </a:r>
              <a:r>
                <a:rPr lang="en-US" sz="1000" dirty="0" err="1"/>
                <a:t>Unported</a:t>
              </a:r>
              <a:endParaRPr lang="pt-BR" sz="1000" dirty="0"/>
            </a:p>
          </p:txBody>
        </p:sp>
      </p:grpSp>
    </p:spTree>
    <p:extLst>
      <p:ext uri="{BB962C8B-B14F-4D97-AF65-F5344CB8AC3E}">
        <p14:creationId xmlns:p14="http://schemas.microsoft.com/office/powerpoint/2010/main" val="4076041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5"/>
                                        </p:tgtEl>
                                        <p:attrNameLst>
                                          <p:attrName>style.visibility</p:attrName>
                                        </p:attrNameLst>
                                      </p:cBhvr>
                                      <p:to>
                                        <p:strVal val="visible"/>
                                      </p:to>
                                    </p:set>
                                    <p:set>
                                      <p:cBhvr>
                                        <p:cTn id="24" dur="23" fill="hold">
                                          <p:stCondLst>
                                            <p:cond delay="0"/>
                                          </p:stCondLst>
                                        </p:cTn>
                                        <p:tgtEl>
                                          <p:spTgt spid="5"/>
                                        </p:tgtEl>
                                        <p:attrNameLst>
                                          <p:attrName>style.rotation</p:attrName>
                                        </p:attrNameLst>
                                      </p:cBhvr>
                                      <p:to>
                                        <p:strVal val="-45.0"/>
                                      </p:to>
                                    </p:set>
                                    <p:anim calcmode="lin" valueType="num">
                                      <p:cBhvr>
                                        <p:cTn id="25" dur="23" fill="hold">
                                          <p:stCondLst>
                                            <p:cond delay="23"/>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gtEl>
                                        <p:attrNameLst>
                                          <p:attrName>ppt_y</p:attrName>
                                        </p:attrNameLst>
                                      </p:cBhvr>
                                      <p:tavLst>
                                        <p:tav tm="0">
                                          <p:val>
                                            <p:strVal val="#ppt_y"/>
                                          </p:val>
                                        </p:tav>
                                        <p:tav tm="100000">
                                          <p:val>
                                            <p:strVal val="#ppt_y"/>
                                          </p:val>
                                        </p:tav>
                                      </p:tavLst>
                                    </p:anim>
                                    <p:anim calcmode="lin" valueType="num">
                                      <p:cBhvr>
                                        <p:cTn id="3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grpId="0" nodeType="click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by="(-#ppt_w*2)" calcmode="lin" valueType="num">
                                      <p:cBhvr rctx="PPT">
                                        <p:cTn id="42" dur="500" autoRev="1" fill="hold">
                                          <p:stCondLst>
                                            <p:cond delay="0"/>
                                          </p:stCondLst>
                                        </p:cTn>
                                        <p:tgtEl>
                                          <p:spTgt spid="11"/>
                                        </p:tgtEl>
                                        <p:attrNameLst>
                                          <p:attrName>ppt_w</p:attrName>
                                        </p:attrNameLst>
                                      </p:cBhvr>
                                    </p:anim>
                                    <p:anim by="(#ppt_w*0.50)" calcmode="lin" valueType="num">
                                      <p:cBhvr>
                                        <p:cTn id="43" dur="500" decel="50000" autoRev="1" fill="hold">
                                          <p:stCondLst>
                                            <p:cond delay="0"/>
                                          </p:stCondLst>
                                        </p:cTn>
                                        <p:tgtEl>
                                          <p:spTgt spid="11"/>
                                        </p:tgtEl>
                                        <p:attrNameLst>
                                          <p:attrName>ppt_x</p:attrName>
                                        </p:attrNameLst>
                                      </p:cBhvr>
                                    </p:anim>
                                    <p:anim from="(-#ppt_h/2)" to="(#ppt_y)" calcmode="lin" valueType="num">
                                      <p:cBhvr>
                                        <p:cTn id="44" dur="1000" fill="hold">
                                          <p:stCondLst>
                                            <p:cond delay="0"/>
                                          </p:stCondLst>
                                        </p:cTn>
                                        <p:tgtEl>
                                          <p:spTgt spid="11"/>
                                        </p:tgtEl>
                                        <p:attrNameLst>
                                          <p:attrName>ppt_y</p:attrName>
                                        </p:attrNameLst>
                                      </p:cBhvr>
                                    </p:anim>
                                    <p:animRot by="21600000">
                                      <p:cBhvr>
                                        <p:cTn id="45"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07553" y="2060848"/>
            <a:ext cx="9000951" cy="720080"/>
          </a:xfrm>
        </p:spPr>
        <p:txBody>
          <a:bodyPr/>
          <a:lstStyle/>
          <a:p>
            <a:pPr algn="l"/>
            <a:r>
              <a:rPr lang="pt-BR" sz="10000" b="1" noProof="1" smtClean="0">
                <a:solidFill>
                  <a:srgbClr val="C00000"/>
                </a:solidFill>
                <a:effectLst>
                  <a:outerShdw blurRad="38100" dist="38100" dir="2700000" algn="tl">
                    <a:srgbClr val="000000">
                      <a:alpha val="43137"/>
                    </a:srgbClr>
                  </a:outerShdw>
                </a:effectLst>
              </a:rPr>
              <a:t>Vamos Exercitar?</a:t>
            </a:r>
            <a:endParaRPr lang="pt-BR" sz="10000" b="1" noProof="1">
              <a:solidFill>
                <a:srgbClr val="C00000"/>
              </a:solidFill>
              <a:effectLst>
                <a:outerShdw blurRad="38100" dist="38100" dir="2700000" algn="tl">
                  <a:srgbClr val="000000">
                    <a:alpha val="43137"/>
                  </a:srgbClr>
                </a:outerShdw>
              </a:effectLst>
            </a:endParaRPr>
          </a:p>
        </p:txBody>
      </p:sp>
      <p:grpSp>
        <p:nvGrpSpPr>
          <p:cNvPr id="12" name="Group 11"/>
          <p:cNvGrpSpPr/>
          <p:nvPr/>
        </p:nvGrpSpPr>
        <p:grpSpPr>
          <a:xfrm>
            <a:off x="5915776" y="1268760"/>
            <a:ext cx="2760680" cy="3787966"/>
            <a:chOff x="86008" y="2204864"/>
            <a:chExt cx="2256624" cy="3096344"/>
          </a:xfrm>
        </p:grpSpPr>
        <p:pic>
          <p:nvPicPr>
            <p:cNvPr id="13" name="Picture 4" descr="File:DrawingIntellectGir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08" y="2204864"/>
              <a:ext cx="1868127" cy="30963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rot="16200000">
              <a:off x="594405" y="3552981"/>
              <a:ext cx="3096344" cy="400110"/>
            </a:xfrm>
            <a:prstGeom prst="rect">
              <a:avLst/>
            </a:prstGeom>
          </p:spPr>
          <p:txBody>
            <a:bodyPr wrap="square">
              <a:spAutoFit/>
            </a:bodyPr>
            <a:lstStyle/>
            <a:p>
              <a:r>
                <a:rPr lang="en-US" sz="1000" dirty="0" err="1" smtClean="0"/>
                <a:t>Imagem</a:t>
              </a:r>
              <a:r>
                <a:rPr lang="en-US" sz="1000" dirty="0" smtClean="0"/>
                <a:t>: </a:t>
              </a:r>
              <a:r>
                <a:rPr lang="en-US" sz="1000" dirty="0" err="1" smtClean="0"/>
                <a:t>Doublecompile</a:t>
              </a:r>
              <a:r>
                <a:rPr lang="en-US" sz="1000" dirty="0" smtClean="0"/>
                <a:t> </a:t>
              </a:r>
              <a:r>
                <a:rPr lang="en-US" sz="1000" dirty="0"/>
                <a:t>/ Creative Commons Attribution-Share Alike 3.0 </a:t>
              </a:r>
              <a:r>
                <a:rPr lang="en-US" sz="1000" dirty="0" err="1"/>
                <a:t>Unported</a:t>
              </a:r>
              <a:endParaRPr lang="pt-BR" sz="1000" dirty="0"/>
            </a:p>
          </p:txBody>
        </p:sp>
      </p:grpSp>
    </p:spTree>
    <p:extLst>
      <p:ext uri="{BB962C8B-B14F-4D97-AF65-F5344CB8AC3E}">
        <p14:creationId xmlns:p14="http://schemas.microsoft.com/office/powerpoint/2010/main" val="192332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7504" y="1127646"/>
            <a:ext cx="8496944" cy="1015663"/>
          </a:xfrm>
          <a:prstGeom prst="rect">
            <a:avLst/>
          </a:prstGeom>
        </p:spPr>
        <p:txBody>
          <a:bodyPr wrap="square">
            <a:spAutoFit/>
          </a:bodyPr>
          <a:lstStyle/>
          <a:p>
            <a:pPr algn="just"/>
            <a:r>
              <a:rPr lang="pt-BR" sz="3000" b="1" dirty="0" smtClean="0">
                <a:solidFill>
                  <a:srgbClr val="C00000"/>
                </a:solidFill>
                <a:effectLst>
                  <a:outerShdw blurRad="38100" dist="38100" dir="2700000" algn="tl">
                    <a:srgbClr val="000000">
                      <a:alpha val="43137"/>
                    </a:srgbClr>
                  </a:outerShdw>
                </a:effectLst>
              </a:rPr>
              <a:t>1. Faça </a:t>
            </a:r>
            <a:r>
              <a:rPr lang="pt-BR" sz="3000" b="1" dirty="0">
                <a:solidFill>
                  <a:srgbClr val="C00000"/>
                </a:solidFill>
                <a:effectLst>
                  <a:outerShdw blurRad="38100" dist="38100" dir="2700000" algn="tl">
                    <a:srgbClr val="000000">
                      <a:alpha val="43137"/>
                    </a:srgbClr>
                  </a:outerShdw>
                </a:effectLst>
              </a:rPr>
              <a:t>a distribuição por </a:t>
            </a:r>
            <a:r>
              <a:rPr lang="pt-BR" sz="3000" b="1" dirty="0" smtClean="0">
                <a:solidFill>
                  <a:srgbClr val="C00000"/>
                </a:solidFill>
                <a:effectLst>
                  <a:outerShdw blurRad="38100" dist="38100" dir="2700000" algn="tl">
                    <a:srgbClr val="000000">
                      <a:alpha val="43137"/>
                    </a:srgbClr>
                  </a:outerShdw>
                </a:effectLst>
              </a:rPr>
              <a:t>subníveis </a:t>
            </a:r>
            <a:r>
              <a:rPr lang="pt-BR" sz="3000" b="1" dirty="0">
                <a:solidFill>
                  <a:srgbClr val="C00000"/>
                </a:solidFill>
                <a:effectLst>
                  <a:outerShdw blurRad="38100" dist="38100" dir="2700000" algn="tl">
                    <a:srgbClr val="000000">
                      <a:alpha val="43137"/>
                    </a:srgbClr>
                  </a:outerShdw>
                </a:effectLst>
              </a:rPr>
              <a:t>e níveis de energia para as seguintes espécies:</a:t>
            </a:r>
          </a:p>
        </p:txBody>
      </p:sp>
      <p:sp>
        <p:nvSpPr>
          <p:cNvPr id="4" name="Text Box 7"/>
          <p:cNvSpPr txBox="1">
            <a:spLocks noChangeArrowheads="1"/>
          </p:cNvSpPr>
          <p:nvPr/>
        </p:nvSpPr>
        <p:spPr bwMode="auto">
          <a:xfrm>
            <a:off x="-144204" y="2204864"/>
            <a:ext cx="5005288" cy="769441"/>
          </a:xfrm>
          <a:prstGeom prst="rect">
            <a:avLst/>
          </a:prstGeom>
        </p:spPr>
        <p:txBody>
          <a:bodyPr wrap="square">
            <a:spAutoFit/>
          </a:bodyPr>
          <a:lstStyle>
            <a:defPPr>
              <a:defRPr lang="pt-BR"/>
            </a:defPPr>
            <a:lvl1pPr algn="just">
              <a:defRPr sz="3200" b="1">
                <a:solidFill>
                  <a:srgbClr val="FF0000"/>
                </a:solidFill>
                <a:effectLst>
                  <a:outerShdw blurRad="38100" dist="38100" dir="2700000" algn="tl">
                    <a:srgbClr val="000000">
                      <a:alpha val="43137"/>
                    </a:srgbClr>
                  </a:outerShdw>
                </a:effectLst>
              </a:defRPr>
            </a:lvl1pPr>
          </a:lstStyle>
          <a:p>
            <a:r>
              <a:rPr lang="pt-BR" sz="4400" dirty="0">
                <a:solidFill>
                  <a:schemeClr val="accent5">
                    <a:lumMod val="50000"/>
                  </a:schemeClr>
                </a:solidFill>
              </a:rPr>
              <a:t>  </a:t>
            </a:r>
            <a:r>
              <a:rPr lang="pt-BR" sz="4400" dirty="0" smtClean="0">
                <a:solidFill>
                  <a:schemeClr val="accent5">
                    <a:lumMod val="50000"/>
                  </a:schemeClr>
                </a:solidFill>
              </a:rPr>
              <a:t>A)   </a:t>
            </a:r>
            <a:r>
              <a:rPr lang="pt-BR" sz="4400" baseline="-25000" dirty="0">
                <a:solidFill>
                  <a:schemeClr val="accent5">
                    <a:lumMod val="50000"/>
                  </a:schemeClr>
                </a:solidFill>
              </a:rPr>
              <a:t>38</a:t>
            </a:r>
            <a:r>
              <a:rPr lang="pt-BR" sz="4400" dirty="0">
                <a:solidFill>
                  <a:schemeClr val="accent5">
                    <a:lumMod val="50000"/>
                  </a:schemeClr>
                </a:solidFill>
              </a:rPr>
              <a:t>Sr</a:t>
            </a:r>
            <a:r>
              <a:rPr lang="pt-BR" sz="4400" baseline="30000" dirty="0">
                <a:solidFill>
                  <a:schemeClr val="accent5">
                    <a:lumMod val="50000"/>
                  </a:schemeClr>
                </a:solidFill>
              </a:rPr>
              <a:t>88</a:t>
            </a:r>
          </a:p>
        </p:txBody>
      </p:sp>
      <p:sp>
        <p:nvSpPr>
          <p:cNvPr id="5" name="Text Box 24"/>
          <p:cNvSpPr txBox="1">
            <a:spLocks noChangeArrowheads="1"/>
          </p:cNvSpPr>
          <p:nvPr/>
        </p:nvSpPr>
        <p:spPr bwMode="auto">
          <a:xfrm>
            <a:off x="-180528" y="3673726"/>
            <a:ext cx="4068772" cy="769441"/>
          </a:xfrm>
          <a:prstGeom prst="rect">
            <a:avLst/>
          </a:prstGeom>
        </p:spPr>
        <p:txBody>
          <a:bodyPr wrap="square">
            <a:spAutoFit/>
          </a:bodyPr>
          <a:lstStyle>
            <a:defPPr>
              <a:defRPr lang="pt-BR"/>
            </a:defPPr>
            <a:lvl1pPr algn="just">
              <a:defRPr sz="3200" b="1">
                <a:solidFill>
                  <a:srgbClr val="FF0000"/>
                </a:solidFill>
                <a:effectLst>
                  <a:outerShdw blurRad="38100" dist="38100" dir="2700000" algn="tl">
                    <a:srgbClr val="000000">
                      <a:alpha val="43137"/>
                    </a:srgbClr>
                  </a:outerShdw>
                </a:effectLst>
              </a:defRPr>
            </a:lvl1pPr>
          </a:lstStyle>
          <a:p>
            <a:r>
              <a:rPr lang="pt-BR" sz="4400" dirty="0">
                <a:solidFill>
                  <a:srgbClr val="008000"/>
                </a:solidFill>
              </a:rPr>
              <a:t>  </a:t>
            </a:r>
            <a:r>
              <a:rPr lang="pt-BR" sz="4400" dirty="0" smtClean="0">
                <a:solidFill>
                  <a:srgbClr val="008000"/>
                </a:solidFill>
              </a:rPr>
              <a:t>B)   </a:t>
            </a:r>
            <a:r>
              <a:rPr lang="pt-BR" sz="4400" baseline="-25000" dirty="0">
                <a:solidFill>
                  <a:srgbClr val="008000"/>
                </a:solidFill>
              </a:rPr>
              <a:t>9</a:t>
            </a:r>
            <a:r>
              <a:rPr lang="pt-BR" sz="4400" dirty="0">
                <a:solidFill>
                  <a:srgbClr val="008000"/>
                </a:solidFill>
              </a:rPr>
              <a:t>F</a:t>
            </a:r>
            <a:r>
              <a:rPr lang="pt-BR" sz="4400" baseline="30000" dirty="0">
                <a:solidFill>
                  <a:srgbClr val="008000"/>
                </a:solidFill>
              </a:rPr>
              <a:t>1-</a:t>
            </a:r>
          </a:p>
        </p:txBody>
      </p:sp>
      <p:sp>
        <p:nvSpPr>
          <p:cNvPr id="6" name="Text Box 32"/>
          <p:cNvSpPr txBox="1">
            <a:spLocks noChangeArrowheads="1"/>
          </p:cNvSpPr>
          <p:nvPr/>
        </p:nvSpPr>
        <p:spPr bwMode="auto">
          <a:xfrm>
            <a:off x="-144204" y="5101039"/>
            <a:ext cx="5321436" cy="769441"/>
          </a:xfrm>
          <a:prstGeom prst="rect">
            <a:avLst/>
          </a:prstGeom>
        </p:spPr>
        <p:txBody>
          <a:bodyPr wrap="square">
            <a:spAutoFit/>
          </a:bodyPr>
          <a:lstStyle>
            <a:defPPr>
              <a:defRPr lang="pt-BR"/>
            </a:defPPr>
            <a:lvl1pPr algn="just">
              <a:defRPr sz="3200" b="1">
                <a:solidFill>
                  <a:srgbClr val="FF0000"/>
                </a:solidFill>
                <a:effectLst>
                  <a:outerShdw blurRad="38100" dist="38100" dir="2700000" algn="tl">
                    <a:srgbClr val="000000">
                      <a:alpha val="43137"/>
                    </a:srgbClr>
                  </a:outerShdw>
                </a:effectLst>
              </a:defRPr>
            </a:lvl1pPr>
          </a:lstStyle>
          <a:p>
            <a:r>
              <a:rPr lang="pt-BR" sz="4400" dirty="0">
                <a:solidFill>
                  <a:schemeClr val="tx1">
                    <a:lumMod val="95000"/>
                    <a:lumOff val="5000"/>
                  </a:schemeClr>
                </a:solidFill>
              </a:rPr>
              <a:t>  </a:t>
            </a:r>
            <a:r>
              <a:rPr lang="pt-BR" sz="4400" dirty="0" smtClean="0">
                <a:solidFill>
                  <a:schemeClr val="tx1">
                    <a:lumMod val="95000"/>
                    <a:lumOff val="5000"/>
                  </a:schemeClr>
                </a:solidFill>
              </a:rPr>
              <a:t>C)   </a:t>
            </a:r>
            <a:r>
              <a:rPr lang="pt-BR" sz="4400" baseline="-25000" dirty="0">
                <a:solidFill>
                  <a:schemeClr val="tx1">
                    <a:lumMod val="95000"/>
                    <a:lumOff val="5000"/>
                  </a:schemeClr>
                </a:solidFill>
              </a:rPr>
              <a:t>25</a:t>
            </a:r>
            <a:r>
              <a:rPr lang="pt-BR" sz="4400" dirty="0">
                <a:solidFill>
                  <a:schemeClr val="tx1">
                    <a:lumMod val="95000"/>
                    <a:lumOff val="5000"/>
                  </a:schemeClr>
                </a:solidFill>
              </a:rPr>
              <a:t>Mn</a:t>
            </a:r>
            <a:r>
              <a:rPr lang="pt-BR" sz="4400" baseline="30000" dirty="0">
                <a:solidFill>
                  <a:schemeClr val="tx1">
                    <a:lumMod val="95000"/>
                    <a:lumOff val="5000"/>
                  </a:schemeClr>
                </a:solidFill>
              </a:rPr>
              <a:t>2+</a:t>
            </a:r>
          </a:p>
        </p:txBody>
      </p:sp>
    </p:spTree>
    <p:extLst>
      <p:ext uri="{BB962C8B-B14F-4D97-AF65-F5344CB8AC3E}">
        <p14:creationId xmlns:p14="http://schemas.microsoft.com/office/powerpoint/2010/main" val="34602091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
          <p:cNvSpPr txBox="1">
            <a:spLocks noChangeArrowheads="1"/>
          </p:cNvSpPr>
          <p:nvPr/>
        </p:nvSpPr>
        <p:spPr bwMode="auto">
          <a:xfrm>
            <a:off x="43433" y="1916832"/>
            <a:ext cx="1851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aseline="-25000" dirty="0">
                <a:solidFill>
                  <a:srgbClr val="0000FF"/>
                </a:solidFill>
              </a:rPr>
              <a:t>  </a:t>
            </a:r>
            <a:r>
              <a:rPr lang="pt-BR" sz="2800" dirty="0" smtClean="0">
                <a:solidFill>
                  <a:srgbClr val="0000FF"/>
                </a:solidFill>
              </a:rPr>
              <a:t>A)   </a:t>
            </a:r>
            <a:r>
              <a:rPr lang="pt-BR" sz="2800" baseline="-25000" dirty="0">
                <a:solidFill>
                  <a:srgbClr val="0000FF"/>
                </a:solidFill>
              </a:rPr>
              <a:t>38</a:t>
            </a:r>
            <a:r>
              <a:rPr lang="pt-BR" sz="2800" dirty="0">
                <a:solidFill>
                  <a:srgbClr val="0000FF"/>
                </a:solidFill>
              </a:rPr>
              <a:t>Sr</a:t>
            </a:r>
            <a:r>
              <a:rPr lang="pt-BR" sz="2800" baseline="30000" dirty="0">
                <a:solidFill>
                  <a:srgbClr val="0000FF"/>
                </a:solidFill>
              </a:rPr>
              <a:t>88</a:t>
            </a:r>
          </a:p>
        </p:txBody>
      </p:sp>
      <p:sp>
        <p:nvSpPr>
          <p:cNvPr id="5128" name="Text Box 8"/>
          <p:cNvSpPr txBox="1">
            <a:spLocks noChangeArrowheads="1"/>
          </p:cNvSpPr>
          <p:nvPr/>
        </p:nvSpPr>
        <p:spPr bwMode="auto">
          <a:xfrm>
            <a:off x="902271" y="2435944"/>
            <a:ext cx="509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9900"/>
                </a:solidFill>
              </a:rPr>
              <a:t>1s</a:t>
            </a:r>
            <a:r>
              <a:rPr lang="pt-BR" baseline="30000">
                <a:solidFill>
                  <a:srgbClr val="FF9900"/>
                </a:solidFill>
              </a:rPr>
              <a:t>2</a:t>
            </a:r>
          </a:p>
        </p:txBody>
      </p:sp>
      <p:sp>
        <p:nvSpPr>
          <p:cNvPr id="5129" name="Text Box 9"/>
          <p:cNvSpPr txBox="1">
            <a:spLocks noChangeArrowheads="1"/>
          </p:cNvSpPr>
          <p:nvPr/>
        </p:nvSpPr>
        <p:spPr bwMode="auto">
          <a:xfrm>
            <a:off x="1334071" y="2429594"/>
            <a:ext cx="509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accent2"/>
                </a:solidFill>
              </a:rPr>
              <a:t>2s</a:t>
            </a:r>
            <a:r>
              <a:rPr lang="pt-BR" baseline="30000">
                <a:solidFill>
                  <a:schemeClr val="accent2"/>
                </a:solidFill>
              </a:rPr>
              <a:t>2</a:t>
            </a:r>
          </a:p>
        </p:txBody>
      </p:sp>
      <p:sp>
        <p:nvSpPr>
          <p:cNvPr id="5130" name="Text Box 10"/>
          <p:cNvSpPr txBox="1">
            <a:spLocks noChangeArrowheads="1"/>
          </p:cNvSpPr>
          <p:nvPr/>
        </p:nvSpPr>
        <p:spPr bwMode="auto">
          <a:xfrm>
            <a:off x="1754758" y="2429594"/>
            <a:ext cx="522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accent2"/>
                </a:solidFill>
              </a:rPr>
              <a:t>2p</a:t>
            </a:r>
            <a:r>
              <a:rPr lang="pt-BR" baseline="30000">
                <a:solidFill>
                  <a:schemeClr val="accent2"/>
                </a:solidFill>
              </a:rPr>
              <a:t>6</a:t>
            </a:r>
          </a:p>
        </p:txBody>
      </p:sp>
      <p:sp>
        <p:nvSpPr>
          <p:cNvPr id="5131" name="Text Box 11"/>
          <p:cNvSpPr txBox="1">
            <a:spLocks noChangeArrowheads="1"/>
          </p:cNvSpPr>
          <p:nvPr/>
        </p:nvSpPr>
        <p:spPr bwMode="auto">
          <a:xfrm>
            <a:off x="2199258" y="2429594"/>
            <a:ext cx="509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00FF"/>
                </a:solidFill>
              </a:rPr>
              <a:t>3s</a:t>
            </a:r>
            <a:r>
              <a:rPr lang="pt-BR" baseline="30000">
                <a:solidFill>
                  <a:srgbClr val="FF00FF"/>
                </a:solidFill>
              </a:rPr>
              <a:t>2</a:t>
            </a:r>
          </a:p>
        </p:txBody>
      </p:sp>
      <p:sp>
        <p:nvSpPr>
          <p:cNvPr id="5132" name="Text Box 12"/>
          <p:cNvSpPr txBox="1">
            <a:spLocks noChangeArrowheads="1"/>
          </p:cNvSpPr>
          <p:nvPr/>
        </p:nvSpPr>
        <p:spPr bwMode="auto">
          <a:xfrm>
            <a:off x="2618358" y="2429594"/>
            <a:ext cx="522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00FF"/>
                </a:solidFill>
              </a:rPr>
              <a:t>3p</a:t>
            </a:r>
            <a:r>
              <a:rPr lang="pt-BR" baseline="30000">
                <a:solidFill>
                  <a:srgbClr val="FF00FF"/>
                </a:solidFill>
              </a:rPr>
              <a:t>6</a:t>
            </a:r>
          </a:p>
        </p:txBody>
      </p:sp>
      <p:sp>
        <p:nvSpPr>
          <p:cNvPr id="5133" name="Text Box 13"/>
          <p:cNvSpPr txBox="1">
            <a:spLocks noChangeArrowheads="1"/>
          </p:cNvSpPr>
          <p:nvPr/>
        </p:nvSpPr>
        <p:spPr bwMode="auto">
          <a:xfrm>
            <a:off x="3062858" y="2429594"/>
            <a:ext cx="509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0066FF"/>
                </a:solidFill>
              </a:rPr>
              <a:t>4s</a:t>
            </a:r>
            <a:r>
              <a:rPr lang="pt-BR" baseline="30000">
                <a:solidFill>
                  <a:srgbClr val="0066FF"/>
                </a:solidFill>
              </a:rPr>
              <a:t>2</a:t>
            </a:r>
          </a:p>
        </p:txBody>
      </p:sp>
      <p:sp>
        <p:nvSpPr>
          <p:cNvPr id="5134" name="Text Box 14"/>
          <p:cNvSpPr txBox="1">
            <a:spLocks noChangeArrowheads="1"/>
          </p:cNvSpPr>
          <p:nvPr/>
        </p:nvSpPr>
        <p:spPr bwMode="auto">
          <a:xfrm>
            <a:off x="3469258" y="2429594"/>
            <a:ext cx="606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00FF"/>
                </a:solidFill>
              </a:rPr>
              <a:t>3d</a:t>
            </a:r>
            <a:r>
              <a:rPr lang="pt-BR" baseline="30000">
                <a:solidFill>
                  <a:srgbClr val="FF00FF"/>
                </a:solidFill>
              </a:rPr>
              <a:t>10</a:t>
            </a:r>
          </a:p>
        </p:txBody>
      </p:sp>
      <p:sp>
        <p:nvSpPr>
          <p:cNvPr id="5135" name="Text Box 15"/>
          <p:cNvSpPr txBox="1">
            <a:spLocks noChangeArrowheads="1"/>
          </p:cNvSpPr>
          <p:nvPr/>
        </p:nvSpPr>
        <p:spPr bwMode="auto">
          <a:xfrm>
            <a:off x="3986783" y="2429594"/>
            <a:ext cx="522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0066FF"/>
                </a:solidFill>
              </a:rPr>
              <a:t>4p</a:t>
            </a:r>
            <a:r>
              <a:rPr lang="pt-BR" baseline="30000">
                <a:solidFill>
                  <a:srgbClr val="0066FF"/>
                </a:solidFill>
              </a:rPr>
              <a:t>6</a:t>
            </a:r>
          </a:p>
        </p:txBody>
      </p:sp>
      <p:sp>
        <p:nvSpPr>
          <p:cNvPr id="5136" name="Text Box 16"/>
          <p:cNvSpPr txBox="1">
            <a:spLocks noChangeArrowheads="1"/>
          </p:cNvSpPr>
          <p:nvPr/>
        </p:nvSpPr>
        <p:spPr bwMode="auto">
          <a:xfrm>
            <a:off x="4418583" y="2435944"/>
            <a:ext cx="509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009900"/>
                </a:solidFill>
              </a:rPr>
              <a:t>5s</a:t>
            </a:r>
            <a:r>
              <a:rPr lang="pt-BR" baseline="30000">
                <a:solidFill>
                  <a:srgbClr val="009900"/>
                </a:solidFill>
              </a:rPr>
              <a:t>2</a:t>
            </a:r>
          </a:p>
        </p:txBody>
      </p:sp>
      <p:sp>
        <p:nvSpPr>
          <p:cNvPr id="5137" name="Text Box 17"/>
          <p:cNvSpPr txBox="1">
            <a:spLocks noChangeArrowheads="1"/>
          </p:cNvSpPr>
          <p:nvPr/>
        </p:nvSpPr>
        <p:spPr bwMode="auto">
          <a:xfrm>
            <a:off x="957833" y="2789957"/>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9900"/>
                </a:solidFill>
              </a:rPr>
              <a:t>K 2</a:t>
            </a:r>
          </a:p>
        </p:txBody>
      </p:sp>
      <p:sp>
        <p:nvSpPr>
          <p:cNvPr id="5138" name="Text Box 18"/>
          <p:cNvSpPr txBox="1">
            <a:spLocks noChangeArrowheads="1"/>
          </p:cNvSpPr>
          <p:nvPr/>
        </p:nvSpPr>
        <p:spPr bwMode="auto">
          <a:xfrm>
            <a:off x="1558578" y="2789957"/>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chemeClr val="accent2"/>
                </a:solidFill>
              </a:rPr>
              <a:t>L 8</a:t>
            </a:r>
          </a:p>
        </p:txBody>
      </p:sp>
      <p:sp>
        <p:nvSpPr>
          <p:cNvPr id="5139" name="Text Box 19"/>
          <p:cNvSpPr txBox="1">
            <a:spLocks noChangeArrowheads="1"/>
          </p:cNvSpPr>
          <p:nvPr/>
        </p:nvSpPr>
        <p:spPr bwMode="auto">
          <a:xfrm>
            <a:off x="2439690" y="2789957"/>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rgbClr val="FF00FF"/>
                </a:solidFill>
              </a:rPr>
              <a:t>M18</a:t>
            </a:r>
          </a:p>
        </p:txBody>
      </p:sp>
      <p:sp>
        <p:nvSpPr>
          <p:cNvPr id="5140" name="Text Box 20"/>
          <p:cNvSpPr txBox="1">
            <a:spLocks noChangeArrowheads="1"/>
          </p:cNvSpPr>
          <p:nvPr/>
        </p:nvSpPr>
        <p:spPr bwMode="auto">
          <a:xfrm>
            <a:off x="3464694" y="2789957"/>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rgbClr val="0066FF"/>
                </a:solidFill>
              </a:rPr>
              <a:t>N 8</a:t>
            </a:r>
          </a:p>
        </p:txBody>
      </p:sp>
      <p:sp>
        <p:nvSpPr>
          <p:cNvPr id="5141" name="Text Box 21"/>
          <p:cNvSpPr txBox="1">
            <a:spLocks noChangeArrowheads="1"/>
          </p:cNvSpPr>
          <p:nvPr/>
        </p:nvSpPr>
        <p:spPr bwMode="auto">
          <a:xfrm>
            <a:off x="4438898" y="2796307"/>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rgbClr val="009900"/>
                </a:solidFill>
              </a:rPr>
              <a:t>0 2</a:t>
            </a:r>
          </a:p>
        </p:txBody>
      </p:sp>
      <p:sp>
        <p:nvSpPr>
          <p:cNvPr id="5142" name="Text Box 22"/>
          <p:cNvSpPr txBox="1">
            <a:spLocks noChangeArrowheads="1"/>
          </p:cNvSpPr>
          <p:nvPr/>
        </p:nvSpPr>
        <p:spPr bwMode="auto">
          <a:xfrm>
            <a:off x="5148064" y="2436465"/>
            <a:ext cx="3627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rgbClr val="009900"/>
                </a:solidFill>
              </a:rPr>
              <a:t>2 e</a:t>
            </a:r>
            <a:r>
              <a:rPr lang="pt-BR" baseline="30000" dirty="0">
                <a:solidFill>
                  <a:srgbClr val="009900"/>
                </a:solidFill>
              </a:rPr>
              <a:t>-</a:t>
            </a:r>
            <a:r>
              <a:rPr lang="pt-BR" dirty="0">
                <a:solidFill>
                  <a:srgbClr val="009900"/>
                </a:solidFill>
              </a:rPr>
              <a:t> no </a:t>
            </a:r>
            <a:r>
              <a:rPr lang="pt-BR" dirty="0" smtClean="0">
                <a:solidFill>
                  <a:srgbClr val="009900"/>
                </a:solidFill>
              </a:rPr>
              <a:t>subnível </a:t>
            </a:r>
            <a:r>
              <a:rPr lang="pt-BR" dirty="0">
                <a:solidFill>
                  <a:srgbClr val="009900"/>
                </a:solidFill>
              </a:rPr>
              <a:t>mais energético</a:t>
            </a:r>
          </a:p>
        </p:txBody>
      </p:sp>
      <p:sp>
        <p:nvSpPr>
          <p:cNvPr id="5143" name="Text Box 23"/>
          <p:cNvSpPr txBox="1">
            <a:spLocks noChangeArrowheads="1"/>
          </p:cNvSpPr>
          <p:nvPr/>
        </p:nvSpPr>
        <p:spPr bwMode="auto">
          <a:xfrm>
            <a:off x="5152430" y="2789832"/>
            <a:ext cx="339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rgbClr val="009900"/>
                </a:solidFill>
              </a:rPr>
              <a:t>2 e</a:t>
            </a:r>
            <a:r>
              <a:rPr lang="pt-BR" baseline="30000" dirty="0">
                <a:solidFill>
                  <a:srgbClr val="009900"/>
                </a:solidFill>
              </a:rPr>
              <a:t>-</a:t>
            </a:r>
            <a:r>
              <a:rPr lang="pt-BR" dirty="0">
                <a:solidFill>
                  <a:srgbClr val="009900"/>
                </a:solidFill>
              </a:rPr>
              <a:t> na sua camada de valência</a:t>
            </a:r>
          </a:p>
        </p:txBody>
      </p:sp>
      <p:sp>
        <p:nvSpPr>
          <p:cNvPr id="5144" name="Text Box 24"/>
          <p:cNvSpPr txBox="1">
            <a:spLocks noChangeArrowheads="1"/>
          </p:cNvSpPr>
          <p:nvPr/>
        </p:nvSpPr>
        <p:spPr bwMode="auto">
          <a:xfrm>
            <a:off x="35496" y="3429719"/>
            <a:ext cx="1539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aseline="-25000" dirty="0">
                <a:solidFill>
                  <a:srgbClr val="008000"/>
                </a:solidFill>
              </a:rPr>
              <a:t>  </a:t>
            </a:r>
            <a:r>
              <a:rPr lang="pt-BR" sz="2800" dirty="0" smtClean="0">
                <a:solidFill>
                  <a:srgbClr val="008000"/>
                </a:solidFill>
              </a:rPr>
              <a:t>B)   </a:t>
            </a:r>
            <a:r>
              <a:rPr lang="pt-BR" sz="2800" baseline="-25000" dirty="0">
                <a:solidFill>
                  <a:srgbClr val="008000"/>
                </a:solidFill>
              </a:rPr>
              <a:t>9</a:t>
            </a:r>
            <a:r>
              <a:rPr lang="pt-BR" sz="2800" dirty="0">
                <a:solidFill>
                  <a:srgbClr val="008000"/>
                </a:solidFill>
              </a:rPr>
              <a:t>F</a:t>
            </a:r>
            <a:r>
              <a:rPr lang="pt-BR" sz="2800" baseline="30000" dirty="0">
                <a:solidFill>
                  <a:srgbClr val="008000"/>
                </a:solidFill>
              </a:rPr>
              <a:t>1-</a:t>
            </a:r>
          </a:p>
        </p:txBody>
      </p:sp>
      <p:sp>
        <p:nvSpPr>
          <p:cNvPr id="5145" name="Text Box 25"/>
          <p:cNvSpPr txBox="1">
            <a:spLocks noChangeArrowheads="1"/>
          </p:cNvSpPr>
          <p:nvPr/>
        </p:nvSpPr>
        <p:spPr bwMode="auto">
          <a:xfrm>
            <a:off x="980058" y="3877394"/>
            <a:ext cx="509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9900"/>
                </a:solidFill>
              </a:rPr>
              <a:t>1s</a:t>
            </a:r>
            <a:r>
              <a:rPr lang="pt-BR" baseline="30000">
                <a:solidFill>
                  <a:srgbClr val="FF9900"/>
                </a:solidFill>
              </a:rPr>
              <a:t>2</a:t>
            </a:r>
          </a:p>
        </p:txBody>
      </p:sp>
      <p:sp>
        <p:nvSpPr>
          <p:cNvPr id="5146" name="Text Box 26"/>
          <p:cNvSpPr txBox="1">
            <a:spLocks noChangeArrowheads="1"/>
          </p:cNvSpPr>
          <p:nvPr/>
        </p:nvSpPr>
        <p:spPr bwMode="auto">
          <a:xfrm>
            <a:off x="1411858" y="3869457"/>
            <a:ext cx="509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accent2"/>
                </a:solidFill>
              </a:rPr>
              <a:t>2s</a:t>
            </a:r>
            <a:r>
              <a:rPr lang="pt-BR" baseline="30000">
                <a:solidFill>
                  <a:schemeClr val="accent2"/>
                </a:solidFill>
              </a:rPr>
              <a:t>2</a:t>
            </a:r>
          </a:p>
        </p:txBody>
      </p:sp>
      <p:sp>
        <p:nvSpPr>
          <p:cNvPr id="5147" name="Text Box 27"/>
          <p:cNvSpPr txBox="1">
            <a:spLocks noChangeArrowheads="1"/>
          </p:cNvSpPr>
          <p:nvPr/>
        </p:nvSpPr>
        <p:spPr bwMode="auto">
          <a:xfrm>
            <a:off x="1843658" y="3869457"/>
            <a:ext cx="522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accent2"/>
                </a:solidFill>
              </a:rPr>
              <a:t>2p</a:t>
            </a:r>
            <a:r>
              <a:rPr lang="pt-BR" baseline="30000">
                <a:solidFill>
                  <a:schemeClr val="accent2"/>
                </a:solidFill>
              </a:rPr>
              <a:t>6</a:t>
            </a:r>
          </a:p>
        </p:txBody>
      </p:sp>
      <p:sp>
        <p:nvSpPr>
          <p:cNvPr id="5148" name="Text Box 28"/>
          <p:cNvSpPr txBox="1">
            <a:spLocks noChangeArrowheads="1"/>
          </p:cNvSpPr>
          <p:nvPr/>
        </p:nvSpPr>
        <p:spPr bwMode="auto">
          <a:xfrm>
            <a:off x="1051496" y="4158382"/>
            <a:ext cx="46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9900"/>
                </a:solidFill>
              </a:rPr>
              <a:t>K2</a:t>
            </a:r>
          </a:p>
        </p:txBody>
      </p:sp>
      <p:sp>
        <p:nvSpPr>
          <p:cNvPr id="5149" name="Text Box 29"/>
          <p:cNvSpPr txBox="1">
            <a:spLocks noChangeArrowheads="1"/>
          </p:cNvSpPr>
          <p:nvPr/>
        </p:nvSpPr>
        <p:spPr bwMode="auto">
          <a:xfrm>
            <a:off x="1556321" y="4158382"/>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accent2"/>
                </a:solidFill>
              </a:rPr>
              <a:t>L8</a:t>
            </a:r>
          </a:p>
        </p:txBody>
      </p:sp>
      <p:sp>
        <p:nvSpPr>
          <p:cNvPr id="5150" name="Text Box 30"/>
          <p:cNvSpPr txBox="1">
            <a:spLocks noChangeArrowheads="1"/>
          </p:cNvSpPr>
          <p:nvPr/>
        </p:nvSpPr>
        <p:spPr bwMode="auto">
          <a:xfrm>
            <a:off x="2775942" y="3869953"/>
            <a:ext cx="35702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rgbClr val="C00000"/>
                </a:solidFill>
              </a:rPr>
              <a:t>6 e</a:t>
            </a:r>
            <a:r>
              <a:rPr lang="pt-BR" baseline="30000" dirty="0">
                <a:solidFill>
                  <a:srgbClr val="C00000"/>
                </a:solidFill>
              </a:rPr>
              <a:t>-</a:t>
            </a:r>
            <a:r>
              <a:rPr lang="pt-BR" dirty="0">
                <a:solidFill>
                  <a:srgbClr val="C00000"/>
                </a:solidFill>
              </a:rPr>
              <a:t> no </a:t>
            </a:r>
            <a:r>
              <a:rPr lang="pt-BR" dirty="0" smtClean="0">
                <a:solidFill>
                  <a:srgbClr val="C00000"/>
                </a:solidFill>
              </a:rPr>
              <a:t>subnível </a:t>
            </a:r>
            <a:r>
              <a:rPr lang="pt-BR" dirty="0">
                <a:solidFill>
                  <a:srgbClr val="C00000"/>
                </a:solidFill>
              </a:rPr>
              <a:t>mais energético</a:t>
            </a:r>
          </a:p>
        </p:txBody>
      </p:sp>
      <p:sp>
        <p:nvSpPr>
          <p:cNvPr id="5151" name="Text Box 31"/>
          <p:cNvSpPr txBox="1">
            <a:spLocks noChangeArrowheads="1"/>
          </p:cNvSpPr>
          <p:nvPr/>
        </p:nvSpPr>
        <p:spPr bwMode="auto">
          <a:xfrm>
            <a:off x="2781900" y="4164657"/>
            <a:ext cx="34547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pt-BR"/>
            </a:defPPr>
            <a:lvl1pPr eaLnBrk="1" hangingPunct="1">
              <a:defRPr>
                <a:solidFill>
                  <a:schemeClr val="accent2"/>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pt-BR" dirty="0">
                <a:solidFill>
                  <a:srgbClr val="C00000"/>
                </a:solidFill>
              </a:rPr>
              <a:t>8 e- na sua camada de valência</a:t>
            </a:r>
          </a:p>
        </p:txBody>
      </p:sp>
      <p:sp>
        <p:nvSpPr>
          <p:cNvPr id="5152" name="Text Box 32"/>
          <p:cNvSpPr txBox="1">
            <a:spLocks noChangeArrowheads="1"/>
          </p:cNvSpPr>
          <p:nvPr/>
        </p:nvSpPr>
        <p:spPr bwMode="auto">
          <a:xfrm>
            <a:off x="43433" y="4941019"/>
            <a:ext cx="2032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aseline="-25000" dirty="0"/>
              <a:t>  </a:t>
            </a:r>
            <a:r>
              <a:rPr lang="pt-BR" sz="2800" dirty="0" smtClean="0"/>
              <a:t>C)   </a:t>
            </a:r>
            <a:r>
              <a:rPr lang="pt-BR" sz="2800" baseline="-25000" dirty="0"/>
              <a:t>25</a:t>
            </a:r>
            <a:r>
              <a:rPr lang="pt-BR" sz="2800" dirty="0"/>
              <a:t>Mn</a:t>
            </a:r>
            <a:r>
              <a:rPr lang="pt-BR" sz="2800" baseline="30000" dirty="0"/>
              <a:t>2+</a:t>
            </a:r>
          </a:p>
        </p:txBody>
      </p:sp>
      <p:sp>
        <p:nvSpPr>
          <p:cNvPr id="5153" name="Text Box 33"/>
          <p:cNvSpPr txBox="1">
            <a:spLocks noChangeArrowheads="1"/>
          </p:cNvSpPr>
          <p:nvPr/>
        </p:nvSpPr>
        <p:spPr bwMode="auto">
          <a:xfrm>
            <a:off x="908621" y="5453782"/>
            <a:ext cx="509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9900"/>
                </a:solidFill>
              </a:rPr>
              <a:t>1s</a:t>
            </a:r>
            <a:r>
              <a:rPr lang="pt-BR" baseline="30000">
                <a:solidFill>
                  <a:srgbClr val="FF9900"/>
                </a:solidFill>
              </a:rPr>
              <a:t>2</a:t>
            </a:r>
          </a:p>
        </p:txBody>
      </p:sp>
      <p:sp>
        <p:nvSpPr>
          <p:cNvPr id="5154" name="Text Box 34"/>
          <p:cNvSpPr txBox="1">
            <a:spLocks noChangeArrowheads="1"/>
          </p:cNvSpPr>
          <p:nvPr/>
        </p:nvSpPr>
        <p:spPr bwMode="auto">
          <a:xfrm>
            <a:off x="1340421" y="5453782"/>
            <a:ext cx="509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accent2"/>
                </a:solidFill>
              </a:rPr>
              <a:t>2s</a:t>
            </a:r>
            <a:r>
              <a:rPr lang="pt-BR" baseline="30000">
                <a:solidFill>
                  <a:schemeClr val="accent2"/>
                </a:solidFill>
              </a:rPr>
              <a:t>2</a:t>
            </a:r>
          </a:p>
        </p:txBody>
      </p:sp>
      <p:sp>
        <p:nvSpPr>
          <p:cNvPr id="5155" name="Text Box 35"/>
          <p:cNvSpPr txBox="1">
            <a:spLocks noChangeArrowheads="1"/>
          </p:cNvSpPr>
          <p:nvPr/>
        </p:nvSpPr>
        <p:spPr bwMode="auto">
          <a:xfrm>
            <a:off x="1772221" y="5453782"/>
            <a:ext cx="522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accent2"/>
                </a:solidFill>
              </a:rPr>
              <a:t>2p</a:t>
            </a:r>
            <a:r>
              <a:rPr lang="pt-BR" baseline="30000">
                <a:solidFill>
                  <a:schemeClr val="accent2"/>
                </a:solidFill>
              </a:rPr>
              <a:t>6</a:t>
            </a:r>
          </a:p>
        </p:txBody>
      </p:sp>
      <p:sp>
        <p:nvSpPr>
          <p:cNvPr id="5156" name="Text Box 36"/>
          <p:cNvSpPr txBox="1">
            <a:spLocks noChangeArrowheads="1"/>
          </p:cNvSpPr>
          <p:nvPr/>
        </p:nvSpPr>
        <p:spPr bwMode="auto">
          <a:xfrm>
            <a:off x="2204021" y="5460132"/>
            <a:ext cx="509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00FF"/>
                </a:solidFill>
              </a:rPr>
              <a:t>3s</a:t>
            </a:r>
            <a:r>
              <a:rPr lang="pt-BR" baseline="30000">
                <a:solidFill>
                  <a:srgbClr val="FF00FF"/>
                </a:solidFill>
              </a:rPr>
              <a:t>2</a:t>
            </a:r>
          </a:p>
        </p:txBody>
      </p:sp>
      <p:sp>
        <p:nvSpPr>
          <p:cNvPr id="5157" name="Text Box 37"/>
          <p:cNvSpPr txBox="1">
            <a:spLocks noChangeArrowheads="1"/>
          </p:cNvSpPr>
          <p:nvPr/>
        </p:nvSpPr>
        <p:spPr bwMode="auto">
          <a:xfrm>
            <a:off x="2635821" y="5453782"/>
            <a:ext cx="522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00FF"/>
                </a:solidFill>
              </a:rPr>
              <a:t>3p</a:t>
            </a:r>
            <a:r>
              <a:rPr lang="pt-BR" baseline="30000">
                <a:solidFill>
                  <a:srgbClr val="FF00FF"/>
                </a:solidFill>
              </a:rPr>
              <a:t>6</a:t>
            </a:r>
          </a:p>
        </p:txBody>
      </p:sp>
      <p:sp>
        <p:nvSpPr>
          <p:cNvPr id="5158" name="Text Box 38"/>
          <p:cNvSpPr txBox="1">
            <a:spLocks noChangeArrowheads="1"/>
          </p:cNvSpPr>
          <p:nvPr/>
        </p:nvSpPr>
        <p:spPr bwMode="auto">
          <a:xfrm>
            <a:off x="3067621" y="5460132"/>
            <a:ext cx="509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0066FF"/>
                </a:solidFill>
              </a:rPr>
              <a:t>4s</a:t>
            </a:r>
            <a:r>
              <a:rPr lang="pt-BR" baseline="30000">
                <a:solidFill>
                  <a:srgbClr val="0066FF"/>
                </a:solidFill>
              </a:rPr>
              <a:t>2</a:t>
            </a:r>
          </a:p>
        </p:txBody>
      </p:sp>
      <p:sp>
        <p:nvSpPr>
          <p:cNvPr id="5159" name="Text Box 39"/>
          <p:cNvSpPr txBox="1">
            <a:spLocks noChangeArrowheads="1"/>
          </p:cNvSpPr>
          <p:nvPr/>
        </p:nvSpPr>
        <p:spPr bwMode="auto">
          <a:xfrm>
            <a:off x="3501008" y="5453782"/>
            <a:ext cx="526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smtClean="0">
                <a:solidFill>
                  <a:srgbClr val="FF00FF"/>
                </a:solidFill>
              </a:rPr>
              <a:t>3d</a:t>
            </a:r>
            <a:r>
              <a:rPr lang="pt-BR" baseline="30000" dirty="0">
                <a:solidFill>
                  <a:srgbClr val="FF00FF"/>
                </a:solidFill>
              </a:rPr>
              <a:t>3</a:t>
            </a:r>
          </a:p>
        </p:txBody>
      </p:sp>
      <p:sp>
        <p:nvSpPr>
          <p:cNvPr id="5160" name="Text Box 40"/>
          <p:cNvSpPr txBox="1">
            <a:spLocks noChangeArrowheads="1"/>
          </p:cNvSpPr>
          <p:nvPr/>
        </p:nvSpPr>
        <p:spPr bwMode="auto">
          <a:xfrm>
            <a:off x="980058" y="5742707"/>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rgbClr val="FF9900"/>
                </a:solidFill>
              </a:rPr>
              <a:t>K 2</a:t>
            </a:r>
          </a:p>
        </p:txBody>
      </p:sp>
      <p:sp>
        <p:nvSpPr>
          <p:cNvPr id="5161" name="Text Box 41"/>
          <p:cNvSpPr txBox="1">
            <a:spLocks noChangeArrowheads="1"/>
          </p:cNvSpPr>
          <p:nvPr/>
        </p:nvSpPr>
        <p:spPr bwMode="auto">
          <a:xfrm>
            <a:off x="1556321" y="5742707"/>
            <a:ext cx="50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solidFill>
                  <a:schemeClr val="accent2"/>
                </a:solidFill>
              </a:rPr>
              <a:t>L 8</a:t>
            </a:r>
          </a:p>
        </p:txBody>
      </p:sp>
      <p:sp>
        <p:nvSpPr>
          <p:cNvPr id="5162" name="Text Box 42"/>
          <p:cNvSpPr txBox="1">
            <a:spLocks noChangeArrowheads="1"/>
          </p:cNvSpPr>
          <p:nvPr/>
        </p:nvSpPr>
        <p:spPr bwMode="auto">
          <a:xfrm>
            <a:off x="2336385" y="5742707"/>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rgbClr val="FF00FF"/>
                </a:solidFill>
              </a:rPr>
              <a:t>M13</a:t>
            </a:r>
          </a:p>
        </p:txBody>
      </p:sp>
      <p:sp>
        <p:nvSpPr>
          <p:cNvPr id="5163" name="Text Box 43"/>
          <p:cNvSpPr txBox="1">
            <a:spLocks noChangeArrowheads="1"/>
          </p:cNvSpPr>
          <p:nvPr/>
        </p:nvSpPr>
        <p:spPr bwMode="auto">
          <a:xfrm>
            <a:off x="3032646" y="5742707"/>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dirty="0">
                <a:solidFill>
                  <a:srgbClr val="0066FF"/>
                </a:solidFill>
              </a:rPr>
              <a:t>N 2</a:t>
            </a:r>
          </a:p>
        </p:txBody>
      </p:sp>
      <p:sp>
        <p:nvSpPr>
          <p:cNvPr id="2" name="Retângulo 1"/>
          <p:cNvSpPr/>
          <p:nvPr/>
        </p:nvSpPr>
        <p:spPr>
          <a:xfrm>
            <a:off x="107504" y="1052736"/>
            <a:ext cx="5276056" cy="707886"/>
          </a:xfrm>
          <a:prstGeom prst="rect">
            <a:avLst/>
          </a:prstGeom>
        </p:spPr>
        <p:txBody>
          <a:bodyPr wrap="square">
            <a:spAutoFit/>
          </a:bodyPr>
          <a:lstStyle/>
          <a:p>
            <a:r>
              <a:rPr lang="pt-BR" sz="4000" b="1" dirty="0" smtClean="0">
                <a:solidFill>
                  <a:srgbClr val="C00000"/>
                </a:solidFill>
                <a:effectLst>
                  <a:outerShdw blurRad="38100" dist="38100" dir="2700000" algn="tl">
                    <a:srgbClr val="000000">
                      <a:alpha val="43137"/>
                    </a:srgbClr>
                  </a:outerShdw>
                </a:effectLst>
              </a:rPr>
              <a:t>RESOLUÇÃO</a:t>
            </a:r>
            <a:endParaRPr lang="pt-BR" sz="4000" dirty="0">
              <a:solidFill>
                <a:srgbClr val="C00000"/>
              </a:solidFill>
            </a:endParaRPr>
          </a:p>
        </p:txBody>
      </p:sp>
    </p:spTree>
    <p:extLst>
      <p:ext uri="{BB962C8B-B14F-4D97-AF65-F5344CB8AC3E}">
        <p14:creationId xmlns:p14="http://schemas.microsoft.com/office/powerpoint/2010/main" val="35078934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additive="base">
                                        <p:cTn id="25" dur="500" fill="hold"/>
                                        <p:tgtEl>
                                          <p:spTgt spid="5127"/>
                                        </p:tgtEl>
                                        <p:attrNameLst>
                                          <p:attrName>ppt_x</p:attrName>
                                        </p:attrNameLst>
                                      </p:cBhvr>
                                      <p:tavLst>
                                        <p:tav tm="0">
                                          <p:val>
                                            <p:strVal val="#ppt_x"/>
                                          </p:val>
                                        </p:tav>
                                        <p:tav tm="100000">
                                          <p:val>
                                            <p:strVal val="#ppt_x"/>
                                          </p:val>
                                        </p:tav>
                                      </p:tavLst>
                                    </p:anim>
                                    <p:anim calcmode="lin" valueType="num">
                                      <p:cBhvr additive="base">
                                        <p:cTn id="26"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128"/>
                                        </p:tgtEl>
                                        <p:attrNameLst>
                                          <p:attrName>style.visibility</p:attrName>
                                        </p:attrNameLst>
                                      </p:cBhvr>
                                      <p:to>
                                        <p:strVal val="visible"/>
                                      </p:to>
                                    </p:set>
                                    <p:animEffect transition="in" filter="slide(fromBottom)">
                                      <p:cBhvr>
                                        <p:cTn id="31" dur="500"/>
                                        <p:tgtEl>
                                          <p:spTgt spid="512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5129"/>
                                        </p:tgtEl>
                                        <p:attrNameLst>
                                          <p:attrName>style.visibility</p:attrName>
                                        </p:attrNameLst>
                                      </p:cBhvr>
                                      <p:to>
                                        <p:strVal val="visible"/>
                                      </p:to>
                                    </p:set>
                                    <p:animEffect transition="in" filter="slide(fromBottom)">
                                      <p:cBhvr>
                                        <p:cTn id="36" dur="500"/>
                                        <p:tgtEl>
                                          <p:spTgt spid="512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130"/>
                                        </p:tgtEl>
                                        <p:attrNameLst>
                                          <p:attrName>style.visibility</p:attrName>
                                        </p:attrNameLst>
                                      </p:cBhvr>
                                      <p:to>
                                        <p:strVal val="visible"/>
                                      </p:to>
                                    </p:set>
                                    <p:anim calcmode="lin" valueType="num">
                                      <p:cBhvr additive="base">
                                        <p:cTn id="41" dur="500" fill="hold"/>
                                        <p:tgtEl>
                                          <p:spTgt spid="5130"/>
                                        </p:tgtEl>
                                        <p:attrNameLst>
                                          <p:attrName>ppt_x</p:attrName>
                                        </p:attrNameLst>
                                      </p:cBhvr>
                                      <p:tavLst>
                                        <p:tav tm="0">
                                          <p:val>
                                            <p:strVal val="#ppt_x"/>
                                          </p:val>
                                        </p:tav>
                                        <p:tav tm="100000">
                                          <p:val>
                                            <p:strVal val="#ppt_x"/>
                                          </p:val>
                                        </p:tav>
                                      </p:tavLst>
                                    </p:anim>
                                    <p:anim calcmode="lin" valueType="num">
                                      <p:cBhvr additive="base">
                                        <p:cTn id="42"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131"/>
                                        </p:tgtEl>
                                        <p:attrNameLst>
                                          <p:attrName>style.visibility</p:attrName>
                                        </p:attrNameLst>
                                      </p:cBhvr>
                                      <p:to>
                                        <p:strVal val="visible"/>
                                      </p:to>
                                    </p:set>
                                    <p:animEffect transition="in" filter="slide(fromBottom)">
                                      <p:cBhvr>
                                        <p:cTn id="47" dur="500"/>
                                        <p:tgtEl>
                                          <p:spTgt spid="51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132"/>
                                        </p:tgtEl>
                                        <p:attrNameLst>
                                          <p:attrName>style.visibility</p:attrName>
                                        </p:attrNameLst>
                                      </p:cBhvr>
                                      <p:to>
                                        <p:strVal val="visible"/>
                                      </p:to>
                                    </p:set>
                                    <p:anim calcmode="lin" valueType="num">
                                      <p:cBhvr additive="base">
                                        <p:cTn id="52" dur="500" fill="hold"/>
                                        <p:tgtEl>
                                          <p:spTgt spid="5132"/>
                                        </p:tgtEl>
                                        <p:attrNameLst>
                                          <p:attrName>ppt_x</p:attrName>
                                        </p:attrNameLst>
                                      </p:cBhvr>
                                      <p:tavLst>
                                        <p:tav tm="0">
                                          <p:val>
                                            <p:strVal val="#ppt_x"/>
                                          </p:val>
                                        </p:tav>
                                        <p:tav tm="100000">
                                          <p:val>
                                            <p:strVal val="#ppt_x"/>
                                          </p:val>
                                        </p:tav>
                                      </p:tavLst>
                                    </p:anim>
                                    <p:anim calcmode="lin" valueType="num">
                                      <p:cBhvr additive="base">
                                        <p:cTn id="53"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133"/>
                                        </p:tgtEl>
                                        <p:attrNameLst>
                                          <p:attrName>style.visibility</p:attrName>
                                        </p:attrNameLst>
                                      </p:cBhvr>
                                      <p:to>
                                        <p:strVal val="visible"/>
                                      </p:to>
                                    </p:set>
                                    <p:anim calcmode="lin" valueType="num">
                                      <p:cBhvr additive="base">
                                        <p:cTn id="58" dur="500" fill="hold"/>
                                        <p:tgtEl>
                                          <p:spTgt spid="5133"/>
                                        </p:tgtEl>
                                        <p:attrNameLst>
                                          <p:attrName>ppt_x</p:attrName>
                                        </p:attrNameLst>
                                      </p:cBhvr>
                                      <p:tavLst>
                                        <p:tav tm="0">
                                          <p:val>
                                            <p:strVal val="#ppt_x"/>
                                          </p:val>
                                        </p:tav>
                                        <p:tav tm="100000">
                                          <p:val>
                                            <p:strVal val="#ppt_x"/>
                                          </p:val>
                                        </p:tav>
                                      </p:tavLst>
                                    </p:anim>
                                    <p:anim calcmode="lin" valueType="num">
                                      <p:cBhvr additive="base">
                                        <p:cTn id="59"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134"/>
                                        </p:tgtEl>
                                        <p:attrNameLst>
                                          <p:attrName>style.visibility</p:attrName>
                                        </p:attrNameLst>
                                      </p:cBhvr>
                                      <p:to>
                                        <p:strVal val="visible"/>
                                      </p:to>
                                    </p:set>
                                    <p:anim calcmode="lin" valueType="num">
                                      <p:cBhvr additive="base">
                                        <p:cTn id="64" dur="500" fill="hold"/>
                                        <p:tgtEl>
                                          <p:spTgt spid="5134"/>
                                        </p:tgtEl>
                                        <p:attrNameLst>
                                          <p:attrName>ppt_x</p:attrName>
                                        </p:attrNameLst>
                                      </p:cBhvr>
                                      <p:tavLst>
                                        <p:tav tm="0">
                                          <p:val>
                                            <p:strVal val="#ppt_x"/>
                                          </p:val>
                                        </p:tav>
                                        <p:tav tm="100000">
                                          <p:val>
                                            <p:strVal val="#ppt_x"/>
                                          </p:val>
                                        </p:tav>
                                      </p:tavLst>
                                    </p:anim>
                                    <p:anim calcmode="lin" valueType="num">
                                      <p:cBhvr additive="base">
                                        <p:cTn id="65"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135"/>
                                        </p:tgtEl>
                                        <p:attrNameLst>
                                          <p:attrName>style.visibility</p:attrName>
                                        </p:attrNameLst>
                                      </p:cBhvr>
                                      <p:to>
                                        <p:strVal val="visible"/>
                                      </p:to>
                                    </p:set>
                                    <p:anim calcmode="lin" valueType="num">
                                      <p:cBhvr additive="base">
                                        <p:cTn id="70" dur="500" fill="hold"/>
                                        <p:tgtEl>
                                          <p:spTgt spid="5135"/>
                                        </p:tgtEl>
                                        <p:attrNameLst>
                                          <p:attrName>ppt_x</p:attrName>
                                        </p:attrNameLst>
                                      </p:cBhvr>
                                      <p:tavLst>
                                        <p:tav tm="0">
                                          <p:val>
                                            <p:strVal val="#ppt_x"/>
                                          </p:val>
                                        </p:tav>
                                        <p:tav tm="100000">
                                          <p:val>
                                            <p:strVal val="#ppt_x"/>
                                          </p:val>
                                        </p:tav>
                                      </p:tavLst>
                                    </p:anim>
                                    <p:anim calcmode="lin" valueType="num">
                                      <p:cBhvr additive="base">
                                        <p:cTn id="71"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136"/>
                                        </p:tgtEl>
                                        <p:attrNameLst>
                                          <p:attrName>style.visibility</p:attrName>
                                        </p:attrNameLst>
                                      </p:cBhvr>
                                      <p:to>
                                        <p:strVal val="visible"/>
                                      </p:to>
                                    </p:set>
                                    <p:anim calcmode="lin" valueType="num">
                                      <p:cBhvr additive="base">
                                        <p:cTn id="76" dur="500" fill="hold"/>
                                        <p:tgtEl>
                                          <p:spTgt spid="5136"/>
                                        </p:tgtEl>
                                        <p:attrNameLst>
                                          <p:attrName>ppt_x</p:attrName>
                                        </p:attrNameLst>
                                      </p:cBhvr>
                                      <p:tavLst>
                                        <p:tav tm="0">
                                          <p:val>
                                            <p:strVal val="#ppt_x"/>
                                          </p:val>
                                        </p:tav>
                                        <p:tav tm="100000">
                                          <p:val>
                                            <p:strVal val="#ppt_x"/>
                                          </p:val>
                                        </p:tav>
                                      </p:tavLst>
                                    </p:anim>
                                    <p:anim calcmode="lin" valueType="num">
                                      <p:cBhvr additive="base">
                                        <p:cTn id="77" dur="500" fill="hold"/>
                                        <p:tgtEl>
                                          <p:spTgt spid="5136"/>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5137"/>
                                        </p:tgtEl>
                                        <p:attrNameLst>
                                          <p:attrName>style.visibility</p:attrName>
                                        </p:attrNameLst>
                                      </p:cBhvr>
                                      <p:to>
                                        <p:strVal val="visible"/>
                                      </p:to>
                                    </p:set>
                                    <p:anim calcmode="lin" valueType="num">
                                      <p:cBhvr additive="base">
                                        <p:cTn id="82" dur="500" fill="hold"/>
                                        <p:tgtEl>
                                          <p:spTgt spid="5137"/>
                                        </p:tgtEl>
                                        <p:attrNameLst>
                                          <p:attrName>ppt_x</p:attrName>
                                        </p:attrNameLst>
                                      </p:cBhvr>
                                      <p:tavLst>
                                        <p:tav tm="0">
                                          <p:val>
                                            <p:strVal val="#ppt_x"/>
                                          </p:val>
                                        </p:tav>
                                        <p:tav tm="100000">
                                          <p:val>
                                            <p:strVal val="#ppt_x"/>
                                          </p:val>
                                        </p:tav>
                                      </p:tavLst>
                                    </p:anim>
                                    <p:anim calcmode="lin" valueType="num">
                                      <p:cBhvr additive="base">
                                        <p:cTn id="83"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5138"/>
                                        </p:tgtEl>
                                        <p:attrNameLst>
                                          <p:attrName>style.visibility</p:attrName>
                                        </p:attrNameLst>
                                      </p:cBhvr>
                                      <p:to>
                                        <p:strVal val="visible"/>
                                      </p:to>
                                    </p:set>
                                    <p:anim calcmode="lin" valueType="num">
                                      <p:cBhvr additive="base">
                                        <p:cTn id="88" dur="500" fill="hold"/>
                                        <p:tgtEl>
                                          <p:spTgt spid="5138"/>
                                        </p:tgtEl>
                                        <p:attrNameLst>
                                          <p:attrName>ppt_x</p:attrName>
                                        </p:attrNameLst>
                                      </p:cBhvr>
                                      <p:tavLst>
                                        <p:tav tm="0">
                                          <p:val>
                                            <p:strVal val="#ppt_x"/>
                                          </p:val>
                                        </p:tav>
                                        <p:tav tm="100000">
                                          <p:val>
                                            <p:strVal val="#ppt_x"/>
                                          </p:val>
                                        </p:tav>
                                      </p:tavLst>
                                    </p:anim>
                                    <p:anim calcmode="lin" valueType="num">
                                      <p:cBhvr additive="base">
                                        <p:cTn id="89"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2" presetClass="entr" presetSubtype="4" fill="hold" grpId="0" nodeType="clickEffect">
                                  <p:stCondLst>
                                    <p:cond delay="0"/>
                                  </p:stCondLst>
                                  <p:childTnLst>
                                    <p:set>
                                      <p:cBhvr>
                                        <p:cTn id="93" dur="1" fill="hold">
                                          <p:stCondLst>
                                            <p:cond delay="0"/>
                                          </p:stCondLst>
                                        </p:cTn>
                                        <p:tgtEl>
                                          <p:spTgt spid="5139"/>
                                        </p:tgtEl>
                                        <p:attrNameLst>
                                          <p:attrName>style.visibility</p:attrName>
                                        </p:attrNameLst>
                                      </p:cBhvr>
                                      <p:to>
                                        <p:strVal val="visible"/>
                                      </p:to>
                                    </p:set>
                                    <p:animEffect transition="in" filter="slide(fromBottom)">
                                      <p:cBhvr>
                                        <p:cTn id="94" dur="500"/>
                                        <p:tgtEl>
                                          <p:spTgt spid="5139"/>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2" presetClass="entr" presetSubtype="4" fill="hold" grpId="0" nodeType="clickEffect">
                                  <p:stCondLst>
                                    <p:cond delay="0"/>
                                  </p:stCondLst>
                                  <p:childTnLst>
                                    <p:set>
                                      <p:cBhvr>
                                        <p:cTn id="98" dur="1" fill="hold">
                                          <p:stCondLst>
                                            <p:cond delay="0"/>
                                          </p:stCondLst>
                                        </p:cTn>
                                        <p:tgtEl>
                                          <p:spTgt spid="5140"/>
                                        </p:tgtEl>
                                        <p:attrNameLst>
                                          <p:attrName>style.visibility</p:attrName>
                                        </p:attrNameLst>
                                      </p:cBhvr>
                                      <p:to>
                                        <p:strVal val="visible"/>
                                      </p:to>
                                    </p:set>
                                    <p:animEffect transition="in" filter="slide(fromBottom)">
                                      <p:cBhvr>
                                        <p:cTn id="99" dur="500"/>
                                        <p:tgtEl>
                                          <p:spTgt spid="5140"/>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141"/>
                                        </p:tgtEl>
                                        <p:attrNameLst>
                                          <p:attrName>style.visibility</p:attrName>
                                        </p:attrNameLst>
                                      </p:cBhvr>
                                      <p:to>
                                        <p:strVal val="visible"/>
                                      </p:to>
                                    </p:set>
                                    <p:animEffect transition="in" filter="wipe(down)">
                                      <p:cBhvr>
                                        <p:cTn id="104" dur="500"/>
                                        <p:tgtEl>
                                          <p:spTgt spid="514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5142"/>
                                        </p:tgtEl>
                                        <p:attrNameLst>
                                          <p:attrName>style.visibility</p:attrName>
                                        </p:attrNameLst>
                                      </p:cBhvr>
                                      <p:to>
                                        <p:strVal val="visible"/>
                                      </p:to>
                                    </p:set>
                                    <p:animEffect transition="in" filter="checkerboard(across)">
                                      <p:cBhvr>
                                        <p:cTn id="109" dur="500"/>
                                        <p:tgtEl>
                                          <p:spTgt spid="5142"/>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ntr" presetSubtype="10" fill="hold" grpId="0" nodeType="clickEffect">
                                  <p:stCondLst>
                                    <p:cond delay="0"/>
                                  </p:stCondLst>
                                  <p:childTnLst>
                                    <p:set>
                                      <p:cBhvr>
                                        <p:cTn id="113" dur="1" fill="hold">
                                          <p:stCondLst>
                                            <p:cond delay="0"/>
                                          </p:stCondLst>
                                        </p:cTn>
                                        <p:tgtEl>
                                          <p:spTgt spid="5143"/>
                                        </p:tgtEl>
                                        <p:attrNameLst>
                                          <p:attrName>style.visibility</p:attrName>
                                        </p:attrNameLst>
                                      </p:cBhvr>
                                      <p:to>
                                        <p:strVal val="visible"/>
                                      </p:to>
                                    </p:set>
                                    <p:animEffect transition="in" filter="checkerboard(across)">
                                      <p:cBhvr>
                                        <p:cTn id="114" dur="500"/>
                                        <p:tgtEl>
                                          <p:spTgt spid="5143"/>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144"/>
                                        </p:tgtEl>
                                        <p:attrNameLst>
                                          <p:attrName>style.visibility</p:attrName>
                                        </p:attrNameLst>
                                      </p:cBhvr>
                                      <p:to>
                                        <p:strVal val="visible"/>
                                      </p:to>
                                    </p:set>
                                    <p:anim calcmode="lin" valueType="num">
                                      <p:cBhvr additive="base">
                                        <p:cTn id="119" dur="500" fill="hold"/>
                                        <p:tgtEl>
                                          <p:spTgt spid="5144"/>
                                        </p:tgtEl>
                                        <p:attrNameLst>
                                          <p:attrName>ppt_x</p:attrName>
                                        </p:attrNameLst>
                                      </p:cBhvr>
                                      <p:tavLst>
                                        <p:tav tm="0">
                                          <p:val>
                                            <p:strVal val="#ppt_x"/>
                                          </p:val>
                                        </p:tav>
                                        <p:tav tm="100000">
                                          <p:val>
                                            <p:strVal val="#ppt_x"/>
                                          </p:val>
                                        </p:tav>
                                      </p:tavLst>
                                    </p:anim>
                                    <p:anim calcmode="lin" valueType="num">
                                      <p:cBhvr additive="base">
                                        <p:cTn id="120" dur="500" fill="hold"/>
                                        <p:tgtEl>
                                          <p:spTgt spid="5144"/>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2" presetClass="entr" presetSubtype="4" fill="hold" grpId="0" nodeType="clickEffect">
                                  <p:stCondLst>
                                    <p:cond delay="0"/>
                                  </p:stCondLst>
                                  <p:childTnLst>
                                    <p:set>
                                      <p:cBhvr>
                                        <p:cTn id="124" dur="1" fill="hold">
                                          <p:stCondLst>
                                            <p:cond delay="0"/>
                                          </p:stCondLst>
                                        </p:cTn>
                                        <p:tgtEl>
                                          <p:spTgt spid="5145"/>
                                        </p:tgtEl>
                                        <p:attrNameLst>
                                          <p:attrName>style.visibility</p:attrName>
                                        </p:attrNameLst>
                                      </p:cBhvr>
                                      <p:to>
                                        <p:strVal val="visible"/>
                                      </p:to>
                                    </p:set>
                                    <p:animEffect transition="in" filter="slide(fromBottom)">
                                      <p:cBhvr>
                                        <p:cTn id="125" dur="500"/>
                                        <p:tgtEl>
                                          <p:spTgt spid="5145"/>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2" presetClass="entr" presetSubtype="4" fill="hold" grpId="0" nodeType="clickEffect">
                                  <p:stCondLst>
                                    <p:cond delay="0"/>
                                  </p:stCondLst>
                                  <p:childTnLst>
                                    <p:set>
                                      <p:cBhvr>
                                        <p:cTn id="129" dur="1" fill="hold">
                                          <p:stCondLst>
                                            <p:cond delay="0"/>
                                          </p:stCondLst>
                                        </p:cTn>
                                        <p:tgtEl>
                                          <p:spTgt spid="5146"/>
                                        </p:tgtEl>
                                        <p:attrNameLst>
                                          <p:attrName>style.visibility</p:attrName>
                                        </p:attrNameLst>
                                      </p:cBhvr>
                                      <p:to>
                                        <p:strVal val="visible"/>
                                      </p:to>
                                    </p:set>
                                    <p:animEffect transition="in" filter="slide(fromBottom)">
                                      <p:cBhvr>
                                        <p:cTn id="130" dur="500"/>
                                        <p:tgtEl>
                                          <p:spTgt spid="5146"/>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5147"/>
                                        </p:tgtEl>
                                        <p:attrNameLst>
                                          <p:attrName>style.visibility</p:attrName>
                                        </p:attrNameLst>
                                      </p:cBhvr>
                                      <p:to>
                                        <p:strVal val="visible"/>
                                      </p:to>
                                    </p:set>
                                    <p:anim calcmode="lin" valueType="num">
                                      <p:cBhvr additive="base">
                                        <p:cTn id="135" dur="500" fill="hold"/>
                                        <p:tgtEl>
                                          <p:spTgt spid="5147"/>
                                        </p:tgtEl>
                                        <p:attrNameLst>
                                          <p:attrName>ppt_x</p:attrName>
                                        </p:attrNameLst>
                                      </p:cBhvr>
                                      <p:tavLst>
                                        <p:tav tm="0">
                                          <p:val>
                                            <p:strVal val="#ppt_x"/>
                                          </p:val>
                                        </p:tav>
                                        <p:tav tm="100000">
                                          <p:val>
                                            <p:strVal val="#ppt_x"/>
                                          </p:val>
                                        </p:tav>
                                      </p:tavLst>
                                    </p:anim>
                                    <p:anim calcmode="lin" valueType="num">
                                      <p:cBhvr additive="base">
                                        <p:cTn id="136" dur="500" fill="hold"/>
                                        <p:tgtEl>
                                          <p:spTgt spid="5147"/>
                                        </p:tgtEl>
                                        <p:attrNameLst>
                                          <p:attrName>ppt_y</p:attrName>
                                        </p:attrNameLst>
                                      </p:cBhvr>
                                      <p:tavLst>
                                        <p:tav tm="0">
                                          <p:val>
                                            <p:strVal val="1+#ppt_h/2"/>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5148"/>
                                        </p:tgtEl>
                                        <p:attrNameLst>
                                          <p:attrName>style.visibility</p:attrName>
                                        </p:attrNameLst>
                                      </p:cBhvr>
                                      <p:to>
                                        <p:strVal val="visible"/>
                                      </p:to>
                                    </p:set>
                                    <p:anim calcmode="lin" valueType="num">
                                      <p:cBhvr additive="base">
                                        <p:cTn id="141" dur="500" fill="hold"/>
                                        <p:tgtEl>
                                          <p:spTgt spid="5148"/>
                                        </p:tgtEl>
                                        <p:attrNameLst>
                                          <p:attrName>ppt_x</p:attrName>
                                        </p:attrNameLst>
                                      </p:cBhvr>
                                      <p:tavLst>
                                        <p:tav tm="0">
                                          <p:val>
                                            <p:strVal val="#ppt_x"/>
                                          </p:val>
                                        </p:tav>
                                        <p:tav tm="100000">
                                          <p:val>
                                            <p:strVal val="#ppt_x"/>
                                          </p:val>
                                        </p:tav>
                                      </p:tavLst>
                                    </p:anim>
                                    <p:anim calcmode="lin" valueType="num">
                                      <p:cBhvr additive="base">
                                        <p:cTn id="142" dur="500" fill="hold"/>
                                        <p:tgtEl>
                                          <p:spTgt spid="5148"/>
                                        </p:tgtEl>
                                        <p:attrNameLst>
                                          <p:attrName>ppt_y</p:attrName>
                                        </p:attrNameLst>
                                      </p:cBhvr>
                                      <p:tavLst>
                                        <p:tav tm="0">
                                          <p:val>
                                            <p:strVal val="1+#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5149"/>
                                        </p:tgtEl>
                                        <p:attrNameLst>
                                          <p:attrName>style.visibility</p:attrName>
                                        </p:attrNameLst>
                                      </p:cBhvr>
                                      <p:to>
                                        <p:strVal val="visible"/>
                                      </p:to>
                                    </p:set>
                                    <p:anim calcmode="lin" valueType="num">
                                      <p:cBhvr additive="base">
                                        <p:cTn id="147" dur="500" fill="hold"/>
                                        <p:tgtEl>
                                          <p:spTgt spid="5149"/>
                                        </p:tgtEl>
                                        <p:attrNameLst>
                                          <p:attrName>ppt_x</p:attrName>
                                        </p:attrNameLst>
                                      </p:cBhvr>
                                      <p:tavLst>
                                        <p:tav tm="0">
                                          <p:val>
                                            <p:strVal val="#ppt_x"/>
                                          </p:val>
                                        </p:tav>
                                        <p:tav tm="100000">
                                          <p:val>
                                            <p:strVal val="#ppt_x"/>
                                          </p:val>
                                        </p:tav>
                                      </p:tavLst>
                                    </p:anim>
                                    <p:anim calcmode="lin" valueType="num">
                                      <p:cBhvr additive="base">
                                        <p:cTn id="148" dur="500" fill="hold"/>
                                        <p:tgtEl>
                                          <p:spTgt spid="5149"/>
                                        </p:tgtEl>
                                        <p:attrNameLst>
                                          <p:attrName>ppt_y</p:attrName>
                                        </p:attrNameLst>
                                      </p:cBhvr>
                                      <p:tavLst>
                                        <p:tav tm="0">
                                          <p:val>
                                            <p:strVal val="1+#ppt_h/2"/>
                                          </p:val>
                                        </p:tav>
                                        <p:tav tm="100000">
                                          <p:val>
                                            <p:strVal val="#ppt_y"/>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 presetClass="entr" presetSubtype="10" fill="hold" grpId="0" nodeType="clickEffect">
                                  <p:stCondLst>
                                    <p:cond delay="0"/>
                                  </p:stCondLst>
                                  <p:childTnLst>
                                    <p:set>
                                      <p:cBhvr>
                                        <p:cTn id="152" dur="1" fill="hold">
                                          <p:stCondLst>
                                            <p:cond delay="0"/>
                                          </p:stCondLst>
                                        </p:cTn>
                                        <p:tgtEl>
                                          <p:spTgt spid="5150"/>
                                        </p:tgtEl>
                                        <p:attrNameLst>
                                          <p:attrName>style.visibility</p:attrName>
                                        </p:attrNameLst>
                                      </p:cBhvr>
                                      <p:to>
                                        <p:strVal val="visible"/>
                                      </p:to>
                                    </p:set>
                                    <p:animEffect transition="in" filter="checkerboard(across)">
                                      <p:cBhvr>
                                        <p:cTn id="153" dur="500"/>
                                        <p:tgtEl>
                                          <p:spTgt spid="5150"/>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5" presetClass="entr" presetSubtype="10" fill="hold" grpId="0" nodeType="clickEffect">
                                  <p:stCondLst>
                                    <p:cond delay="0"/>
                                  </p:stCondLst>
                                  <p:childTnLst>
                                    <p:set>
                                      <p:cBhvr>
                                        <p:cTn id="157" dur="1" fill="hold">
                                          <p:stCondLst>
                                            <p:cond delay="0"/>
                                          </p:stCondLst>
                                        </p:cTn>
                                        <p:tgtEl>
                                          <p:spTgt spid="5151"/>
                                        </p:tgtEl>
                                        <p:attrNameLst>
                                          <p:attrName>style.visibility</p:attrName>
                                        </p:attrNameLst>
                                      </p:cBhvr>
                                      <p:to>
                                        <p:strVal val="visible"/>
                                      </p:to>
                                    </p:set>
                                    <p:animEffect transition="in" filter="checkerboard(across)">
                                      <p:cBhvr>
                                        <p:cTn id="158" dur="500"/>
                                        <p:tgtEl>
                                          <p:spTgt spid="5151"/>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5152"/>
                                        </p:tgtEl>
                                        <p:attrNameLst>
                                          <p:attrName>style.visibility</p:attrName>
                                        </p:attrNameLst>
                                      </p:cBhvr>
                                      <p:to>
                                        <p:strVal val="visible"/>
                                      </p:to>
                                    </p:set>
                                    <p:anim calcmode="lin" valueType="num">
                                      <p:cBhvr additive="base">
                                        <p:cTn id="163" dur="500" fill="hold"/>
                                        <p:tgtEl>
                                          <p:spTgt spid="5152"/>
                                        </p:tgtEl>
                                        <p:attrNameLst>
                                          <p:attrName>ppt_x</p:attrName>
                                        </p:attrNameLst>
                                      </p:cBhvr>
                                      <p:tavLst>
                                        <p:tav tm="0">
                                          <p:val>
                                            <p:strVal val="#ppt_x"/>
                                          </p:val>
                                        </p:tav>
                                        <p:tav tm="100000">
                                          <p:val>
                                            <p:strVal val="#ppt_x"/>
                                          </p:val>
                                        </p:tav>
                                      </p:tavLst>
                                    </p:anim>
                                    <p:anim calcmode="lin" valueType="num">
                                      <p:cBhvr additive="base">
                                        <p:cTn id="164" dur="500" fill="hold"/>
                                        <p:tgtEl>
                                          <p:spTgt spid="5152"/>
                                        </p:tgtEl>
                                        <p:attrNameLst>
                                          <p:attrName>ppt_y</p:attrName>
                                        </p:attrNameLst>
                                      </p:cBhvr>
                                      <p:tavLst>
                                        <p:tav tm="0">
                                          <p:val>
                                            <p:strVal val="1+#ppt_h/2"/>
                                          </p:val>
                                        </p:tav>
                                        <p:tav tm="100000">
                                          <p:val>
                                            <p:strVal val="#ppt_y"/>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2" presetClass="entr" presetSubtype="4" fill="hold" grpId="0" nodeType="clickEffect">
                                  <p:stCondLst>
                                    <p:cond delay="0"/>
                                  </p:stCondLst>
                                  <p:childTnLst>
                                    <p:set>
                                      <p:cBhvr>
                                        <p:cTn id="168" dur="1" fill="hold">
                                          <p:stCondLst>
                                            <p:cond delay="0"/>
                                          </p:stCondLst>
                                        </p:cTn>
                                        <p:tgtEl>
                                          <p:spTgt spid="5153"/>
                                        </p:tgtEl>
                                        <p:attrNameLst>
                                          <p:attrName>style.visibility</p:attrName>
                                        </p:attrNameLst>
                                      </p:cBhvr>
                                      <p:to>
                                        <p:strVal val="visible"/>
                                      </p:to>
                                    </p:set>
                                    <p:animEffect transition="in" filter="slide(fromBottom)">
                                      <p:cBhvr>
                                        <p:cTn id="169" dur="500"/>
                                        <p:tgtEl>
                                          <p:spTgt spid="5153"/>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2" presetClass="entr" presetSubtype="4" fill="hold" grpId="0" nodeType="clickEffect">
                                  <p:stCondLst>
                                    <p:cond delay="0"/>
                                  </p:stCondLst>
                                  <p:childTnLst>
                                    <p:set>
                                      <p:cBhvr>
                                        <p:cTn id="173" dur="1" fill="hold">
                                          <p:stCondLst>
                                            <p:cond delay="0"/>
                                          </p:stCondLst>
                                        </p:cTn>
                                        <p:tgtEl>
                                          <p:spTgt spid="5154"/>
                                        </p:tgtEl>
                                        <p:attrNameLst>
                                          <p:attrName>style.visibility</p:attrName>
                                        </p:attrNameLst>
                                      </p:cBhvr>
                                      <p:to>
                                        <p:strVal val="visible"/>
                                      </p:to>
                                    </p:set>
                                    <p:animEffect transition="in" filter="slide(fromBottom)">
                                      <p:cBhvr>
                                        <p:cTn id="174" dur="500"/>
                                        <p:tgtEl>
                                          <p:spTgt spid="5154"/>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 presetClass="entr" presetSubtype="4" fill="hold" grpId="0" nodeType="clickEffect">
                                  <p:stCondLst>
                                    <p:cond delay="0"/>
                                  </p:stCondLst>
                                  <p:childTnLst>
                                    <p:set>
                                      <p:cBhvr>
                                        <p:cTn id="178" dur="1" fill="hold">
                                          <p:stCondLst>
                                            <p:cond delay="0"/>
                                          </p:stCondLst>
                                        </p:cTn>
                                        <p:tgtEl>
                                          <p:spTgt spid="5155"/>
                                        </p:tgtEl>
                                        <p:attrNameLst>
                                          <p:attrName>style.visibility</p:attrName>
                                        </p:attrNameLst>
                                      </p:cBhvr>
                                      <p:to>
                                        <p:strVal val="visible"/>
                                      </p:to>
                                    </p:set>
                                    <p:anim calcmode="lin" valueType="num">
                                      <p:cBhvr additive="base">
                                        <p:cTn id="179" dur="500" fill="hold"/>
                                        <p:tgtEl>
                                          <p:spTgt spid="5155"/>
                                        </p:tgtEl>
                                        <p:attrNameLst>
                                          <p:attrName>ppt_x</p:attrName>
                                        </p:attrNameLst>
                                      </p:cBhvr>
                                      <p:tavLst>
                                        <p:tav tm="0">
                                          <p:val>
                                            <p:strVal val="#ppt_x"/>
                                          </p:val>
                                        </p:tav>
                                        <p:tav tm="100000">
                                          <p:val>
                                            <p:strVal val="#ppt_x"/>
                                          </p:val>
                                        </p:tav>
                                      </p:tavLst>
                                    </p:anim>
                                    <p:anim calcmode="lin" valueType="num">
                                      <p:cBhvr additive="base">
                                        <p:cTn id="180" dur="500" fill="hold"/>
                                        <p:tgtEl>
                                          <p:spTgt spid="5155"/>
                                        </p:tgtEl>
                                        <p:attrNameLst>
                                          <p:attrName>ppt_y</p:attrName>
                                        </p:attrNameLst>
                                      </p:cBhvr>
                                      <p:tavLst>
                                        <p:tav tm="0">
                                          <p:val>
                                            <p:strVal val="1+#ppt_h/2"/>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2" presetClass="entr" presetSubtype="4" fill="hold" grpId="0" nodeType="clickEffect">
                                  <p:stCondLst>
                                    <p:cond delay="0"/>
                                  </p:stCondLst>
                                  <p:childTnLst>
                                    <p:set>
                                      <p:cBhvr>
                                        <p:cTn id="184" dur="1" fill="hold">
                                          <p:stCondLst>
                                            <p:cond delay="0"/>
                                          </p:stCondLst>
                                        </p:cTn>
                                        <p:tgtEl>
                                          <p:spTgt spid="5156"/>
                                        </p:tgtEl>
                                        <p:attrNameLst>
                                          <p:attrName>style.visibility</p:attrName>
                                        </p:attrNameLst>
                                      </p:cBhvr>
                                      <p:to>
                                        <p:strVal val="visible"/>
                                      </p:to>
                                    </p:set>
                                    <p:animEffect transition="in" filter="slide(fromBottom)">
                                      <p:cBhvr>
                                        <p:cTn id="185" dur="500"/>
                                        <p:tgtEl>
                                          <p:spTgt spid="5156"/>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2" presetClass="entr" presetSubtype="4" fill="hold" grpId="0" nodeType="clickEffect">
                                  <p:stCondLst>
                                    <p:cond delay="0"/>
                                  </p:stCondLst>
                                  <p:childTnLst>
                                    <p:set>
                                      <p:cBhvr>
                                        <p:cTn id="189" dur="1" fill="hold">
                                          <p:stCondLst>
                                            <p:cond delay="0"/>
                                          </p:stCondLst>
                                        </p:cTn>
                                        <p:tgtEl>
                                          <p:spTgt spid="5157"/>
                                        </p:tgtEl>
                                        <p:attrNameLst>
                                          <p:attrName>style.visibility</p:attrName>
                                        </p:attrNameLst>
                                      </p:cBhvr>
                                      <p:to>
                                        <p:strVal val="visible"/>
                                      </p:to>
                                    </p:set>
                                    <p:anim calcmode="lin" valueType="num">
                                      <p:cBhvr additive="base">
                                        <p:cTn id="190" dur="500" fill="hold"/>
                                        <p:tgtEl>
                                          <p:spTgt spid="5157"/>
                                        </p:tgtEl>
                                        <p:attrNameLst>
                                          <p:attrName>ppt_x</p:attrName>
                                        </p:attrNameLst>
                                      </p:cBhvr>
                                      <p:tavLst>
                                        <p:tav tm="0">
                                          <p:val>
                                            <p:strVal val="#ppt_x"/>
                                          </p:val>
                                        </p:tav>
                                        <p:tav tm="100000">
                                          <p:val>
                                            <p:strVal val="#ppt_x"/>
                                          </p:val>
                                        </p:tav>
                                      </p:tavLst>
                                    </p:anim>
                                    <p:anim calcmode="lin" valueType="num">
                                      <p:cBhvr additive="base">
                                        <p:cTn id="191" dur="500" fill="hold"/>
                                        <p:tgtEl>
                                          <p:spTgt spid="5157"/>
                                        </p:tgtEl>
                                        <p:attrNameLst>
                                          <p:attrName>ppt_y</p:attrName>
                                        </p:attrNameLst>
                                      </p:cBhvr>
                                      <p:tavLst>
                                        <p:tav tm="0">
                                          <p:val>
                                            <p:strVal val="1+#ppt_h/2"/>
                                          </p:val>
                                        </p:tav>
                                        <p:tav tm="100000">
                                          <p:val>
                                            <p:strVal val="#ppt_y"/>
                                          </p:val>
                                        </p:tav>
                                      </p:tavLst>
                                    </p:anim>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 presetClass="entr" presetSubtype="4" fill="hold" grpId="0" nodeType="clickEffect">
                                  <p:stCondLst>
                                    <p:cond delay="0"/>
                                  </p:stCondLst>
                                  <p:childTnLst>
                                    <p:set>
                                      <p:cBhvr>
                                        <p:cTn id="195" dur="1" fill="hold">
                                          <p:stCondLst>
                                            <p:cond delay="0"/>
                                          </p:stCondLst>
                                        </p:cTn>
                                        <p:tgtEl>
                                          <p:spTgt spid="5158"/>
                                        </p:tgtEl>
                                        <p:attrNameLst>
                                          <p:attrName>style.visibility</p:attrName>
                                        </p:attrNameLst>
                                      </p:cBhvr>
                                      <p:to>
                                        <p:strVal val="visible"/>
                                      </p:to>
                                    </p:set>
                                    <p:anim calcmode="lin" valueType="num">
                                      <p:cBhvr additive="base">
                                        <p:cTn id="196" dur="500" fill="hold"/>
                                        <p:tgtEl>
                                          <p:spTgt spid="5158"/>
                                        </p:tgtEl>
                                        <p:attrNameLst>
                                          <p:attrName>ppt_x</p:attrName>
                                        </p:attrNameLst>
                                      </p:cBhvr>
                                      <p:tavLst>
                                        <p:tav tm="0">
                                          <p:val>
                                            <p:strVal val="#ppt_x"/>
                                          </p:val>
                                        </p:tav>
                                        <p:tav tm="100000">
                                          <p:val>
                                            <p:strVal val="#ppt_x"/>
                                          </p:val>
                                        </p:tav>
                                      </p:tavLst>
                                    </p:anim>
                                    <p:anim calcmode="lin" valueType="num">
                                      <p:cBhvr additive="base">
                                        <p:cTn id="197" dur="500" fill="hold"/>
                                        <p:tgtEl>
                                          <p:spTgt spid="5158"/>
                                        </p:tgtEl>
                                        <p:attrNameLst>
                                          <p:attrName>ppt_y</p:attrName>
                                        </p:attrNameLst>
                                      </p:cBhvr>
                                      <p:tavLst>
                                        <p:tav tm="0">
                                          <p:val>
                                            <p:strVal val="1+#ppt_h/2"/>
                                          </p:val>
                                        </p:tav>
                                        <p:tav tm="100000">
                                          <p:val>
                                            <p:strVal val="#ppt_y"/>
                                          </p:val>
                                        </p:tav>
                                      </p:tavLst>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5159"/>
                                        </p:tgtEl>
                                        <p:attrNameLst>
                                          <p:attrName>style.visibility</p:attrName>
                                        </p:attrNameLst>
                                      </p:cBhvr>
                                      <p:to>
                                        <p:strVal val="visible"/>
                                      </p:to>
                                    </p:set>
                                    <p:anim calcmode="lin" valueType="num">
                                      <p:cBhvr additive="base">
                                        <p:cTn id="202" dur="500" fill="hold"/>
                                        <p:tgtEl>
                                          <p:spTgt spid="5159"/>
                                        </p:tgtEl>
                                        <p:attrNameLst>
                                          <p:attrName>ppt_x</p:attrName>
                                        </p:attrNameLst>
                                      </p:cBhvr>
                                      <p:tavLst>
                                        <p:tav tm="0">
                                          <p:val>
                                            <p:strVal val="#ppt_x"/>
                                          </p:val>
                                        </p:tav>
                                        <p:tav tm="100000">
                                          <p:val>
                                            <p:strVal val="#ppt_x"/>
                                          </p:val>
                                        </p:tav>
                                      </p:tavLst>
                                    </p:anim>
                                    <p:anim calcmode="lin" valueType="num">
                                      <p:cBhvr additive="base">
                                        <p:cTn id="203" dur="500" fill="hold"/>
                                        <p:tgtEl>
                                          <p:spTgt spid="5159"/>
                                        </p:tgtEl>
                                        <p:attrNameLst>
                                          <p:attrName>ppt_y</p:attrName>
                                        </p:attrNameLst>
                                      </p:cBhvr>
                                      <p:tavLst>
                                        <p:tav tm="0">
                                          <p:val>
                                            <p:strVal val="1+#ppt_h/2"/>
                                          </p:val>
                                        </p:tav>
                                        <p:tav tm="100000">
                                          <p:val>
                                            <p:strVal val="#ppt_y"/>
                                          </p:val>
                                        </p:tav>
                                      </p:tavLst>
                                    </p:anim>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4" fill="hold" grpId="0" nodeType="clickEffect">
                                  <p:stCondLst>
                                    <p:cond delay="0"/>
                                  </p:stCondLst>
                                  <p:childTnLst>
                                    <p:set>
                                      <p:cBhvr>
                                        <p:cTn id="207" dur="1" fill="hold">
                                          <p:stCondLst>
                                            <p:cond delay="0"/>
                                          </p:stCondLst>
                                        </p:cTn>
                                        <p:tgtEl>
                                          <p:spTgt spid="5160"/>
                                        </p:tgtEl>
                                        <p:attrNameLst>
                                          <p:attrName>style.visibility</p:attrName>
                                        </p:attrNameLst>
                                      </p:cBhvr>
                                      <p:to>
                                        <p:strVal val="visible"/>
                                      </p:to>
                                    </p:set>
                                    <p:anim calcmode="lin" valueType="num">
                                      <p:cBhvr additive="base">
                                        <p:cTn id="208" dur="500" fill="hold"/>
                                        <p:tgtEl>
                                          <p:spTgt spid="5160"/>
                                        </p:tgtEl>
                                        <p:attrNameLst>
                                          <p:attrName>ppt_x</p:attrName>
                                        </p:attrNameLst>
                                      </p:cBhvr>
                                      <p:tavLst>
                                        <p:tav tm="0">
                                          <p:val>
                                            <p:strVal val="#ppt_x"/>
                                          </p:val>
                                        </p:tav>
                                        <p:tav tm="100000">
                                          <p:val>
                                            <p:strVal val="#ppt_x"/>
                                          </p:val>
                                        </p:tav>
                                      </p:tavLst>
                                    </p:anim>
                                    <p:anim calcmode="lin" valueType="num">
                                      <p:cBhvr additive="base">
                                        <p:cTn id="209" dur="500" fill="hold"/>
                                        <p:tgtEl>
                                          <p:spTgt spid="5160"/>
                                        </p:tgtEl>
                                        <p:attrNameLst>
                                          <p:attrName>ppt_y</p:attrName>
                                        </p:attrNameLst>
                                      </p:cBhvr>
                                      <p:tavLst>
                                        <p:tav tm="0">
                                          <p:val>
                                            <p:strVal val="1+#ppt_h/2"/>
                                          </p:val>
                                        </p:tav>
                                        <p:tav tm="100000">
                                          <p:val>
                                            <p:strVal val="#ppt_y"/>
                                          </p:val>
                                        </p:tav>
                                      </p:tavLst>
                                    </p:anim>
                                  </p:childTnLst>
                                </p:cTn>
                              </p:par>
                            </p:childTnLst>
                          </p:cTn>
                        </p:par>
                      </p:childTnLst>
                    </p:cTn>
                  </p:par>
                  <p:par>
                    <p:cTn id="210" fill="hold" nodeType="clickPar">
                      <p:stCondLst>
                        <p:cond delay="indefinite"/>
                      </p:stCondLst>
                      <p:childTnLst>
                        <p:par>
                          <p:cTn id="211" fill="hold" nodeType="withGroup">
                            <p:stCondLst>
                              <p:cond delay="0"/>
                            </p:stCondLst>
                            <p:childTnLst>
                              <p:par>
                                <p:cTn id="212" presetID="2" presetClass="entr" presetSubtype="4" fill="hold" grpId="0" nodeType="clickEffect">
                                  <p:stCondLst>
                                    <p:cond delay="0"/>
                                  </p:stCondLst>
                                  <p:childTnLst>
                                    <p:set>
                                      <p:cBhvr>
                                        <p:cTn id="213" dur="1" fill="hold">
                                          <p:stCondLst>
                                            <p:cond delay="0"/>
                                          </p:stCondLst>
                                        </p:cTn>
                                        <p:tgtEl>
                                          <p:spTgt spid="5161"/>
                                        </p:tgtEl>
                                        <p:attrNameLst>
                                          <p:attrName>style.visibility</p:attrName>
                                        </p:attrNameLst>
                                      </p:cBhvr>
                                      <p:to>
                                        <p:strVal val="visible"/>
                                      </p:to>
                                    </p:set>
                                    <p:anim calcmode="lin" valueType="num">
                                      <p:cBhvr additive="base">
                                        <p:cTn id="214" dur="500" fill="hold"/>
                                        <p:tgtEl>
                                          <p:spTgt spid="5161"/>
                                        </p:tgtEl>
                                        <p:attrNameLst>
                                          <p:attrName>ppt_x</p:attrName>
                                        </p:attrNameLst>
                                      </p:cBhvr>
                                      <p:tavLst>
                                        <p:tav tm="0">
                                          <p:val>
                                            <p:strVal val="#ppt_x"/>
                                          </p:val>
                                        </p:tav>
                                        <p:tav tm="100000">
                                          <p:val>
                                            <p:strVal val="#ppt_x"/>
                                          </p:val>
                                        </p:tav>
                                      </p:tavLst>
                                    </p:anim>
                                    <p:anim calcmode="lin" valueType="num">
                                      <p:cBhvr additive="base">
                                        <p:cTn id="215" dur="500" fill="hold"/>
                                        <p:tgtEl>
                                          <p:spTgt spid="5161"/>
                                        </p:tgtEl>
                                        <p:attrNameLst>
                                          <p:attrName>ppt_y</p:attrName>
                                        </p:attrNameLst>
                                      </p:cBhvr>
                                      <p:tavLst>
                                        <p:tav tm="0">
                                          <p:val>
                                            <p:strVal val="1+#ppt_h/2"/>
                                          </p:val>
                                        </p:tav>
                                        <p:tav tm="100000">
                                          <p:val>
                                            <p:strVal val="#ppt_y"/>
                                          </p:val>
                                        </p:tav>
                                      </p:tavLst>
                                    </p:anim>
                                  </p:childTnLst>
                                </p:cTn>
                              </p:par>
                            </p:childTnLst>
                          </p:cTn>
                        </p:par>
                      </p:childTnLst>
                    </p:cTn>
                  </p:par>
                  <p:par>
                    <p:cTn id="216" fill="hold" nodeType="clickPar">
                      <p:stCondLst>
                        <p:cond delay="indefinite"/>
                      </p:stCondLst>
                      <p:childTnLst>
                        <p:par>
                          <p:cTn id="217" fill="hold" nodeType="withGroup">
                            <p:stCondLst>
                              <p:cond delay="0"/>
                            </p:stCondLst>
                            <p:childTnLst>
                              <p:par>
                                <p:cTn id="218" presetID="12" presetClass="entr" presetSubtype="4" fill="hold" grpId="0" nodeType="clickEffect">
                                  <p:stCondLst>
                                    <p:cond delay="0"/>
                                  </p:stCondLst>
                                  <p:childTnLst>
                                    <p:set>
                                      <p:cBhvr>
                                        <p:cTn id="219" dur="1" fill="hold">
                                          <p:stCondLst>
                                            <p:cond delay="0"/>
                                          </p:stCondLst>
                                        </p:cTn>
                                        <p:tgtEl>
                                          <p:spTgt spid="5162"/>
                                        </p:tgtEl>
                                        <p:attrNameLst>
                                          <p:attrName>style.visibility</p:attrName>
                                        </p:attrNameLst>
                                      </p:cBhvr>
                                      <p:to>
                                        <p:strVal val="visible"/>
                                      </p:to>
                                    </p:set>
                                    <p:animEffect transition="in" filter="slide(fromBottom)">
                                      <p:cBhvr>
                                        <p:cTn id="220" dur="500"/>
                                        <p:tgtEl>
                                          <p:spTgt spid="5162"/>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2" presetClass="entr" presetSubtype="4" fill="hold" grpId="0" nodeType="clickEffect">
                                  <p:stCondLst>
                                    <p:cond delay="0"/>
                                  </p:stCondLst>
                                  <p:childTnLst>
                                    <p:set>
                                      <p:cBhvr>
                                        <p:cTn id="224" dur="1" fill="hold">
                                          <p:stCondLst>
                                            <p:cond delay="0"/>
                                          </p:stCondLst>
                                        </p:cTn>
                                        <p:tgtEl>
                                          <p:spTgt spid="5163"/>
                                        </p:tgtEl>
                                        <p:attrNameLst>
                                          <p:attrName>style.visibility</p:attrName>
                                        </p:attrNameLst>
                                      </p:cBhvr>
                                      <p:to>
                                        <p:strVal val="visible"/>
                                      </p:to>
                                    </p:set>
                                    <p:animEffect transition="in" filter="slide(fromBottom)">
                                      <p:cBhvr>
                                        <p:cTn id="225" dur="500"/>
                                        <p:tgtEl>
                                          <p:spTgt spid="5163"/>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2" presetClass="exit" presetSubtype="4" fill="hold" grpId="1" nodeType="clickEffect">
                                  <p:stCondLst>
                                    <p:cond delay="0"/>
                                  </p:stCondLst>
                                  <p:childTnLst>
                                    <p:anim calcmode="lin" valueType="num">
                                      <p:cBhvr additive="base">
                                        <p:cTn id="229" dur="500"/>
                                        <p:tgtEl>
                                          <p:spTgt spid="5163"/>
                                        </p:tgtEl>
                                        <p:attrNameLst>
                                          <p:attrName>ppt_x</p:attrName>
                                        </p:attrNameLst>
                                      </p:cBhvr>
                                      <p:tavLst>
                                        <p:tav tm="0">
                                          <p:val>
                                            <p:strVal val="ppt_x"/>
                                          </p:val>
                                        </p:tav>
                                        <p:tav tm="100000">
                                          <p:val>
                                            <p:strVal val="ppt_x"/>
                                          </p:val>
                                        </p:tav>
                                      </p:tavLst>
                                    </p:anim>
                                    <p:anim calcmode="lin" valueType="num">
                                      <p:cBhvr additive="base">
                                        <p:cTn id="230" dur="500"/>
                                        <p:tgtEl>
                                          <p:spTgt spid="5163"/>
                                        </p:tgtEl>
                                        <p:attrNameLst>
                                          <p:attrName>ppt_y</p:attrName>
                                        </p:attrNameLst>
                                      </p:cBhvr>
                                      <p:tavLst>
                                        <p:tav tm="0">
                                          <p:val>
                                            <p:strVal val="ppt_y"/>
                                          </p:val>
                                        </p:tav>
                                        <p:tav tm="100000">
                                          <p:val>
                                            <p:strVal val="1+ppt_h/2"/>
                                          </p:val>
                                        </p:tav>
                                      </p:tavLst>
                                    </p:anim>
                                    <p:set>
                                      <p:cBhvr>
                                        <p:cTn id="231" dur="1" fill="hold">
                                          <p:stCondLst>
                                            <p:cond delay="499"/>
                                          </p:stCondLst>
                                        </p:cTn>
                                        <p:tgtEl>
                                          <p:spTgt spid="5163"/>
                                        </p:tgtEl>
                                        <p:attrNameLst>
                                          <p:attrName>style.visibility</p:attrName>
                                        </p:attrNameLst>
                                      </p:cBhvr>
                                      <p:to>
                                        <p:strVal val="hidden"/>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 presetClass="exit" presetSubtype="4" fill="hold" grpId="1" nodeType="clickEffect">
                                  <p:stCondLst>
                                    <p:cond delay="0"/>
                                  </p:stCondLst>
                                  <p:childTnLst>
                                    <p:anim calcmode="lin" valueType="num">
                                      <p:cBhvr additive="base">
                                        <p:cTn id="235" dur="500"/>
                                        <p:tgtEl>
                                          <p:spTgt spid="5158"/>
                                        </p:tgtEl>
                                        <p:attrNameLst>
                                          <p:attrName>ppt_x</p:attrName>
                                        </p:attrNameLst>
                                      </p:cBhvr>
                                      <p:tavLst>
                                        <p:tav tm="0">
                                          <p:val>
                                            <p:strVal val="ppt_x"/>
                                          </p:val>
                                        </p:tav>
                                        <p:tav tm="100000">
                                          <p:val>
                                            <p:strVal val="ppt_x"/>
                                          </p:val>
                                        </p:tav>
                                      </p:tavLst>
                                    </p:anim>
                                    <p:anim calcmode="lin" valueType="num">
                                      <p:cBhvr additive="base">
                                        <p:cTn id="236" dur="500"/>
                                        <p:tgtEl>
                                          <p:spTgt spid="5158"/>
                                        </p:tgtEl>
                                        <p:attrNameLst>
                                          <p:attrName>ppt_y</p:attrName>
                                        </p:attrNameLst>
                                      </p:cBhvr>
                                      <p:tavLst>
                                        <p:tav tm="0">
                                          <p:val>
                                            <p:strVal val="ppt_y"/>
                                          </p:val>
                                        </p:tav>
                                        <p:tav tm="100000">
                                          <p:val>
                                            <p:strVal val="1+ppt_h/2"/>
                                          </p:val>
                                        </p:tav>
                                      </p:tavLst>
                                    </p:anim>
                                    <p:set>
                                      <p:cBhvr>
                                        <p:cTn id="237" dur="1" fill="hold">
                                          <p:stCondLst>
                                            <p:cond delay="499"/>
                                          </p:stCondLst>
                                        </p:cTn>
                                        <p:tgtEl>
                                          <p:spTgt spid="51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P spid="5130" grpId="0"/>
      <p:bldP spid="5131" grpId="0"/>
      <p:bldP spid="5132" grpId="0"/>
      <p:bldP spid="5133" grpId="0"/>
      <p:bldP spid="5134" grpId="0"/>
      <p:bldP spid="5135" grpId="0"/>
      <p:bldP spid="5136" grpId="0"/>
      <p:bldP spid="5137" grpId="0"/>
      <p:bldP spid="5138" grpId="0"/>
      <p:bldP spid="5139" grpId="0"/>
      <p:bldP spid="5140" grpId="0"/>
      <p:bldP spid="5141" grpId="0"/>
      <p:bldP spid="5142" grpId="0"/>
      <p:bldP spid="5143" grpId="0"/>
      <p:bldP spid="5144" grpId="0"/>
      <p:bldP spid="5145" grpId="0"/>
      <p:bldP spid="5146" grpId="0"/>
      <p:bldP spid="5147" grpId="0"/>
      <p:bldP spid="5148" grpId="0"/>
      <p:bldP spid="5149" grpId="0"/>
      <p:bldP spid="5150" grpId="0"/>
      <p:bldP spid="5151" grpId="0"/>
      <p:bldP spid="5152" grpId="0"/>
      <p:bldP spid="5153" grpId="0"/>
      <p:bldP spid="5154" grpId="0"/>
      <p:bldP spid="5155" grpId="0"/>
      <p:bldP spid="5156" grpId="0"/>
      <p:bldP spid="5157" grpId="0"/>
      <p:bldP spid="5158" grpId="0"/>
      <p:bldP spid="5158" grpId="1"/>
      <p:bldP spid="5159" grpId="0"/>
      <p:bldP spid="5160" grpId="0"/>
      <p:bldP spid="5161" grpId="0"/>
      <p:bldP spid="5162" grpId="0"/>
      <p:bldP spid="5163" grpId="0"/>
      <p:bldP spid="5163" grpId="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7504" y="1124744"/>
            <a:ext cx="8280920" cy="3262432"/>
          </a:xfrm>
          <a:prstGeom prst="rect">
            <a:avLst/>
          </a:prstGeom>
        </p:spPr>
        <p:txBody>
          <a:bodyPr wrap="square">
            <a:spAutoFit/>
          </a:bodyPr>
          <a:lstStyle/>
          <a:p>
            <a:pPr algn="just"/>
            <a:r>
              <a:rPr lang="pt-BR" sz="2800" b="1" dirty="0" smtClean="0">
                <a:solidFill>
                  <a:srgbClr val="C00000"/>
                </a:solidFill>
                <a:effectLst>
                  <a:outerShdw blurRad="38100" dist="38100" dir="2700000" algn="tl">
                    <a:srgbClr val="000000">
                      <a:alpha val="43137"/>
                    </a:srgbClr>
                  </a:outerShdw>
                </a:effectLst>
              </a:rPr>
              <a:t>2. Ao </a:t>
            </a:r>
            <a:r>
              <a:rPr lang="pt-BR" sz="2800" b="1" dirty="0">
                <a:solidFill>
                  <a:srgbClr val="C00000"/>
                </a:solidFill>
                <a:effectLst>
                  <a:outerShdw blurRad="38100" dist="38100" dir="2700000" algn="tl">
                    <a:srgbClr val="000000">
                      <a:alpha val="43137"/>
                    </a:srgbClr>
                  </a:outerShdw>
                </a:effectLst>
              </a:rPr>
              <a:t>analisarmos os ânion </a:t>
            </a:r>
            <a:r>
              <a:rPr lang="pt-BR" sz="2800" b="1" dirty="0" smtClean="0">
                <a:solidFill>
                  <a:srgbClr val="C00000"/>
                </a:solidFill>
                <a:effectLst>
                  <a:outerShdw blurRad="38100" dist="38100" dir="2700000" algn="tl">
                    <a:srgbClr val="000000">
                      <a:alpha val="43137"/>
                    </a:srgbClr>
                  </a:outerShdw>
                </a:effectLst>
              </a:rPr>
              <a:t>monovalente </a:t>
            </a:r>
            <a:r>
              <a:rPr lang="pt-BR" sz="2800" b="1" baseline="-25000" dirty="0" smtClean="0">
                <a:solidFill>
                  <a:srgbClr val="C00000"/>
                </a:solidFill>
                <a:effectLst>
                  <a:outerShdw blurRad="38100" dist="38100" dir="2700000" algn="tl">
                    <a:srgbClr val="000000">
                      <a:alpha val="43137"/>
                    </a:srgbClr>
                  </a:outerShdw>
                </a:effectLst>
              </a:rPr>
              <a:t>17</a:t>
            </a:r>
            <a:r>
              <a:rPr lang="pt-BR" sz="2800" b="1" dirty="0" smtClean="0">
                <a:solidFill>
                  <a:srgbClr val="C00000"/>
                </a:solidFill>
                <a:effectLst>
                  <a:outerShdw blurRad="38100" dist="38100" dir="2700000" algn="tl">
                    <a:srgbClr val="000000">
                      <a:alpha val="43137"/>
                    </a:srgbClr>
                  </a:outerShdw>
                </a:effectLst>
              </a:rPr>
              <a:t>A</a:t>
            </a:r>
            <a:r>
              <a:rPr lang="pt-BR" sz="2800" b="1" baseline="30000" dirty="0" smtClean="0">
                <a:solidFill>
                  <a:srgbClr val="C00000"/>
                </a:solidFill>
                <a:effectLst>
                  <a:outerShdw blurRad="38100" dist="38100" dir="2700000" algn="tl">
                    <a:srgbClr val="000000">
                      <a:alpha val="43137"/>
                    </a:srgbClr>
                  </a:outerShdw>
                </a:effectLst>
              </a:rPr>
              <a:t>35 </a:t>
            </a:r>
            <a:r>
              <a:rPr lang="pt-BR" sz="2800" b="1" dirty="0" smtClean="0">
                <a:solidFill>
                  <a:srgbClr val="C00000"/>
                </a:solidFill>
                <a:effectLst>
                  <a:outerShdw blurRad="38100" dist="38100" dir="2700000" algn="tl">
                    <a:srgbClr val="000000">
                      <a:alpha val="43137"/>
                    </a:srgbClr>
                  </a:outerShdw>
                </a:effectLst>
              </a:rPr>
              <a:t>e </a:t>
            </a:r>
            <a:r>
              <a:rPr lang="pt-BR" sz="2800" b="1" dirty="0">
                <a:solidFill>
                  <a:srgbClr val="C00000"/>
                </a:solidFill>
                <a:effectLst>
                  <a:outerShdw blurRad="38100" dist="38100" dir="2700000" algn="tl">
                    <a:srgbClr val="000000">
                      <a:alpha val="43137"/>
                    </a:srgbClr>
                  </a:outerShdw>
                </a:effectLst>
              </a:rPr>
              <a:t>cátion </a:t>
            </a:r>
            <a:r>
              <a:rPr lang="pt-BR" sz="2800" b="1" dirty="0" smtClean="0">
                <a:solidFill>
                  <a:srgbClr val="C00000"/>
                </a:solidFill>
                <a:effectLst>
                  <a:outerShdw blurRad="38100" dist="38100" dir="2700000" algn="tl">
                    <a:srgbClr val="000000">
                      <a:alpha val="43137"/>
                    </a:srgbClr>
                  </a:outerShdw>
                </a:effectLst>
              </a:rPr>
              <a:t>monovalente </a:t>
            </a:r>
            <a:r>
              <a:rPr lang="pt-BR" sz="2800" b="1" baseline="-25000" dirty="0" smtClean="0">
                <a:solidFill>
                  <a:srgbClr val="C00000"/>
                </a:solidFill>
                <a:effectLst>
                  <a:outerShdw blurRad="38100" dist="38100" dir="2700000" algn="tl">
                    <a:srgbClr val="000000">
                      <a:alpha val="43137"/>
                    </a:srgbClr>
                  </a:outerShdw>
                </a:effectLst>
              </a:rPr>
              <a:t>19</a:t>
            </a:r>
            <a:r>
              <a:rPr lang="pt-BR" sz="2800" b="1" dirty="0" smtClean="0">
                <a:solidFill>
                  <a:srgbClr val="C00000"/>
                </a:solidFill>
                <a:effectLst>
                  <a:outerShdw blurRad="38100" dist="38100" dir="2700000" algn="tl">
                    <a:srgbClr val="000000">
                      <a:alpha val="43137"/>
                    </a:srgbClr>
                  </a:outerShdw>
                </a:effectLst>
              </a:rPr>
              <a:t>B</a:t>
            </a:r>
            <a:r>
              <a:rPr lang="pt-BR" sz="2800" b="1" baseline="30000" dirty="0" smtClean="0">
                <a:solidFill>
                  <a:srgbClr val="C00000"/>
                </a:solidFill>
                <a:effectLst>
                  <a:outerShdw blurRad="38100" dist="38100" dir="2700000" algn="tl">
                    <a:srgbClr val="000000">
                      <a:alpha val="43137"/>
                    </a:srgbClr>
                  </a:outerShdw>
                </a:effectLst>
              </a:rPr>
              <a:t>39</a:t>
            </a:r>
            <a:r>
              <a:rPr lang="pt-BR" sz="2800" b="1" dirty="0">
                <a:solidFill>
                  <a:srgbClr val="C00000"/>
                </a:solidFill>
                <a:effectLst>
                  <a:outerShdw blurRad="38100" dist="38100" dir="2700000" algn="tl">
                    <a:srgbClr val="000000">
                      <a:alpha val="43137"/>
                    </a:srgbClr>
                  </a:outerShdw>
                </a:effectLst>
              </a:rPr>
              <a:t> podemos dizer </a:t>
            </a:r>
            <a:r>
              <a:rPr lang="pt-BR" sz="2800" b="1" dirty="0" smtClean="0">
                <a:solidFill>
                  <a:srgbClr val="C00000"/>
                </a:solidFill>
                <a:effectLst>
                  <a:outerShdw blurRad="38100" dist="38100" dir="2700000" algn="tl">
                    <a:srgbClr val="000000">
                      <a:alpha val="43137"/>
                    </a:srgbClr>
                  </a:outerShdw>
                </a:effectLst>
              </a:rPr>
              <a:t>que</a:t>
            </a:r>
          </a:p>
          <a:p>
            <a:pPr algn="just"/>
            <a:endParaRPr lang="pt-BR" sz="1000" b="1" dirty="0" smtClean="0">
              <a:solidFill>
                <a:schemeClr val="accent5">
                  <a:lumMod val="50000"/>
                </a:schemeClr>
              </a:solidFill>
              <a:effectLst>
                <a:outerShdw blurRad="38100" dist="38100" dir="2700000" algn="tl">
                  <a:srgbClr val="000000">
                    <a:alpha val="43137"/>
                  </a:srgbClr>
                </a:outerShdw>
              </a:effectLst>
            </a:endParaRPr>
          </a:p>
          <a:p>
            <a:pPr marL="514350" indent="-514350" algn="just">
              <a:buAutoNum type="alphaLcParenR"/>
            </a:pPr>
            <a:r>
              <a:rPr lang="pt-BR" sz="2800" b="1" dirty="0" smtClean="0">
                <a:solidFill>
                  <a:schemeClr val="accent5">
                    <a:lumMod val="50000"/>
                  </a:schemeClr>
                </a:solidFill>
                <a:effectLst>
                  <a:outerShdw blurRad="38100" dist="38100" dir="2700000" algn="tl">
                    <a:srgbClr val="000000">
                      <a:alpha val="43137"/>
                    </a:srgbClr>
                  </a:outerShdw>
                </a:effectLst>
              </a:rPr>
              <a:t>A </a:t>
            </a:r>
            <a:r>
              <a:rPr lang="pt-BR" sz="2800" b="1" dirty="0">
                <a:solidFill>
                  <a:schemeClr val="accent5">
                    <a:lumMod val="50000"/>
                  </a:schemeClr>
                </a:solidFill>
                <a:effectLst>
                  <a:outerShdw blurRad="38100" dist="38100" dir="2700000" algn="tl">
                    <a:srgbClr val="000000">
                      <a:alpha val="43137"/>
                    </a:srgbClr>
                  </a:outerShdw>
                </a:effectLst>
              </a:rPr>
              <a:t>e B são </a:t>
            </a:r>
            <a:r>
              <a:rPr lang="pt-BR" sz="2800" b="1" dirty="0" smtClean="0">
                <a:solidFill>
                  <a:schemeClr val="accent5">
                    <a:lumMod val="50000"/>
                  </a:schemeClr>
                </a:solidFill>
                <a:effectLst>
                  <a:outerShdw blurRad="38100" dist="38100" dir="2700000" algn="tl">
                    <a:srgbClr val="000000">
                      <a:alpha val="43137"/>
                    </a:srgbClr>
                  </a:outerShdw>
                </a:effectLst>
              </a:rPr>
              <a:t>isótopos.</a:t>
            </a:r>
          </a:p>
          <a:p>
            <a:pPr marL="514350" indent="-514350" algn="just">
              <a:buAutoNum type="alphaLcParenR"/>
            </a:pPr>
            <a:r>
              <a:rPr lang="pt-BR" sz="2800" b="1" dirty="0" smtClean="0">
                <a:solidFill>
                  <a:schemeClr val="accent5">
                    <a:lumMod val="50000"/>
                  </a:schemeClr>
                </a:solidFill>
                <a:effectLst>
                  <a:outerShdw blurRad="38100" dist="38100" dir="2700000" algn="tl">
                    <a:srgbClr val="000000">
                      <a:alpha val="43137"/>
                    </a:srgbClr>
                  </a:outerShdw>
                </a:effectLst>
              </a:rPr>
              <a:t>A </a:t>
            </a:r>
            <a:r>
              <a:rPr lang="pt-BR" sz="2800" b="1" dirty="0">
                <a:solidFill>
                  <a:schemeClr val="accent5">
                    <a:lumMod val="50000"/>
                  </a:schemeClr>
                </a:solidFill>
                <a:effectLst>
                  <a:outerShdw blurRad="38100" dist="38100" dir="2700000" algn="tl">
                    <a:srgbClr val="000000">
                      <a:alpha val="43137"/>
                    </a:srgbClr>
                  </a:outerShdw>
                </a:effectLst>
              </a:rPr>
              <a:t>e B são </a:t>
            </a:r>
            <a:r>
              <a:rPr lang="pt-BR" sz="2800" b="1" dirty="0" smtClean="0">
                <a:solidFill>
                  <a:schemeClr val="accent5">
                    <a:lumMod val="50000"/>
                  </a:schemeClr>
                </a:solidFill>
                <a:effectLst>
                  <a:outerShdw blurRad="38100" dist="38100" dir="2700000" algn="tl">
                    <a:srgbClr val="000000">
                      <a:alpha val="43137"/>
                    </a:srgbClr>
                  </a:outerShdw>
                </a:effectLst>
              </a:rPr>
              <a:t>isóbaros.</a:t>
            </a:r>
          </a:p>
          <a:p>
            <a:pPr marL="514350" indent="-514350" algn="just">
              <a:buAutoNum type="alphaLcParenR"/>
            </a:pPr>
            <a:r>
              <a:rPr lang="pt-BR" sz="2800" b="1" dirty="0" smtClean="0">
                <a:solidFill>
                  <a:schemeClr val="accent5">
                    <a:lumMod val="50000"/>
                  </a:schemeClr>
                </a:solidFill>
                <a:effectLst>
                  <a:outerShdw blurRad="38100" dist="38100" dir="2700000" algn="tl">
                    <a:srgbClr val="000000">
                      <a:alpha val="43137"/>
                    </a:srgbClr>
                  </a:outerShdw>
                </a:effectLst>
              </a:rPr>
              <a:t>A </a:t>
            </a:r>
            <a:r>
              <a:rPr lang="pt-BR" sz="2800" b="1" dirty="0">
                <a:solidFill>
                  <a:schemeClr val="accent5">
                    <a:lumMod val="50000"/>
                  </a:schemeClr>
                </a:solidFill>
                <a:effectLst>
                  <a:outerShdw blurRad="38100" dist="38100" dir="2700000" algn="tl">
                    <a:srgbClr val="000000">
                      <a:alpha val="43137"/>
                    </a:srgbClr>
                  </a:outerShdw>
                </a:effectLst>
              </a:rPr>
              <a:t>e B são </a:t>
            </a:r>
            <a:r>
              <a:rPr lang="pt-BR" sz="2800" b="1" dirty="0" err="1" smtClean="0">
                <a:solidFill>
                  <a:schemeClr val="accent5">
                    <a:lumMod val="50000"/>
                  </a:schemeClr>
                </a:solidFill>
                <a:effectLst>
                  <a:outerShdw blurRad="38100" dist="38100" dir="2700000" algn="tl">
                    <a:srgbClr val="000000">
                      <a:alpha val="43137"/>
                    </a:srgbClr>
                  </a:outerShdw>
                </a:effectLst>
              </a:rPr>
              <a:t>isótonos</a:t>
            </a:r>
            <a:r>
              <a:rPr lang="pt-BR" sz="2800" b="1" dirty="0" smtClean="0">
                <a:solidFill>
                  <a:schemeClr val="accent5">
                    <a:lumMod val="50000"/>
                  </a:schemeClr>
                </a:solidFill>
                <a:effectLst>
                  <a:outerShdw blurRad="38100" dist="38100" dir="2700000" algn="tl">
                    <a:srgbClr val="000000">
                      <a:alpha val="43137"/>
                    </a:srgbClr>
                  </a:outerShdw>
                </a:effectLst>
              </a:rPr>
              <a:t>.</a:t>
            </a:r>
          </a:p>
          <a:p>
            <a:pPr marL="514350" indent="-514350" algn="just">
              <a:buAutoNum type="alphaLcParenR"/>
            </a:pPr>
            <a:r>
              <a:rPr lang="pt-BR" sz="2800" b="1" dirty="0" smtClean="0">
                <a:solidFill>
                  <a:schemeClr val="accent5">
                    <a:lumMod val="50000"/>
                  </a:schemeClr>
                </a:solidFill>
                <a:effectLst>
                  <a:outerShdw blurRad="38100" dist="38100" dir="2700000" algn="tl">
                    <a:srgbClr val="000000">
                      <a:alpha val="43137"/>
                    </a:srgbClr>
                  </a:outerShdw>
                </a:effectLst>
              </a:rPr>
              <a:t>A </a:t>
            </a:r>
            <a:r>
              <a:rPr lang="pt-BR" sz="2800" b="1" dirty="0">
                <a:solidFill>
                  <a:schemeClr val="accent5">
                    <a:lumMod val="50000"/>
                  </a:schemeClr>
                </a:solidFill>
                <a:effectLst>
                  <a:outerShdw blurRad="38100" dist="38100" dir="2700000" algn="tl">
                    <a:srgbClr val="000000">
                      <a:alpha val="43137"/>
                    </a:srgbClr>
                  </a:outerShdw>
                </a:effectLst>
              </a:rPr>
              <a:t>e B são </a:t>
            </a:r>
            <a:r>
              <a:rPr lang="pt-BR" sz="2800" b="1" dirty="0" smtClean="0">
                <a:solidFill>
                  <a:schemeClr val="accent5">
                    <a:lumMod val="50000"/>
                  </a:schemeClr>
                </a:solidFill>
                <a:effectLst>
                  <a:outerShdw blurRad="38100" dist="38100" dir="2700000" algn="tl">
                    <a:srgbClr val="000000">
                      <a:alpha val="43137"/>
                    </a:srgbClr>
                  </a:outerShdw>
                </a:effectLst>
              </a:rPr>
              <a:t>isoeletrônicos</a:t>
            </a:r>
          </a:p>
          <a:p>
            <a:pPr marL="514350" indent="-514350" algn="just">
              <a:buAutoNum type="alphaLcParenR"/>
            </a:pPr>
            <a:r>
              <a:rPr lang="pt-BR" sz="2800" b="1" dirty="0" smtClean="0">
                <a:solidFill>
                  <a:schemeClr val="accent5">
                    <a:lumMod val="50000"/>
                  </a:schemeClr>
                </a:solidFill>
                <a:effectLst>
                  <a:outerShdw blurRad="38100" dist="38100" dir="2700000" algn="tl">
                    <a:srgbClr val="000000">
                      <a:alpha val="43137"/>
                    </a:srgbClr>
                  </a:outerShdw>
                </a:effectLst>
              </a:rPr>
              <a:t>A </a:t>
            </a:r>
            <a:r>
              <a:rPr lang="pt-BR" sz="2800" b="1" dirty="0">
                <a:solidFill>
                  <a:schemeClr val="accent5">
                    <a:lumMod val="50000"/>
                  </a:schemeClr>
                </a:solidFill>
                <a:effectLst>
                  <a:outerShdw blurRad="38100" dist="38100" dir="2700000" algn="tl">
                    <a:srgbClr val="000000">
                      <a:alpha val="43137"/>
                    </a:srgbClr>
                  </a:outerShdw>
                </a:effectLst>
              </a:rPr>
              <a:t>e B não têm nenhuma relação.</a:t>
            </a:r>
          </a:p>
        </p:txBody>
      </p:sp>
      <p:sp>
        <p:nvSpPr>
          <p:cNvPr id="4" name="Retângulo 3"/>
          <p:cNvSpPr/>
          <p:nvPr/>
        </p:nvSpPr>
        <p:spPr>
          <a:xfrm>
            <a:off x="107504" y="4633972"/>
            <a:ext cx="8784976" cy="523220"/>
          </a:xfrm>
          <a:prstGeom prst="rect">
            <a:avLst/>
          </a:prstGeom>
        </p:spPr>
        <p:txBody>
          <a:bodyPr wrap="square">
            <a:spAutoFit/>
          </a:bodyPr>
          <a:lstStyle/>
          <a:p>
            <a:r>
              <a:rPr lang="pt-BR" sz="2800" b="1" dirty="0" smtClean="0">
                <a:solidFill>
                  <a:srgbClr val="008000"/>
                </a:solidFill>
                <a:effectLst>
                  <a:outerShdw blurRad="38100" dist="38100" dir="2700000" algn="tl">
                    <a:srgbClr val="000000">
                      <a:alpha val="43137"/>
                    </a:srgbClr>
                  </a:outerShdw>
                </a:effectLst>
              </a:rPr>
              <a:t>Temos que:</a:t>
            </a:r>
          </a:p>
        </p:txBody>
      </p:sp>
      <p:sp>
        <p:nvSpPr>
          <p:cNvPr id="5" name="Retângulo 4"/>
          <p:cNvSpPr/>
          <p:nvPr/>
        </p:nvSpPr>
        <p:spPr>
          <a:xfrm>
            <a:off x="152737" y="5013176"/>
            <a:ext cx="8784975" cy="369332"/>
          </a:xfrm>
          <a:prstGeom prst="rect">
            <a:avLst/>
          </a:prstGeom>
        </p:spPr>
        <p:txBody>
          <a:bodyPr wrap="square">
            <a:spAutoFit/>
          </a:bodyPr>
          <a:lstStyle/>
          <a:p>
            <a:r>
              <a:rPr lang="pt-BR" b="1" dirty="0">
                <a:solidFill>
                  <a:srgbClr val="C00000"/>
                </a:solidFill>
                <a:effectLst>
                  <a:outerShdw blurRad="38100" dist="38100" dir="2700000" algn="tl">
                    <a:srgbClr val="000000">
                      <a:alpha val="43137"/>
                    </a:srgbClr>
                  </a:outerShdw>
                </a:effectLst>
              </a:rPr>
              <a:t>Z</a:t>
            </a:r>
            <a:r>
              <a:rPr lang="pt-BR" b="1" baseline="-25000" dirty="0">
                <a:solidFill>
                  <a:srgbClr val="C00000"/>
                </a:solidFill>
                <a:effectLst>
                  <a:outerShdw blurRad="38100" dist="38100" dir="2700000" algn="tl">
                    <a:srgbClr val="000000">
                      <a:alpha val="43137"/>
                    </a:srgbClr>
                  </a:outerShdw>
                </a:effectLst>
              </a:rPr>
              <a:t>A</a:t>
            </a:r>
            <a:r>
              <a:rPr lang="pt-BR" b="1" dirty="0">
                <a:solidFill>
                  <a:srgbClr val="C00000"/>
                </a:solidFill>
                <a:effectLst>
                  <a:outerShdw blurRad="38100" dist="38100" dir="2700000" algn="tl">
                    <a:srgbClr val="000000">
                      <a:alpha val="43137"/>
                    </a:srgbClr>
                  </a:outerShdw>
                </a:effectLst>
              </a:rPr>
              <a:t> = 17 </a:t>
            </a:r>
            <a:r>
              <a:rPr lang="pt-BR" b="1" dirty="0">
                <a:solidFill>
                  <a:srgbClr val="C00000"/>
                </a:solidFill>
                <a:effectLst>
                  <a:outerShdw blurRad="38100" dist="38100" dir="2700000" algn="tl">
                    <a:srgbClr val="000000">
                      <a:alpha val="43137"/>
                    </a:srgbClr>
                  </a:outerShdw>
                </a:effectLst>
                <a:sym typeface="Wingdings" pitchFamily="2" charset="2"/>
              </a:rPr>
              <a:t> e</a:t>
            </a:r>
            <a:r>
              <a:rPr lang="pt-BR" b="1" baseline="30000" dirty="0">
                <a:solidFill>
                  <a:srgbClr val="C00000"/>
                </a:solidFill>
                <a:effectLst>
                  <a:outerShdw blurRad="38100" dist="38100" dir="2700000" algn="tl">
                    <a:srgbClr val="000000">
                      <a:alpha val="43137"/>
                    </a:srgbClr>
                  </a:outerShdw>
                </a:effectLst>
                <a:sym typeface="Wingdings" pitchFamily="2" charset="2"/>
              </a:rPr>
              <a:t>-</a:t>
            </a:r>
            <a:r>
              <a:rPr lang="pt-BR" b="1" dirty="0">
                <a:solidFill>
                  <a:srgbClr val="C00000"/>
                </a:solidFill>
                <a:effectLst>
                  <a:outerShdw blurRad="38100" dist="38100" dir="2700000" algn="tl">
                    <a:srgbClr val="000000">
                      <a:alpha val="43137"/>
                    </a:srgbClr>
                  </a:outerShdw>
                </a:effectLst>
                <a:sym typeface="Wingdings" pitchFamily="2" charset="2"/>
              </a:rPr>
              <a:t> = 17, mas como ganhou 1 elétron (ânion)  </a:t>
            </a:r>
            <a:r>
              <a:rPr lang="pt-BR" b="1" dirty="0">
                <a:solidFill>
                  <a:srgbClr val="0000FF"/>
                </a:solidFill>
                <a:effectLst>
                  <a:outerShdw blurRad="38100" dist="38100" dir="2700000" algn="tl">
                    <a:srgbClr val="000000">
                      <a:alpha val="43137"/>
                    </a:srgbClr>
                  </a:outerShdw>
                </a:effectLst>
                <a:sym typeface="Wingdings" pitchFamily="2" charset="2"/>
              </a:rPr>
              <a:t>e</a:t>
            </a:r>
            <a:r>
              <a:rPr lang="pt-BR" b="1" baseline="30000" dirty="0">
                <a:solidFill>
                  <a:srgbClr val="0000FF"/>
                </a:solidFill>
                <a:effectLst>
                  <a:outerShdw blurRad="38100" dist="38100" dir="2700000" algn="tl">
                    <a:srgbClr val="000000">
                      <a:alpha val="43137"/>
                    </a:srgbClr>
                  </a:outerShdw>
                </a:effectLst>
                <a:sym typeface="Wingdings" pitchFamily="2" charset="2"/>
              </a:rPr>
              <a:t>- </a:t>
            </a:r>
            <a:r>
              <a:rPr lang="pt-BR" b="1" dirty="0">
                <a:solidFill>
                  <a:srgbClr val="0000FF"/>
                </a:solidFill>
                <a:effectLst>
                  <a:outerShdw blurRad="38100" dist="38100" dir="2700000" algn="tl">
                    <a:srgbClr val="000000">
                      <a:alpha val="43137"/>
                    </a:srgbClr>
                  </a:outerShdw>
                </a:effectLst>
                <a:sym typeface="Wingdings" pitchFamily="2" charset="2"/>
              </a:rPr>
              <a:t>= 17 + 1 = </a:t>
            </a:r>
            <a:r>
              <a:rPr lang="pt-BR" b="1" dirty="0" smtClean="0">
                <a:solidFill>
                  <a:srgbClr val="0000FF"/>
                </a:solidFill>
                <a:effectLst>
                  <a:outerShdw blurRad="38100" dist="38100" dir="2700000" algn="tl">
                    <a:srgbClr val="000000">
                      <a:alpha val="43137"/>
                    </a:srgbClr>
                  </a:outerShdw>
                </a:effectLst>
                <a:sym typeface="Wingdings" pitchFamily="2" charset="2"/>
              </a:rPr>
              <a:t>18</a:t>
            </a:r>
            <a:endParaRPr lang="pt-BR" b="1" dirty="0">
              <a:solidFill>
                <a:srgbClr val="0000FF"/>
              </a:solidFill>
              <a:effectLst>
                <a:outerShdw blurRad="38100" dist="38100" dir="2700000" algn="tl">
                  <a:srgbClr val="000000">
                    <a:alpha val="43137"/>
                  </a:srgbClr>
                </a:outerShdw>
              </a:effectLst>
            </a:endParaRPr>
          </a:p>
        </p:txBody>
      </p:sp>
      <p:sp>
        <p:nvSpPr>
          <p:cNvPr id="7" name="Retângulo 6"/>
          <p:cNvSpPr/>
          <p:nvPr/>
        </p:nvSpPr>
        <p:spPr>
          <a:xfrm>
            <a:off x="6291343" y="5047818"/>
            <a:ext cx="1881057" cy="342037"/>
          </a:xfrm>
          <a:prstGeom prst="rect">
            <a:avLst/>
          </a:prstGeom>
          <a:noFill/>
          <a:ln w="762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6" name="Retângulo 5"/>
          <p:cNvSpPr/>
          <p:nvPr/>
        </p:nvSpPr>
        <p:spPr>
          <a:xfrm>
            <a:off x="152737" y="5505038"/>
            <a:ext cx="8784976" cy="369332"/>
          </a:xfrm>
          <a:prstGeom prst="rect">
            <a:avLst/>
          </a:prstGeom>
        </p:spPr>
        <p:txBody>
          <a:bodyPr wrap="square">
            <a:spAutoFit/>
          </a:bodyPr>
          <a:lstStyle/>
          <a:p>
            <a:r>
              <a:rPr lang="pt-BR" b="1" dirty="0">
                <a:solidFill>
                  <a:srgbClr val="C00000"/>
                </a:solidFill>
                <a:effectLst>
                  <a:outerShdw blurRad="38100" dist="38100" dir="2700000" algn="tl">
                    <a:srgbClr val="000000">
                      <a:alpha val="43137"/>
                    </a:srgbClr>
                  </a:outerShdw>
                </a:effectLst>
              </a:rPr>
              <a:t>Z</a:t>
            </a:r>
            <a:r>
              <a:rPr lang="pt-BR" b="1" baseline="-25000" dirty="0">
                <a:solidFill>
                  <a:srgbClr val="C00000"/>
                </a:solidFill>
                <a:effectLst>
                  <a:outerShdw blurRad="38100" dist="38100" dir="2700000" algn="tl">
                    <a:srgbClr val="000000">
                      <a:alpha val="43137"/>
                    </a:srgbClr>
                  </a:outerShdw>
                </a:effectLst>
              </a:rPr>
              <a:t>B</a:t>
            </a:r>
            <a:r>
              <a:rPr lang="pt-BR" b="1" dirty="0">
                <a:solidFill>
                  <a:srgbClr val="C00000"/>
                </a:solidFill>
                <a:effectLst>
                  <a:outerShdw blurRad="38100" dist="38100" dir="2700000" algn="tl">
                    <a:srgbClr val="000000">
                      <a:alpha val="43137"/>
                    </a:srgbClr>
                  </a:outerShdw>
                </a:effectLst>
              </a:rPr>
              <a:t> = 19 </a:t>
            </a:r>
            <a:r>
              <a:rPr lang="pt-BR" b="1" dirty="0">
                <a:solidFill>
                  <a:srgbClr val="C00000"/>
                </a:solidFill>
                <a:effectLst>
                  <a:outerShdw blurRad="38100" dist="38100" dir="2700000" algn="tl">
                    <a:srgbClr val="000000">
                      <a:alpha val="43137"/>
                    </a:srgbClr>
                  </a:outerShdw>
                </a:effectLst>
                <a:sym typeface="Wingdings" pitchFamily="2" charset="2"/>
              </a:rPr>
              <a:t> e</a:t>
            </a:r>
            <a:r>
              <a:rPr lang="pt-BR" b="1" baseline="30000" dirty="0">
                <a:solidFill>
                  <a:srgbClr val="C00000"/>
                </a:solidFill>
                <a:effectLst>
                  <a:outerShdw blurRad="38100" dist="38100" dir="2700000" algn="tl">
                    <a:srgbClr val="000000">
                      <a:alpha val="43137"/>
                    </a:srgbClr>
                  </a:outerShdw>
                </a:effectLst>
                <a:sym typeface="Wingdings" pitchFamily="2" charset="2"/>
              </a:rPr>
              <a:t>-</a:t>
            </a:r>
            <a:r>
              <a:rPr lang="pt-BR" b="1" dirty="0">
                <a:solidFill>
                  <a:srgbClr val="C00000"/>
                </a:solidFill>
                <a:effectLst>
                  <a:outerShdw blurRad="38100" dist="38100" dir="2700000" algn="tl">
                    <a:srgbClr val="000000">
                      <a:alpha val="43137"/>
                    </a:srgbClr>
                  </a:outerShdw>
                </a:effectLst>
                <a:sym typeface="Wingdings" pitchFamily="2" charset="2"/>
              </a:rPr>
              <a:t> = 19, mas como perdeu 1 elétron (cátion)  </a:t>
            </a:r>
            <a:r>
              <a:rPr lang="pt-BR" b="1" dirty="0">
                <a:solidFill>
                  <a:srgbClr val="0000FF"/>
                </a:solidFill>
                <a:effectLst>
                  <a:outerShdw blurRad="38100" dist="38100" dir="2700000" algn="tl">
                    <a:srgbClr val="000000">
                      <a:alpha val="43137"/>
                    </a:srgbClr>
                  </a:outerShdw>
                </a:effectLst>
                <a:sym typeface="Wingdings" pitchFamily="2" charset="2"/>
              </a:rPr>
              <a:t>e</a:t>
            </a:r>
            <a:r>
              <a:rPr lang="pt-BR" b="1" baseline="30000" dirty="0">
                <a:solidFill>
                  <a:srgbClr val="0000FF"/>
                </a:solidFill>
                <a:effectLst>
                  <a:outerShdw blurRad="38100" dist="38100" dir="2700000" algn="tl">
                    <a:srgbClr val="000000">
                      <a:alpha val="43137"/>
                    </a:srgbClr>
                  </a:outerShdw>
                </a:effectLst>
                <a:sym typeface="Wingdings" pitchFamily="2" charset="2"/>
              </a:rPr>
              <a:t>- </a:t>
            </a:r>
            <a:r>
              <a:rPr lang="pt-BR" b="1" dirty="0">
                <a:solidFill>
                  <a:srgbClr val="0000FF"/>
                </a:solidFill>
                <a:effectLst>
                  <a:outerShdw blurRad="38100" dist="38100" dir="2700000" algn="tl">
                    <a:srgbClr val="000000">
                      <a:alpha val="43137"/>
                    </a:srgbClr>
                  </a:outerShdw>
                </a:effectLst>
                <a:sym typeface="Wingdings" pitchFamily="2" charset="2"/>
              </a:rPr>
              <a:t>= 19 – 1 = 18</a:t>
            </a:r>
            <a:endParaRPr lang="pt-BR" b="1" dirty="0">
              <a:solidFill>
                <a:srgbClr val="0000FF"/>
              </a:solidFill>
              <a:effectLst>
                <a:outerShdw blurRad="38100" dist="38100" dir="2700000" algn="tl">
                  <a:srgbClr val="000000">
                    <a:alpha val="43137"/>
                  </a:srgbClr>
                </a:outerShdw>
              </a:effectLst>
            </a:endParaRPr>
          </a:p>
        </p:txBody>
      </p:sp>
      <p:sp>
        <p:nvSpPr>
          <p:cNvPr id="9" name="Retângulo 8"/>
          <p:cNvSpPr/>
          <p:nvPr/>
        </p:nvSpPr>
        <p:spPr>
          <a:xfrm>
            <a:off x="6291343" y="5535235"/>
            <a:ext cx="1881057" cy="342037"/>
          </a:xfrm>
          <a:prstGeom prst="rect">
            <a:avLst/>
          </a:prstGeom>
          <a:noFill/>
          <a:ln w="76200" cmpd="tri">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11" name="Retângulo 10"/>
          <p:cNvSpPr/>
          <p:nvPr/>
        </p:nvSpPr>
        <p:spPr>
          <a:xfrm>
            <a:off x="107504" y="5940569"/>
            <a:ext cx="9036496" cy="584775"/>
          </a:xfrm>
          <a:prstGeom prst="rect">
            <a:avLst/>
          </a:prstGeom>
        </p:spPr>
        <p:txBody>
          <a:bodyPr wrap="square">
            <a:spAutoFit/>
          </a:bodyPr>
          <a:lstStyle/>
          <a:p>
            <a:r>
              <a:rPr lang="pt-BR" sz="3200" b="1" dirty="0" smtClean="0">
                <a:solidFill>
                  <a:srgbClr val="008000"/>
                </a:solidFill>
                <a:effectLst>
                  <a:outerShdw blurRad="38100" dist="38100" dir="2700000" algn="tl">
                    <a:srgbClr val="000000">
                      <a:alpha val="43137"/>
                    </a:srgbClr>
                  </a:outerShdw>
                </a:effectLst>
              </a:rPr>
              <a:t>Logo, os elementos são </a:t>
            </a:r>
            <a:r>
              <a:rPr lang="pt-BR" sz="3200" b="1" dirty="0" smtClean="0">
                <a:solidFill>
                  <a:schemeClr val="accent5">
                    <a:lumMod val="50000"/>
                  </a:schemeClr>
                </a:solidFill>
                <a:effectLst>
                  <a:outerShdw blurRad="38100" dist="38100" dir="2700000" algn="tl">
                    <a:srgbClr val="000000">
                      <a:alpha val="43137"/>
                    </a:srgbClr>
                  </a:outerShdw>
                </a:effectLst>
              </a:rPr>
              <a:t>ISOELETRÔNICOS.</a:t>
            </a:r>
          </a:p>
        </p:txBody>
      </p:sp>
      <p:sp>
        <p:nvSpPr>
          <p:cNvPr id="12" name="Retângulo 11"/>
          <p:cNvSpPr/>
          <p:nvPr/>
        </p:nvSpPr>
        <p:spPr>
          <a:xfrm>
            <a:off x="57811" y="3429000"/>
            <a:ext cx="4965911" cy="523220"/>
          </a:xfrm>
          <a:prstGeom prst="rect">
            <a:avLst/>
          </a:prstGeom>
        </p:spPr>
        <p:txBody>
          <a:bodyPr wrap="none">
            <a:spAutoFit/>
          </a:bodyPr>
          <a:lstStyle/>
          <a:p>
            <a:pPr marL="514350" indent="-514350" algn="just">
              <a:buFont typeface="+mj-lt"/>
              <a:buAutoNum type="alphaLcParenR" startAt="4"/>
            </a:pPr>
            <a:r>
              <a:rPr lang="pt-BR" sz="2800" b="1" dirty="0">
                <a:solidFill>
                  <a:srgbClr val="C00000"/>
                </a:solidFill>
                <a:effectLst>
                  <a:outerShdw blurRad="38100" dist="38100" dir="2700000" algn="tl">
                    <a:srgbClr val="000000">
                      <a:alpha val="43137"/>
                    </a:srgbClr>
                  </a:outerShdw>
                </a:effectLst>
              </a:rPr>
              <a:t>A e B são </a:t>
            </a:r>
            <a:r>
              <a:rPr lang="pt-BR" sz="2800" b="1" dirty="0" err="1" smtClean="0">
                <a:solidFill>
                  <a:srgbClr val="C00000"/>
                </a:solidFill>
                <a:effectLst>
                  <a:outerShdw blurRad="38100" dist="38100" dir="2700000" algn="tl">
                    <a:srgbClr val="000000">
                      <a:alpha val="43137"/>
                    </a:srgbClr>
                  </a:outerShdw>
                </a:effectLst>
              </a:rPr>
              <a:t>isoeletrônicos</a:t>
            </a:r>
            <a:r>
              <a:rPr lang="pt-BR" sz="2800" b="1" dirty="0" smtClean="0">
                <a:solidFill>
                  <a:srgbClr val="C00000"/>
                </a:solidFill>
                <a:effectLst>
                  <a:outerShdw blurRad="38100" dist="38100" dir="2700000" algn="tl">
                    <a:srgbClr val="000000">
                      <a:alpha val="43137"/>
                    </a:srgbClr>
                  </a:outerShdw>
                </a:effectLst>
              </a:rPr>
              <a:t>.</a:t>
            </a:r>
            <a:endParaRPr lang="pt-BR"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75866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23" fill="hold">
                                          <p:stCondLst>
                                            <p:cond delay="0"/>
                                          </p:stCondLst>
                                        </p:cTn>
                                        <p:tgtEl>
                                          <p:spTgt spid="3"/>
                                        </p:tgtEl>
                                        <p:attrNameLst>
                                          <p:attrName>style.rotation</p:attrName>
                                        </p:attrNameLst>
                                      </p:cBhvr>
                                      <p:to>
                                        <p:strVal val="-45.0"/>
                                      </p:to>
                                    </p:set>
                                    <p:anim calcmode="lin" valueType="num">
                                      <p:cBhvr>
                                        <p:cTn id="8" dur="23" fill="hold">
                                          <p:stCondLst>
                                            <p:cond delay="23"/>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23"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8" decel="50000" autoRev="1" fill="hold">
                                          <p:stCondLst>
                                            <p:cond delay="23"/>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7" fill="hold">
                                          <p:stCondLst>
                                            <p:cond delay="43"/>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5"/>
                                        </p:tgtEl>
                                        <p:attrNameLst>
                                          <p:attrName>style.visibility</p:attrName>
                                        </p:attrNameLst>
                                      </p:cBhvr>
                                      <p:to>
                                        <p:strVal val="visible"/>
                                      </p:to>
                                    </p:set>
                                    <p:set>
                                      <p:cBhvr>
                                        <p:cTn id="34" dur="114" fill="hold">
                                          <p:stCondLst>
                                            <p:cond delay="0"/>
                                          </p:stCondLst>
                                        </p:cTn>
                                        <p:tgtEl>
                                          <p:spTgt spid="5"/>
                                        </p:tgtEl>
                                        <p:attrNameLst>
                                          <p:attrName>style.rotation</p:attrName>
                                        </p:attrNameLst>
                                      </p:cBhvr>
                                      <p:to>
                                        <p:strVal val="-45.0"/>
                                      </p:to>
                                    </p:set>
                                    <p:anim calcmode="lin" valueType="num">
                                      <p:cBhvr>
                                        <p:cTn id="35" dur="114" fill="hold">
                                          <p:stCondLst>
                                            <p:cond delay="114"/>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36" dur="114"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7" dur="39" decel="50000" autoRev="1" fill="hold">
                                          <p:stCondLst>
                                            <p:cond delay="114"/>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8" dur="34" fill="hold">
                                          <p:stCondLst>
                                            <p:cond delay="216"/>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6"/>
                                        </p:tgtEl>
                                        <p:attrNameLst>
                                          <p:attrName>style.visibility</p:attrName>
                                        </p:attrNameLst>
                                      </p:cBhvr>
                                      <p:to>
                                        <p:strVal val="visible"/>
                                      </p:to>
                                    </p:set>
                                    <p:set>
                                      <p:cBhvr>
                                        <p:cTn id="43" dur="114" fill="hold">
                                          <p:stCondLst>
                                            <p:cond delay="0"/>
                                          </p:stCondLst>
                                        </p:cTn>
                                        <p:tgtEl>
                                          <p:spTgt spid="6"/>
                                        </p:tgtEl>
                                        <p:attrNameLst>
                                          <p:attrName>style.rotation</p:attrName>
                                        </p:attrNameLst>
                                      </p:cBhvr>
                                      <p:to>
                                        <p:strVal val="-45.0"/>
                                      </p:to>
                                    </p:set>
                                    <p:anim calcmode="lin" valueType="num">
                                      <p:cBhvr>
                                        <p:cTn id="44" dur="114" fill="hold">
                                          <p:stCondLst>
                                            <p:cond delay="114"/>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45" dur="114"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46" dur="39" decel="50000" autoRev="1" fill="hold">
                                          <p:stCondLst>
                                            <p:cond delay="114"/>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47" dur="34" fill="hold">
                                          <p:stCondLst>
                                            <p:cond delay="21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80">
                                          <p:stCondLst>
                                            <p:cond delay="0"/>
                                          </p:stCondLst>
                                        </p:cTn>
                                        <p:tgtEl>
                                          <p:spTgt spid="11"/>
                                        </p:tgtEl>
                                      </p:cBhvr>
                                    </p:animEffect>
                                    <p:anim calcmode="lin" valueType="num">
                                      <p:cBhvr>
                                        <p:cTn id="6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2" dur="26">
                                          <p:stCondLst>
                                            <p:cond delay="650"/>
                                          </p:stCondLst>
                                        </p:cTn>
                                        <p:tgtEl>
                                          <p:spTgt spid="11"/>
                                        </p:tgtEl>
                                      </p:cBhvr>
                                      <p:to x="100000" y="60000"/>
                                    </p:animScale>
                                    <p:animScale>
                                      <p:cBhvr>
                                        <p:cTn id="73" dur="166" decel="50000">
                                          <p:stCondLst>
                                            <p:cond delay="676"/>
                                          </p:stCondLst>
                                        </p:cTn>
                                        <p:tgtEl>
                                          <p:spTgt spid="11"/>
                                        </p:tgtEl>
                                      </p:cBhvr>
                                      <p:to x="100000" y="100000"/>
                                    </p:animScale>
                                    <p:animScale>
                                      <p:cBhvr>
                                        <p:cTn id="74" dur="26">
                                          <p:stCondLst>
                                            <p:cond delay="1312"/>
                                          </p:stCondLst>
                                        </p:cTn>
                                        <p:tgtEl>
                                          <p:spTgt spid="11"/>
                                        </p:tgtEl>
                                      </p:cBhvr>
                                      <p:to x="100000" y="80000"/>
                                    </p:animScale>
                                    <p:animScale>
                                      <p:cBhvr>
                                        <p:cTn id="75" dur="166" decel="50000">
                                          <p:stCondLst>
                                            <p:cond delay="1338"/>
                                          </p:stCondLst>
                                        </p:cTn>
                                        <p:tgtEl>
                                          <p:spTgt spid="11"/>
                                        </p:tgtEl>
                                      </p:cBhvr>
                                      <p:to x="100000" y="100000"/>
                                    </p:animScale>
                                    <p:animScale>
                                      <p:cBhvr>
                                        <p:cTn id="76" dur="26">
                                          <p:stCondLst>
                                            <p:cond delay="1642"/>
                                          </p:stCondLst>
                                        </p:cTn>
                                        <p:tgtEl>
                                          <p:spTgt spid="11"/>
                                        </p:tgtEl>
                                      </p:cBhvr>
                                      <p:to x="100000" y="90000"/>
                                    </p:animScale>
                                    <p:animScale>
                                      <p:cBhvr>
                                        <p:cTn id="77" dur="166" decel="50000">
                                          <p:stCondLst>
                                            <p:cond delay="1668"/>
                                          </p:stCondLst>
                                        </p:cTn>
                                        <p:tgtEl>
                                          <p:spTgt spid="11"/>
                                        </p:tgtEl>
                                      </p:cBhvr>
                                      <p:to x="100000" y="100000"/>
                                    </p:animScale>
                                    <p:animScale>
                                      <p:cBhvr>
                                        <p:cTn id="78" dur="26">
                                          <p:stCondLst>
                                            <p:cond delay="1808"/>
                                          </p:stCondLst>
                                        </p:cTn>
                                        <p:tgtEl>
                                          <p:spTgt spid="11"/>
                                        </p:tgtEl>
                                      </p:cBhvr>
                                      <p:to x="100000" y="95000"/>
                                    </p:animScale>
                                    <p:animScale>
                                      <p:cBhvr>
                                        <p:cTn id="79" dur="166" decel="50000">
                                          <p:stCondLst>
                                            <p:cond delay="1834"/>
                                          </p:stCondLst>
                                        </p:cTn>
                                        <p:tgtEl>
                                          <p:spTgt spid="11"/>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Effect transition="in" filter="fade">
                                      <p:cBhvr>
                                        <p:cTn id="8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animBg="1"/>
      <p:bldP spid="6" grpId="0"/>
      <p:bldP spid="9" grpId="0" animBg="1"/>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7504" y="1064930"/>
            <a:ext cx="1754006" cy="707886"/>
          </a:xfrm>
          <a:prstGeom prst="rect">
            <a:avLst/>
          </a:prstGeom>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Extras</a:t>
            </a:r>
            <a:endParaRPr lang="pt-BR" sz="4000" dirty="0">
              <a:solidFill>
                <a:srgbClr val="C00000"/>
              </a:solidFill>
            </a:endParaRPr>
          </a:p>
        </p:txBody>
      </p:sp>
      <p:sp>
        <p:nvSpPr>
          <p:cNvPr id="3" name="Retângulo 2"/>
          <p:cNvSpPr/>
          <p:nvPr/>
        </p:nvSpPr>
        <p:spPr>
          <a:xfrm>
            <a:off x="180528" y="1772816"/>
            <a:ext cx="7775848" cy="4847481"/>
          </a:xfrm>
          <a:prstGeom prst="rect">
            <a:avLst/>
          </a:prstGeom>
        </p:spPr>
        <p:txBody>
          <a:bodyPr wrap="square">
            <a:spAutoFit/>
          </a:bodyPr>
          <a:lstStyle/>
          <a:p>
            <a:pPr lvl="0"/>
            <a:r>
              <a:rPr lang="pt-BR" sz="1400" b="1" dirty="0"/>
              <a:t>VÍDEOS DO YOUTUBE</a:t>
            </a:r>
            <a:endParaRPr lang="pt-BR" sz="1400" dirty="0"/>
          </a:p>
          <a:p>
            <a:pPr lvl="0"/>
            <a:r>
              <a:rPr lang="pt-BR" sz="1200" i="1" dirty="0"/>
              <a:t>Modelo Atômico de Rutherford experimento </a:t>
            </a:r>
            <a:r>
              <a:rPr lang="pt-BR" sz="1200" i="1" dirty="0" smtClean="0"/>
              <a:t>renovador</a:t>
            </a:r>
          </a:p>
          <a:p>
            <a:pPr lvl="0"/>
            <a:r>
              <a:rPr lang="pt-BR" sz="1200" dirty="0" smtClean="0"/>
              <a:t>Link</a:t>
            </a:r>
            <a:r>
              <a:rPr lang="pt-BR" sz="1200" dirty="0"/>
              <a:t>: </a:t>
            </a:r>
            <a:r>
              <a:rPr lang="pt-BR" sz="1200" u="sng" dirty="0">
                <a:hlinkClick r:id="rId2"/>
              </a:rPr>
              <a:t>http://www.youtube.com/watch?v=HmsI7z6HM_U</a:t>
            </a:r>
            <a:endParaRPr lang="pt-BR" sz="1200" dirty="0"/>
          </a:p>
          <a:p>
            <a:r>
              <a:rPr lang="pt-BR" sz="1200" dirty="0"/>
              <a:t> </a:t>
            </a:r>
          </a:p>
          <a:p>
            <a:pPr lvl="0"/>
            <a:r>
              <a:rPr lang="pt-BR" sz="1200" i="1" dirty="0" err="1"/>
              <a:t>Dr</a:t>
            </a:r>
            <a:r>
              <a:rPr lang="pt-BR" sz="1200" i="1" dirty="0"/>
              <a:t> quântico, experimento da fenda dupla - </a:t>
            </a:r>
            <a:r>
              <a:rPr lang="pt-BR" sz="1200" i="1" dirty="0" err="1"/>
              <a:t>qsn</a:t>
            </a:r>
            <a:r>
              <a:rPr lang="pt-BR" sz="1200" i="1" dirty="0"/>
              <a:t> </a:t>
            </a:r>
            <a:r>
              <a:rPr lang="pt-BR" sz="1200" i="1" dirty="0" smtClean="0"/>
              <a:t>4</a:t>
            </a:r>
          </a:p>
          <a:p>
            <a:pPr lvl="0"/>
            <a:r>
              <a:rPr lang="pt-BR" sz="1200" dirty="0" smtClean="0"/>
              <a:t>Link</a:t>
            </a:r>
            <a:r>
              <a:rPr lang="pt-BR" sz="1200" dirty="0"/>
              <a:t>: </a:t>
            </a:r>
            <a:r>
              <a:rPr lang="pt-BR" sz="1200" u="sng" dirty="0">
                <a:hlinkClick r:id="rId3"/>
              </a:rPr>
              <a:t>http://www.youtube.com/watch?v=gAKGCtOi_4o</a:t>
            </a:r>
            <a:endParaRPr lang="pt-BR" sz="1200" dirty="0"/>
          </a:p>
          <a:p>
            <a:r>
              <a:rPr lang="pt-BR" sz="1200" dirty="0"/>
              <a:t> </a:t>
            </a:r>
          </a:p>
          <a:p>
            <a:pPr lvl="0"/>
            <a:r>
              <a:rPr lang="pt-BR" sz="1400" b="1" dirty="0" smtClean="0"/>
              <a:t>SIMULAÇÕES</a:t>
            </a:r>
            <a:endParaRPr lang="pt-BR" sz="1400" dirty="0"/>
          </a:p>
          <a:p>
            <a:pPr lvl="0"/>
            <a:r>
              <a:rPr lang="pt-BR" sz="1200" i="1" dirty="0"/>
              <a:t>Simulações on-line no ensino da </a:t>
            </a:r>
            <a:r>
              <a:rPr lang="pt-BR" sz="1200" i="1" dirty="0" smtClean="0"/>
              <a:t>Física</a:t>
            </a:r>
          </a:p>
          <a:p>
            <a:pPr lvl="0"/>
            <a:r>
              <a:rPr lang="pt-BR" sz="1200" dirty="0" smtClean="0"/>
              <a:t>Link</a:t>
            </a:r>
            <a:r>
              <a:rPr lang="pt-BR" sz="1200" dirty="0"/>
              <a:t>: </a:t>
            </a:r>
            <a:r>
              <a:rPr lang="pt-BR" sz="1200" u="sng" dirty="0">
                <a:hlinkClick r:id="rId4"/>
              </a:rPr>
              <a:t>http://nautilus.fis.uc.pt/personal/antoniojm/applets_pagina/quantica.htm</a:t>
            </a:r>
            <a:endParaRPr lang="pt-BR" sz="1200" dirty="0"/>
          </a:p>
          <a:p>
            <a:r>
              <a:rPr lang="pt-BR" sz="1100" dirty="0"/>
              <a:t> </a:t>
            </a:r>
          </a:p>
          <a:p>
            <a:pPr lvl="0"/>
            <a:r>
              <a:rPr lang="pt-BR" sz="1200" i="1" dirty="0"/>
              <a:t>Modelos atômicos para o </a:t>
            </a:r>
            <a:r>
              <a:rPr lang="pt-BR" sz="1200" i="1" dirty="0" smtClean="0"/>
              <a:t>átomo</a:t>
            </a:r>
          </a:p>
          <a:p>
            <a:pPr lvl="0"/>
            <a:r>
              <a:rPr lang="pt-BR" sz="1200" dirty="0" smtClean="0"/>
              <a:t>Link: </a:t>
            </a:r>
            <a:r>
              <a:rPr lang="pt-BR" sz="1200" u="sng" dirty="0" smtClean="0">
                <a:hlinkClick r:id="rId5"/>
              </a:rPr>
              <a:t>http</a:t>
            </a:r>
            <a:r>
              <a:rPr lang="pt-BR" sz="1200" u="sng" dirty="0">
                <a:hlinkClick r:id="rId5"/>
              </a:rPr>
              <a:t>://atomoemeio.blogspot.com.br/2009/02/simulador-modelos-atomicos-para-o-atomo.html</a:t>
            </a:r>
            <a:endParaRPr lang="pt-BR" sz="1200" dirty="0"/>
          </a:p>
          <a:p>
            <a:r>
              <a:rPr lang="pt-BR" sz="1200" i="1" dirty="0"/>
              <a:t> </a:t>
            </a:r>
            <a:endParaRPr lang="pt-BR" sz="1200" dirty="0"/>
          </a:p>
          <a:p>
            <a:pPr lvl="0"/>
            <a:r>
              <a:rPr lang="pt-BR" sz="1400" b="1" dirty="0" smtClean="0"/>
              <a:t>CURIOSIDADES</a:t>
            </a:r>
            <a:endParaRPr lang="pt-BR" sz="1400" dirty="0"/>
          </a:p>
          <a:p>
            <a:pPr lvl="0"/>
            <a:r>
              <a:rPr lang="pt-BR" sz="1200" i="1" dirty="0"/>
              <a:t>Como funcionam os raios </a:t>
            </a:r>
            <a:r>
              <a:rPr lang="pt-BR" sz="1200" i="1" dirty="0" smtClean="0"/>
              <a:t>X?</a:t>
            </a:r>
            <a:endParaRPr lang="pt-BR" sz="1200" dirty="0" smtClean="0"/>
          </a:p>
          <a:p>
            <a:r>
              <a:rPr lang="pt-BR" sz="1200" dirty="0" smtClean="0"/>
              <a:t>Link: </a:t>
            </a:r>
            <a:r>
              <a:rPr lang="pt-BR" sz="1200" u="sng" dirty="0" smtClean="0">
                <a:hlinkClick r:id="rId6"/>
              </a:rPr>
              <a:t>http://ciencia.hsw.uol.com.br/raios-x2.htm</a:t>
            </a:r>
            <a:endParaRPr lang="pt-BR" sz="1200" dirty="0" smtClean="0"/>
          </a:p>
          <a:p>
            <a:r>
              <a:rPr lang="pt-BR" sz="1200" b="1" dirty="0"/>
              <a:t> </a:t>
            </a:r>
            <a:endParaRPr lang="pt-BR" sz="1200" dirty="0"/>
          </a:p>
          <a:p>
            <a:pPr lvl="0"/>
            <a:r>
              <a:rPr lang="pt-BR" sz="1400" b="1" dirty="0"/>
              <a:t>PALAVRAS CRUZADAS</a:t>
            </a:r>
            <a:endParaRPr lang="pt-BR" sz="1400" dirty="0"/>
          </a:p>
          <a:p>
            <a:pPr lvl="0"/>
            <a:r>
              <a:rPr lang="pt-BR" sz="1200" i="1" dirty="0"/>
              <a:t>Estrutura </a:t>
            </a:r>
            <a:r>
              <a:rPr lang="pt-BR" sz="1200" i="1" dirty="0" smtClean="0"/>
              <a:t>Atômica</a:t>
            </a:r>
            <a:endParaRPr lang="pt-BR" sz="1200" dirty="0" smtClean="0"/>
          </a:p>
          <a:p>
            <a:r>
              <a:rPr lang="pt-BR" sz="1200" dirty="0" smtClean="0"/>
              <a:t>Link: </a:t>
            </a:r>
            <a:r>
              <a:rPr lang="pt-BR" sz="1200" u="sng" dirty="0" smtClean="0">
                <a:hlinkClick r:id="rId7"/>
              </a:rPr>
              <a:t>http://www.quimica.net/emiliano/crosswords/estrutura-atomica/index.html</a:t>
            </a:r>
            <a:endParaRPr lang="pt-BR" sz="1200" dirty="0" smtClean="0"/>
          </a:p>
          <a:p>
            <a:r>
              <a:rPr lang="pt-BR" sz="1200" b="1" dirty="0"/>
              <a:t> </a:t>
            </a:r>
            <a:endParaRPr lang="pt-BR" sz="1200" dirty="0"/>
          </a:p>
          <a:p>
            <a:pPr lvl="0"/>
            <a:r>
              <a:rPr lang="pt-BR" sz="1400" b="1" dirty="0"/>
              <a:t>LISTA DE EXERCÍCIOS</a:t>
            </a:r>
            <a:endParaRPr lang="pt-BR" sz="1400" dirty="0"/>
          </a:p>
          <a:p>
            <a:r>
              <a:rPr lang="pt-BR" sz="1200" dirty="0"/>
              <a:t>Link: </a:t>
            </a:r>
            <a:r>
              <a:rPr lang="pt-BR" sz="1200" u="sng" dirty="0">
                <a:hlinkClick r:id="rId8"/>
              </a:rPr>
              <a:t>http://</a:t>
            </a:r>
            <a:r>
              <a:rPr lang="pt-BR" sz="1200" u="sng" dirty="0" smtClean="0">
                <a:hlinkClick r:id="rId8"/>
              </a:rPr>
              <a:t>www.coladaweb.com/exercicios-resolvidos/exercicios-resolvidos-de-quimica/estrutura-do-atomo</a:t>
            </a:r>
            <a:endParaRPr lang="pt-BR" sz="1200" u="sng" dirty="0" smtClean="0"/>
          </a:p>
          <a:p>
            <a:r>
              <a:rPr lang="pt-BR" sz="1200" dirty="0"/>
              <a:t>Link: </a:t>
            </a:r>
            <a:r>
              <a:rPr lang="pt-BR" sz="1200" u="sng" dirty="0">
                <a:hlinkClick r:id="rId9"/>
              </a:rPr>
              <a:t>http://</a:t>
            </a:r>
            <a:r>
              <a:rPr lang="pt-BR" sz="1200" u="sng" dirty="0" smtClean="0">
                <a:hlinkClick r:id="rId9"/>
              </a:rPr>
              <a:t>www.agracadaquimica.com.br/quimica/arealegal/outros/242.pdf</a:t>
            </a:r>
            <a:endParaRPr lang="pt-BR" sz="1200" dirty="0"/>
          </a:p>
        </p:txBody>
      </p:sp>
    </p:spTree>
    <p:extLst>
      <p:ext uri="{BB962C8B-B14F-4D97-AF65-F5344CB8AC3E}">
        <p14:creationId xmlns:p14="http://schemas.microsoft.com/office/powerpoint/2010/main" val="2005789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3"/>
                                        </p:tgtEl>
                                        <p:attrNameLst>
                                          <p:attrName>ppt_y</p:attrName>
                                        </p:attrNameLst>
                                      </p:cBhvr>
                                      <p:tavLst>
                                        <p:tav tm="0">
                                          <p:val>
                                            <p:strVal val="#ppt_y"/>
                                          </p:val>
                                        </p:tav>
                                        <p:tav tm="100000">
                                          <p:val>
                                            <p:strVal val="#ppt_y"/>
                                          </p:val>
                                        </p:tav>
                                      </p:tavLst>
                                    </p:anim>
                                    <p:anim calcmode="lin" valueType="num">
                                      <p:cBhvr>
                                        <p:cTn id="26"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4378" y="1090489"/>
            <a:ext cx="5835774" cy="1114375"/>
          </a:xfrm>
          <a:prstGeom prst="rect">
            <a:avLst/>
          </a:prstGeom>
        </p:spPr>
        <p:txBody>
          <a:bodyPr/>
          <a:lstStyle>
            <a:defPPr>
              <a:defRPr lang="pt-BR"/>
            </a:defPPr>
            <a:lvl1pPr eaLnBrk="0" hangingPunct="0">
              <a:defRPr sz="6600" b="1">
                <a:gradFill flip="none" rotWithShape="1">
                  <a:gsLst>
                    <a:gs pos="96000">
                      <a:srgbClr val="0000FF"/>
                    </a:gs>
                    <a:gs pos="0">
                      <a:schemeClr val="bg1"/>
                    </a:gs>
                    <a:gs pos="30000">
                      <a:srgbClr val="03D4A8"/>
                    </a:gs>
                    <a:gs pos="50000">
                      <a:srgbClr val="21D6E0"/>
                    </a:gs>
                    <a:gs pos="65000">
                      <a:srgbClr val="0087E6"/>
                    </a:gs>
                    <a:gs pos="83000">
                      <a:srgbClr val="005CBF"/>
                    </a:gs>
                  </a:gsLst>
                  <a:lin ang="5400000" scaled="1"/>
                  <a:tileRect/>
                </a:gradFill>
                <a:effectLst>
                  <a:outerShdw blurRad="38100" dist="38100" dir="2700000" algn="tl">
                    <a:srgbClr val="000000">
                      <a:alpha val="43137"/>
                    </a:srgbClr>
                  </a:outerShdw>
                </a:effectLst>
                <a:latin typeface="+mj-lt"/>
                <a:ea typeface="+mj-ea"/>
                <a:cs typeface="+mj-cs"/>
              </a:defRPr>
            </a:lvl1pPr>
          </a:lstStyle>
          <a:p>
            <a:r>
              <a:rPr lang="pt-BR" sz="4000" noProof="1">
                <a:solidFill>
                  <a:srgbClr val="C00000"/>
                </a:solidFill>
              </a:rPr>
              <a:t>Bibliografia</a:t>
            </a:r>
          </a:p>
        </p:txBody>
      </p:sp>
      <p:sp>
        <p:nvSpPr>
          <p:cNvPr id="3" name="Retângulo 2"/>
          <p:cNvSpPr/>
          <p:nvPr/>
        </p:nvSpPr>
        <p:spPr>
          <a:xfrm>
            <a:off x="144016" y="1868046"/>
            <a:ext cx="9036496" cy="4801314"/>
          </a:xfrm>
          <a:prstGeom prst="rect">
            <a:avLst/>
          </a:prstGeom>
        </p:spPr>
        <p:txBody>
          <a:bodyPr wrap="square">
            <a:spAutoFit/>
          </a:bodyPr>
          <a:lstStyle/>
          <a:p>
            <a:pPr marL="285750" indent="-285750">
              <a:buFont typeface="Arial" pitchFamily="34" charset="0"/>
              <a:buChar char="•"/>
            </a:pPr>
            <a:r>
              <a:rPr lang="pt-BR" sz="1700" dirty="0" smtClean="0"/>
              <a:t>ATKINS, P. JONES, L. Princípios de Química, questionando a vida moderna e o meio ambiente, Trad. Ignez Caracelli et al. Porto Alegre: </a:t>
            </a:r>
            <a:r>
              <a:rPr lang="pt-BR" sz="1700" dirty="0" err="1" smtClean="0"/>
              <a:t>Bookman</a:t>
            </a:r>
            <a:r>
              <a:rPr lang="pt-BR" sz="1700" dirty="0" smtClean="0"/>
              <a:t>, 2001.</a:t>
            </a:r>
          </a:p>
          <a:p>
            <a:pPr marL="285750" indent="-285750">
              <a:buFont typeface="Arial" pitchFamily="34" charset="0"/>
              <a:buChar char="•"/>
            </a:pPr>
            <a:r>
              <a:rPr lang="pt-BR" sz="1700" dirty="0" smtClean="0"/>
              <a:t>MORTIMER</a:t>
            </a:r>
            <a:r>
              <a:rPr lang="pt-BR" sz="1700" dirty="0"/>
              <a:t>, E. F.; Machado, A. H. Química para o ensino médio: volume único. São Paulo, Scipione, 2002.</a:t>
            </a:r>
          </a:p>
          <a:p>
            <a:pPr marL="285750" indent="-285750">
              <a:buFont typeface="Arial" pitchFamily="34" charset="0"/>
              <a:buChar char="•"/>
            </a:pPr>
            <a:r>
              <a:rPr lang="pt-BR" sz="1700" dirty="0" smtClean="0"/>
              <a:t>ROMANELLI</a:t>
            </a:r>
            <a:r>
              <a:rPr lang="pt-BR" sz="1700" dirty="0"/>
              <a:t>, L. I.; JUSTI, R. da S. Aprendendo química. Ijuí, Ed. </a:t>
            </a:r>
            <a:r>
              <a:rPr lang="pt-BR" sz="1700" dirty="0" err="1"/>
              <a:t>Unijuí</a:t>
            </a:r>
            <a:r>
              <a:rPr lang="pt-BR" sz="1700" dirty="0"/>
              <a:t>, 1997</a:t>
            </a:r>
            <a:r>
              <a:rPr lang="pt-BR" sz="1700" dirty="0" smtClean="0"/>
              <a:t>.</a:t>
            </a:r>
          </a:p>
          <a:p>
            <a:pPr marL="285750" indent="-285750">
              <a:buFont typeface="Arial" pitchFamily="34" charset="0"/>
              <a:buChar char="•"/>
            </a:pPr>
            <a:r>
              <a:rPr lang="pt-BR" sz="1700" dirty="0" smtClean="0"/>
              <a:t>ROCHA-FILHO </a:t>
            </a:r>
            <a:r>
              <a:rPr lang="pt-BR" sz="1700" dirty="0"/>
              <a:t>R. C. Átomos e tecnologia, Química Nova na Escola, v.3, </a:t>
            </a:r>
            <a:r>
              <a:rPr lang="pt-BR" sz="1700" dirty="0" smtClean="0"/>
              <a:t>1996.</a:t>
            </a:r>
            <a:endParaRPr lang="pt-BR" sz="1700" dirty="0"/>
          </a:p>
          <a:p>
            <a:pPr marL="285750" indent="-285750">
              <a:buFont typeface="Arial" pitchFamily="34" charset="0"/>
              <a:buChar char="•"/>
            </a:pPr>
            <a:r>
              <a:rPr lang="pt-BR" sz="1700" dirty="0" smtClean="0"/>
              <a:t>ROMANELLI</a:t>
            </a:r>
            <a:r>
              <a:rPr lang="pt-BR" sz="1700" dirty="0"/>
              <a:t>, L. I. O professor no ensino do conceito átomo, Química Nova na Escola, v.3, 1996. </a:t>
            </a:r>
          </a:p>
          <a:p>
            <a:pPr marL="285750" indent="-285750">
              <a:buFont typeface="Arial" pitchFamily="34" charset="0"/>
              <a:buChar char="•"/>
            </a:pPr>
            <a:r>
              <a:rPr lang="pt-BR" sz="1700" dirty="0" smtClean="0"/>
              <a:t>CHASSOT</a:t>
            </a:r>
            <a:r>
              <a:rPr lang="pt-BR" sz="1700" dirty="0"/>
              <a:t>, A. I. Prováveis modelos de átomos, Química Nova na Escola, v.3, 1996.</a:t>
            </a:r>
          </a:p>
          <a:p>
            <a:pPr marL="285750" indent="-285750">
              <a:buFont typeface="Arial" pitchFamily="34" charset="0"/>
              <a:buChar char="•"/>
            </a:pPr>
            <a:r>
              <a:rPr lang="pt-BR" sz="1700" dirty="0" smtClean="0"/>
              <a:t>CHASSOT</a:t>
            </a:r>
            <a:r>
              <a:rPr lang="pt-BR" sz="1700" dirty="0"/>
              <a:t>, A. I. Raios X e radioatividade, Química Nova na Escola, v.2, 1995</a:t>
            </a:r>
            <a:r>
              <a:rPr lang="pt-BR" sz="1700" dirty="0" smtClean="0"/>
              <a:t>.</a:t>
            </a:r>
          </a:p>
          <a:p>
            <a:pPr marL="285750" indent="-285750">
              <a:buFont typeface="Arial" pitchFamily="34" charset="0"/>
              <a:buChar char="•"/>
            </a:pPr>
            <a:r>
              <a:rPr lang="pt-BR" sz="1700" dirty="0"/>
              <a:t>CHASSOT, A. I. A Ciência através dos tempos, São Paulo: Moderna</a:t>
            </a:r>
            <a:r>
              <a:rPr lang="pt-BR" sz="1700" dirty="0" smtClean="0"/>
              <a:t>.</a:t>
            </a:r>
          </a:p>
          <a:p>
            <a:pPr marL="285750" indent="-285750">
              <a:buFont typeface="Arial" pitchFamily="34" charset="0"/>
              <a:buChar char="•"/>
            </a:pPr>
            <a:r>
              <a:rPr lang="pt-BR" sz="1700" dirty="0" smtClean="0">
                <a:solidFill>
                  <a:schemeClr val="tx1">
                    <a:lumMod val="95000"/>
                    <a:lumOff val="5000"/>
                  </a:schemeClr>
                </a:solidFill>
                <a:hlinkClick r:id="rId2"/>
              </a:rPr>
              <a:t>&lt;</a:t>
            </a:r>
            <a:r>
              <a:rPr lang="pt-BR" sz="1700" dirty="0">
                <a:hlinkClick r:id="rId3"/>
              </a:rPr>
              <a:t>http://quimicasemsegredos.com/</a:t>
            </a:r>
            <a:r>
              <a:rPr lang="pt-BR" sz="1700" dirty="0" smtClean="0"/>
              <a:t>&gt; </a:t>
            </a:r>
            <a:r>
              <a:rPr lang="pt-BR" sz="1700" dirty="0"/>
              <a:t>Acesso em </a:t>
            </a:r>
            <a:r>
              <a:rPr lang="pt-BR" sz="1700" dirty="0" smtClean="0"/>
              <a:t>14/06/2012.</a:t>
            </a:r>
            <a:endParaRPr lang="pt-BR" sz="1700" dirty="0"/>
          </a:p>
          <a:p>
            <a:pPr marL="285750" indent="-285750">
              <a:buFont typeface="Arial" pitchFamily="34" charset="0"/>
              <a:buChar char="•"/>
            </a:pPr>
            <a:r>
              <a:rPr lang="pt-BR" sz="1700" dirty="0">
                <a:hlinkClick r:id="rId4"/>
              </a:rPr>
              <a:t>&lt;http://pt.wikipedia.org</a:t>
            </a:r>
            <a:r>
              <a:rPr lang="pt-BR" sz="1700" dirty="0"/>
              <a:t>&gt; Acesso em </a:t>
            </a:r>
            <a:r>
              <a:rPr lang="pt-BR" sz="1700" dirty="0" smtClean="0"/>
              <a:t>14/06/2012.</a:t>
            </a:r>
            <a:endParaRPr lang="pt-BR" sz="1700" dirty="0"/>
          </a:p>
          <a:p>
            <a:pPr marL="285750" indent="-285750">
              <a:buFont typeface="Arial" pitchFamily="34" charset="0"/>
              <a:buChar char="•"/>
            </a:pPr>
            <a:r>
              <a:rPr lang="pt-BR" sz="1700" dirty="0">
                <a:hlinkClick r:id="rId5"/>
              </a:rPr>
              <a:t>&lt;http://www.ciencia-cultura.com/Pagina_Fis</a:t>
            </a:r>
            <a:r>
              <a:rPr lang="pt-BR" sz="1700" dirty="0"/>
              <a:t>&gt; Acesso em </a:t>
            </a:r>
            <a:r>
              <a:rPr lang="pt-BR" sz="1700" dirty="0" smtClean="0"/>
              <a:t>14/06/2012.</a:t>
            </a:r>
            <a:endParaRPr lang="pt-BR" sz="1700" dirty="0"/>
          </a:p>
          <a:p>
            <a:pPr marL="285750" indent="-285750">
              <a:buFont typeface="Arial" pitchFamily="34" charset="0"/>
              <a:buChar char="•"/>
            </a:pPr>
            <a:r>
              <a:rPr lang="pt-BR" sz="1700" dirty="0">
                <a:hlinkClick r:id="rId6"/>
              </a:rPr>
              <a:t>&lt;http://www.coladaweb.com/fisica</a:t>
            </a:r>
            <a:r>
              <a:rPr lang="pt-BR" sz="1700" dirty="0"/>
              <a:t>&gt; Acesso em </a:t>
            </a:r>
            <a:r>
              <a:rPr lang="pt-BR" sz="1700" dirty="0" smtClean="0"/>
              <a:t>14/06/2012.</a:t>
            </a:r>
            <a:endParaRPr lang="pt-BR" sz="1700" dirty="0"/>
          </a:p>
          <a:p>
            <a:pPr marL="285750" indent="-285750">
              <a:buFont typeface="Arial" pitchFamily="34" charset="0"/>
              <a:buChar char="•"/>
            </a:pPr>
            <a:r>
              <a:rPr lang="pt-BR" sz="1700" dirty="0">
                <a:hlinkClick r:id="rId7"/>
              </a:rPr>
              <a:t>&lt;http://www.fisica.ufs.br</a:t>
            </a:r>
            <a:r>
              <a:rPr lang="pt-BR" sz="1700" dirty="0"/>
              <a:t>&gt; Acesso em </a:t>
            </a:r>
            <a:r>
              <a:rPr lang="pt-BR" sz="1700" dirty="0" smtClean="0"/>
              <a:t>14/06/2012.</a:t>
            </a:r>
            <a:endParaRPr lang="pt-BR" sz="1700" dirty="0"/>
          </a:p>
          <a:p>
            <a:pPr marL="285750" indent="-285750">
              <a:buFont typeface="Arial" pitchFamily="34" charset="0"/>
              <a:buChar char="•"/>
            </a:pPr>
            <a:r>
              <a:rPr lang="pt-BR" sz="1700" dirty="0" smtClean="0">
                <a:hlinkClick r:id="rId8"/>
              </a:rPr>
              <a:t>&lt;</a:t>
            </a:r>
            <a:r>
              <a:rPr lang="pt-BR" sz="1700" dirty="0">
                <a:hlinkClick r:id="rId8"/>
              </a:rPr>
              <a:t>http://www.sofisica.com.br/conteudos</a:t>
            </a:r>
            <a:r>
              <a:rPr lang="pt-BR" sz="1700" dirty="0"/>
              <a:t>&gt; Acesso em </a:t>
            </a:r>
            <a:r>
              <a:rPr lang="pt-BR" sz="1700" dirty="0" smtClean="0"/>
              <a:t>14/06/2012</a:t>
            </a:r>
          </a:p>
          <a:p>
            <a:pPr marL="285750" indent="-285750">
              <a:buFont typeface="Arial" pitchFamily="34" charset="0"/>
              <a:buChar char="•"/>
            </a:pPr>
            <a:r>
              <a:rPr lang="pt-BR" sz="1700" dirty="0" smtClean="0">
                <a:solidFill>
                  <a:schemeClr val="tx1">
                    <a:lumMod val="95000"/>
                    <a:lumOff val="5000"/>
                  </a:schemeClr>
                </a:solidFill>
                <a:hlinkClick r:id="rId2"/>
              </a:rPr>
              <a:t>&lt;</a:t>
            </a:r>
            <a:r>
              <a:rPr lang="pt-BR" sz="1700" dirty="0">
                <a:hlinkClick r:id="rId9"/>
              </a:rPr>
              <a:t>http://www.soq.com.br/</a:t>
            </a:r>
            <a:r>
              <a:rPr lang="pt-BR" sz="1700" dirty="0" smtClean="0"/>
              <a:t>&gt; </a:t>
            </a:r>
            <a:r>
              <a:rPr lang="pt-BR" sz="1700" dirty="0"/>
              <a:t>Acesso em </a:t>
            </a:r>
            <a:r>
              <a:rPr lang="pt-BR" sz="1700" dirty="0" smtClean="0"/>
              <a:t>14/06/2012.</a:t>
            </a:r>
            <a:endParaRPr lang="pt-BR" sz="1700" dirty="0"/>
          </a:p>
        </p:txBody>
      </p:sp>
    </p:spTree>
    <p:extLst>
      <p:ext uri="{BB962C8B-B14F-4D97-AF65-F5344CB8AC3E}">
        <p14:creationId xmlns:p14="http://schemas.microsoft.com/office/powerpoint/2010/main" val="28742691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609367993"/>
              </p:ext>
            </p:extLst>
          </p:nvPr>
        </p:nvGraphicFramePr>
        <p:xfrm>
          <a:off x="251520" y="1324974"/>
          <a:ext cx="8640960" cy="5161644"/>
        </p:xfrm>
        <a:graphic>
          <a:graphicData uri="http://schemas.openxmlformats.org/drawingml/2006/table">
            <a:tbl>
              <a:tblPr/>
              <a:tblGrid>
                <a:gridCol w="562860"/>
                <a:gridCol w="3262511"/>
                <a:gridCol w="3807477"/>
                <a:gridCol w="1008112"/>
              </a:tblGrid>
              <a:tr h="68348">
                <a:tc>
                  <a:txBody>
                    <a:bodyPr/>
                    <a:lstStyle/>
                    <a:p>
                      <a:pPr algn="ctr" fontAlgn="t"/>
                      <a:r>
                        <a:rPr lang="pt-BR" sz="1400" b="1" i="0" u="none" strike="noStrike" dirty="0">
                          <a:solidFill>
                            <a:srgbClr val="000000"/>
                          </a:solidFill>
                          <a:latin typeface="Calibri"/>
                        </a:rPr>
                        <a:t>n° do slide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direito da imagem como está ao lado da foto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latin typeface="Calibri"/>
                        </a:rPr>
                        <a:t>link do site onde se </a:t>
                      </a:r>
                      <a:r>
                        <a:rPr lang="pt-BR" sz="1400" b="1" i="0" u="none" strike="noStrike" dirty="0" smtClean="0">
                          <a:solidFill>
                            <a:srgbClr val="000000"/>
                          </a:solidFill>
                          <a:latin typeface="Calibri"/>
                        </a:rPr>
                        <a:t>conseguiu </a:t>
                      </a:r>
                      <a:r>
                        <a:rPr lang="pt-BR" sz="1400" b="1" i="0" u="none" strike="noStrike" dirty="0">
                          <a:solidFill>
                            <a:srgbClr val="000000"/>
                          </a:solidFill>
                          <a:latin typeface="Calibri"/>
                        </a:rPr>
                        <a:t>a informação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3a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Demócrito (470-360 a.C.) / Tomisti / Domínio Público.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http://pt.wikipedia.org/wiki/Ficheiro:Democritus2.jpg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3b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Retrato de Leucipo séc. V a. C / Autor Desconhecido /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http://pt.wikipedia.org/wiki/Ficheiro:Leucippe_(portrait).jpg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4a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Ar / Autolykos / Creative Commons Attribution-Share Alike 2.5 Generic</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http://commons.wikimedia.org/wiki/File:Clouds-8.JPG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4b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Fogo / G.dallorto / The use of this image is free for any purpose.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http://commons.wikimedia.org/wiki/File:Fuoco_26-7-2003_Foto_G._Dall%27Orto.JPG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4c</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Terra / Manfred Morgner / Creative Commons Attribution-Share Alike 3.0 Unported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http://commons.wikimedia.org/wiki/File:Kalabrien_Ricadi_Sandwellen_2129.jpg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4d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Água / Kofle  Jürgen / Creative Commons Attribution-Share Alike 3.0 Unported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http://commons.wikimedia.org/wiki/File:Wasser_Neves.jpg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4e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rgbClr val="000000"/>
                          </a:solidFill>
                          <a:latin typeface="Calibri"/>
                        </a:rPr>
                        <a:t>Aristóteles (384 a.C. - 322 a.C. / Ambroise Tardieu / United States Public domain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http://commons.wikimedia.org/wiki/File:Aristotle_1.jpg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5</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John Dalton / Scewing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http://commons.wikimedia.org/wiki/File:SS-dalton.jpg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6a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Modelo do Pudim de Paças / Fastfission / Domínio Público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http://en.wikipedia.org/wiki/File:Plum_pudding_atom.svg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6b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Imagem: J.J. Thomson / QWerk / Domínio Públi 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http://commons.wikimedia.org/wiki/File:J.J_Thomson.jpg?uselang=pt-br</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extLst>
      <p:ext uri="{BB962C8B-B14F-4D97-AF65-F5344CB8AC3E}">
        <p14:creationId xmlns:p14="http://schemas.microsoft.com/office/powerpoint/2010/main" val="311428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
          <p:cNvGrpSpPr/>
          <p:nvPr/>
        </p:nvGrpSpPr>
        <p:grpSpPr>
          <a:xfrm>
            <a:off x="127514" y="2721384"/>
            <a:ext cx="2144669" cy="1848034"/>
            <a:chOff x="-118803" y="1697729"/>
            <a:chExt cx="2714220" cy="2338807"/>
          </a:xfrm>
        </p:grpSpPr>
        <p:pic>
          <p:nvPicPr>
            <p:cNvPr id="32" name="Picture 2" descr="File:Clouds-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0" y="1697729"/>
              <a:ext cx="2581187" cy="1810058"/>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
            <p:cNvSpPr/>
            <p:nvPr/>
          </p:nvSpPr>
          <p:spPr>
            <a:xfrm>
              <a:off x="-118803" y="3482537"/>
              <a:ext cx="2559922" cy="553999"/>
            </a:xfrm>
            <a:prstGeom prst="rect">
              <a:avLst/>
            </a:prstGeom>
          </p:spPr>
          <p:txBody>
            <a:bodyPr wrap="square">
              <a:spAutoFit/>
            </a:bodyPr>
            <a:lstStyle/>
            <a:p>
              <a:r>
                <a:rPr lang="en-US" sz="1000" dirty="0" err="1"/>
                <a:t>Imagem</a:t>
              </a:r>
              <a:r>
                <a:rPr lang="en-US" sz="1000" dirty="0"/>
                <a:t>: </a:t>
              </a:r>
              <a:r>
                <a:rPr lang="en-US" sz="1000" dirty="0" err="1"/>
                <a:t>Ar</a:t>
              </a:r>
              <a:r>
                <a:rPr lang="en-US" sz="1000" dirty="0"/>
                <a:t> / </a:t>
              </a:r>
              <a:r>
                <a:rPr lang="en-US" sz="1000" dirty="0" err="1"/>
                <a:t>Autolykos</a:t>
              </a:r>
              <a:r>
                <a:rPr lang="en-US" sz="1000" dirty="0"/>
                <a:t> / Creative Commons Attribution-Share Alike 2.5 Generic</a:t>
              </a:r>
              <a:endParaRPr lang="pt-BR" sz="1000" dirty="0"/>
            </a:p>
          </p:txBody>
        </p:sp>
      </p:grpSp>
      <p:grpSp>
        <p:nvGrpSpPr>
          <p:cNvPr id="34" name="Group 21"/>
          <p:cNvGrpSpPr/>
          <p:nvPr/>
        </p:nvGrpSpPr>
        <p:grpSpPr>
          <a:xfrm>
            <a:off x="2808015" y="2721385"/>
            <a:ext cx="2018736" cy="1965986"/>
            <a:chOff x="2731568" y="1700599"/>
            <a:chExt cx="2018736" cy="1965986"/>
          </a:xfrm>
        </p:grpSpPr>
        <p:pic>
          <p:nvPicPr>
            <p:cNvPr id="35" name="Picture 4" descr="File:Fuoco 26-7-2003 Foto G. Dall'Or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7410" y="1700599"/>
              <a:ext cx="1912894" cy="143467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20"/>
            <p:cNvSpPr/>
            <p:nvPr/>
          </p:nvSpPr>
          <p:spPr>
            <a:xfrm>
              <a:off x="2731568" y="3112587"/>
              <a:ext cx="1909008" cy="553998"/>
            </a:xfrm>
            <a:prstGeom prst="rect">
              <a:avLst/>
            </a:prstGeom>
          </p:spPr>
          <p:txBody>
            <a:bodyPr wrap="square">
              <a:spAutoFit/>
            </a:bodyPr>
            <a:lstStyle/>
            <a:p>
              <a:r>
                <a:rPr lang="en-US" sz="1000" dirty="0" err="1"/>
                <a:t>Imagem</a:t>
              </a:r>
              <a:r>
                <a:rPr lang="en-US" sz="1000" dirty="0"/>
                <a:t>: </a:t>
              </a:r>
              <a:r>
                <a:rPr lang="en-US" sz="1000" dirty="0" err="1"/>
                <a:t>Fogo</a:t>
              </a:r>
              <a:r>
                <a:rPr lang="en-US" sz="1000" dirty="0"/>
                <a:t> / </a:t>
              </a:r>
              <a:r>
                <a:rPr lang="en-US" sz="1000" dirty="0" err="1"/>
                <a:t>G.dallorto</a:t>
              </a:r>
              <a:r>
                <a:rPr lang="en-US" sz="1000" dirty="0"/>
                <a:t> / The use of this image is free for any purpose.</a:t>
              </a:r>
              <a:endParaRPr lang="pt-BR" sz="1000" dirty="0"/>
            </a:p>
          </p:txBody>
        </p:sp>
      </p:grpSp>
      <p:grpSp>
        <p:nvGrpSpPr>
          <p:cNvPr id="37" name="Group 23"/>
          <p:cNvGrpSpPr/>
          <p:nvPr/>
        </p:nvGrpSpPr>
        <p:grpSpPr>
          <a:xfrm>
            <a:off x="135093" y="4881609"/>
            <a:ext cx="1826029" cy="1979871"/>
            <a:chOff x="58646" y="3860823"/>
            <a:chExt cx="1826029" cy="1979871"/>
          </a:xfrm>
        </p:grpSpPr>
        <p:pic>
          <p:nvPicPr>
            <p:cNvPr id="38" name="Picture 6" descr="File:Kalabrien Ricadi Sandwellen 21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182" y="3860823"/>
              <a:ext cx="1728493" cy="129637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2"/>
            <p:cNvSpPr/>
            <p:nvPr/>
          </p:nvSpPr>
          <p:spPr>
            <a:xfrm>
              <a:off x="58646" y="5132808"/>
              <a:ext cx="1728493" cy="707886"/>
            </a:xfrm>
            <a:prstGeom prst="rect">
              <a:avLst/>
            </a:prstGeom>
          </p:spPr>
          <p:txBody>
            <a:bodyPr wrap="square">
              <a:spAutoFit/>
            </a:bodyPr>
            <a:lstStyle/>
            <a:p>
              <a:r>
                <a:rPr lang="en-US" sz="1000" dirty="0" err="1"/>
                <a:t>Imagem</a:t>
              </a:r>
              <a:r>
                <a:rPr lang="en-US" sz="1000" dirty="0"/>
                <a:t>: Terra / Manfred </a:t>
              </a:r>
              <a:r>
                <a:rPr lang="en-US" sz="1000" dirty="0" err="1"/>
                <a:t>Morgner</a:t>
              </a:r>
              <a:r>
                <a:rPr lang="en-US" sz="1000" dirty="0"/>
                <a:t> / Creative Commons Attribution-Share Alike 3.0 </a:t>
              </a:r>
              <a:r>
                <a:rPr lang="en-US" sz="1000" dirty="0" err="1"/>
                <a:t>Unported</a:t>
              </a:r>
              <a:endParaRPr lang="pt-BR" sz="1000" dirty="0"/>
            </a:p>
          </p:txBody>
        </p:sp>
      </p:grpSp>
      <p:grpSp>
        <p:nvGrpSpPr>
          <p:cNvPr id="40" name="Group 43007"/>
          <p:cNvGrpSpPr/>
          <p:nvPr/>
        </p:nvGrpSpPr>
        <p:grpSpPr>
          <a:xfrm>
            <a:off x="2795823" y="4872464"/>
            <a:ext cx="2064209" cy="2012920"/>
            <a:chOff x="2719376" y="3851678"/>
            <a:chExt cx="2064209" cy="2012920"/>
          </a:xfrm>
        </p:grpSpPr>
        <p:pic>
          <p:nvPicPr>
            <p:cNvPr id="41" name="Picture 8" descr="File:Wasser Nev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7411" y="3851678"/>
              <a:ext cx="1946174" cy="1459631"/>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30"/>
            <p:cNvSpPr/>
            <p:nvPr/>
          </p:nvSpPr>
          <p:spPr>
            <a:xfrm>
              <a:off x="2719376" y="5310600"/>
              <a:ext cx="1942289" cy="553998"/>
            </a:xfrm>
            <a:prstGeom prst="rect">
              <a:avLst/>
            </a:prstGeom>
          </p:spPr>
          <p:txBody>
            <a:bodyPr wrap="square">
              <a:spAutoFit/>
            </a:bodyPr>
            <a:lstStyle/>
            <a:p>
              <a:r>
                <a:rPr lang="en-US" sz="1000" dirty="0" err="1"/>
                <a:t>Imagem</a:t>
              </a:r>
              <a:r>
                <a:rPr lang="en-US" sz="1000" dirty="0"/>
                <a:t>: </a:t>
              </a:r>
              <a:r>
                <a:rPr lang="en-US" sz="1000" dirty="0" err="1"/>
                <a:t>Água</a:t>
              </a:r>
              <a:r>
                <a:rPr lang="en-US" sz="1000" dirty="0"/>
                <a:t> / </a:t>
              </a:r>
              <a:r>
                <a:rPr lang="en-US" sz="1000" dirty="0" err="1"/>
                <a:t>Kofle</a:t>
              </a:r>
              <a:r>
                <a:rPr lang="en-US" sz="1000" dirty="0"/>
                <a:t>  Jürgen / Creative Commons Attribution-Share Alike 3.0 </a:t>
              </a:r>
              <a:r>
                <a:rPr lang="en-US" sz="1000" dirty="0" err="1"/>
                <a:t>Unported</a:t>
              </a:r>
              <a:endParaRPr lang="pt-BR" sz="1000" dirty="0"/>
            </a:p>
          </p:txBody>
        </p:sp>
      </p:grpSp>
      <p:sp>
        <p:nvSpPr>
          <p:cNvPr id="4" name="Title 1"/>
          <p:cNvSpPr txBox="1">
            <a:spLocks/>
          </p:cNvSpPr>
          <p:nvPr/>
        </p:nvSpPr>
        <p:spPr bwMode="auto">
          <a:xfrm>
            <a:off x="0" y="845840"/>
            <a:ext cx="90364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pt-BR" sz="3900" b="1" dirty="0" smtClean="0">
                <a:solidFill>
                  <a:srgbClr val="C00000"/>
                </a:solidFill>
                <a:effectLst>
                  <a:outerShdw blurRad="38100" dist="38100" dir="2700000" algn="tl">
                    <a:srgbClr val="000000">
                      <a:alpha val="43137"/>
                    </a:srgbClr>
                  </a:outerShdw>
                </a:effectLst>
              </a:rPr>
              <a:t>Aristóteles rejeita o modelo de Demócrito</a:t>
            </a:r>
            <a:endParaRPr lang="pt-BR" sz="3900" b="1" dirty="0">
              <a:solidFill>
                <a:srgbClr val="C00000"/>
              </a:solidFill>
              <a:effectLst>
                <a:outerShdw blurRad="38100" dist="38100" dir="2700000" algn="tl">
                  <a:srgbClr val="000000">
                    <a:alpha val="43137"/>
                  </a:srgbClr>
                </a:outerShdw>
              </a:effectLst>
            </a:endParaRPr>
          </a:p>
        </p:txBody>
      </p:sp>
      <p:sp>
        <p:nvSpPr>
          <p:cNvPr id="5" name="Retângulo 4"/>
          <p:cNvSpPr/>
          <p:nvPr/>
        </p:nvSpPr>
        <p:spPr>
          <a:xfrm>
            <a:off x="143498" y="1785590"/>
            <a:ext cx="5292598" cy="923330"/>
          </a:xfrm>
          <a:prstGeom prst="rect">
            <a:avLst/>
          </a:prstGeom>
        </p:spPr>
        <p:txBody>
          <a:bodyPr wrap="square">
            <a:spAutoFit/>
          </a:bodyPr>
          <a:lstStyle/>
          <a:p>
            <a:pPr algn="just"/>
            <a:r>
              <a:rPr lang="pt-BR" dirty="0">
                <a:solidFill>
                  <a:schemeClr val="accent5">
                    <a:lumMod val="50000"/>
                  </a:schemeClr>
                </a:solidFill>
                <a:effectLst>
                  <a:outerShdw blurRad="38100" dist="38100" dir="2700000" algn="tl">
                    <a:srgbClr val="000000">
                      <a:alpha val="43137"/>
                    </a:srgbClr>
                  </a:outerShdw>
                </a:effectLst>
                <a:latin typeface="Calibri" pitchFamily="34" charset="0"/>
              </a:rPr>
              <a:t>Aristóteles acreditava que </a:t>
            </a:r>
            <a:r>
              <a:rPr lang="pt-BR" dirty="0" smtClean="0">
                <a:solidFill>
                  <a:schemeClr val="accent5">
                    <a:lumMod val="50000"/>
                  </a:schemeClr>
                </a:solidFill>
                <a:effectLst>
                  <a:outerShdw blurRad="38100" dist="38100" dir="2700000" algn="tl">
                    <a:srgbClr val="000000">
                      <a:alpha val="43137"/>
                    </a:srgbClr>
                  </a:outerShdw>
                </a:effectLst>
                <a:latin typeface="Calibri" pitchFamily="34" charset="0"/>
              </a:rPr>
              <a:t>toda matéria </a:t>
            </a:r>
            <a:r>
              <a:rPr lang="pt-BR" dirty="0">
                <a:solidFill>
                  <a:schemeClr val="accent5">
                    <a:lumMod val="50000"/>
                  </a:schemeClr>
                </a:solidFill>
                <a:effectLst>
                  <a:outerShdw blurRad="38100" dist="38100" dir="2700000" algn="tl">
                    <a:srgbClr val="000000">
                      <a:alpha val="43137"/>
                    </a:srgbClr>
                  </a:outerShdw>
                </a:effectLst>
                <a:latin typeface="Calibri" pitchFamily="34" charset="0"/>
              </a:rPr>
              <a:t>era contínua e composta </a:t>
            </a:r>
            <a:r>
              <a:rPr lang="pt-BR" dirty="0" smtClean="0">
                <a:solidFill>
                  <a:schemeClr val="accent5">
                    <a:lumMod val="50000"/>
                  </a:schemeClr>
                </a:solidFill>
                <a:effectLst>
                  <a:outerShdw blurRad="38100" dist="38100" dir="2700000" algn="tl">
                    <a:srgbClr val="000000">
                      <a:alpha val="43137"/>
                    </a:srgbClr>
                  </a:outerShdw>
                </a:effectLst>
                <a:latin typeface="Calibri" pitchFamily="34" charset="0"/>
              </a:rPr>
              <a:t>por quatro elementos: AR, ÁGUA, TERRA e FOGO.</a:t>
            </a:r>
            <a:endParaRPr lang="pt-BR" dirty="0">
              <a:solidFill>
                <a:schemeClr val="accent5">
                  <a:lumMod val="50000"/>
                </a:schemeClr>
              </a:solidFill>
              <a:effectLst>
                <a:outerShdw blurRad="38100" dist="38100" dir="2700000" algn="tl">
                  <a:srgbClr val="000000">
                    <a:alpha val="43137"/>
                  </a:srgbClr>
                </a:outerShdw>
              </a:effectLst>
              <a:latin typeface="Calibri" pitchFamily="34" charset="0"/>
            </a:endParaRPr>
          </a:p>
        </p:txBody>
      </p:sp>
      <p:sp>
        <p:nvSpPr>
          <p:cNvPr id="8" name="Retângulo 7"/>
          <p:cNvSpPr/>
          <p:nvPr/>
        </p:nvSpPr>
        <p:spPr>
          <a:xfrm>
            <a:off x="283540" y="2854950"/>
            <a:ext cx="543739" cy="461665"/>
          </a:xfrm>
          <a:prstGeom prst="rect">
            <a:avLst/>
          </a:prstGeom>
        </p:spPr>
        <p:txBody>
          <a:bodyPr wrap="none">
            <a:spAutoFit/>
          </a:bodyPr>
          <a:lstStyle/>
          <a:p>
            <a:r>
              <a:rPr lang="pt-BR" sz="2400" b="1" dirty="0" smtClean="0">
                <a:solidFill>
                  <a:schemeClr val="bg1"/>
                </a:solidFill>
                <a:effectLst>
                  <a:outerShdw blurRad="38100" dist="38100" dir="2700000" algn="tl">
                    <a:srgbClr val="000000">
                      <a:alpha val="43137"/>
                    </a:srgbClr>
                  </a:outerShdw>
                </a:effectLst>
                <a:latin typeface="Calibri" pitchFamily="34" charset="0"/>
              </a:rPr>
              <a:t>AR</a:t>
            </a:r>
            <a:endParaRPr lang="pt-BR" sz="2400" dirty="0">
              <a:solidFill>
                <a:schemeClr val="bg1"/>
              </a:solidFill>
            </a:endParaRPr>
          </a:p>
        </p:txBody>
      </p:sp>
      <p:sp>
        <p:nvSpPr>
          <p:cNvPr id="14" name="Retângulo 13"/>
          <p:cNvSpPr/>
          <p:nvPr/>
        </p:nvSpPr>
        <p:spPr>
          <a:xfrm>
            <a:off x="2938494" y="4934293"/>
            <a:ext cx="940450" cy="461665"/>
          </a:xfrm>
          <a:prstGeom prst="rect">
            <a:avLst/>
          </a:prstGeom>
        </p:spPr>
        <p:txBody>
          <a:bodyPr wrap="none">
            <a:spAutoFit/>
          </a:bodyPr>
          <a:lstStyle/>
          <a:p>
            <a:r>
              <a:rPr lang="pt-BR" sz="2400" b="1" dirty="0" smtClean="0">
                <a:solidFill>
                  <a:schemeClr val="bg1"/>
                </a:solidFill>
                <a:effectLst>
                  <a:outerShdw blurRad="38100" dist="38100" dir="2700000" algn="tl">
                    <a:srgbClr val="000000">
                      <a:alpha val="43137"/>
                    </a:srgbClr>
                  </a:outerShdw>
                </a:effectLst>
                <a:latin typeface="Calibri" pitchFamily="34" charset="0"/>
              </a:rPr>
              <a:t>ÁGUA</a:t>
            </a:r>
            <a:endParaRPr lang="pt-BR" sz="2400" dirty="0">
              <a:solidFill>
                <a:schemeClr val="bg1"/>
              </a:solidFill>
            </a:endParaRPr>
          </a:p>
        </p:txBody>
      </p:sp>
      <p:sp>
        <p:nvSpPr>
          <p:cNvPr id="17" name="Retângulo 16"/>
          <p:cNvSpPr/>
          <p:nvPr/>
        </p:nvSpPr>
        <p:spPr>
          <a:xfrm>
            <a:off x="232630" y="4811644"/>
            <a:ext cx="1049683" cy="461665"/>
          </a:xfrm>
          <a:prstGeom prst="rect">
            <a:avLst/>
          </a:prstGeom>
        </p:spPr>
        <p:txBody>
          <a:bodyPr wrap="square">
            <a:spAutoFit/>
          </a:bodyPr>
          <a:lstStyle/>
          <a:p>
            <a:pPr algn="ctr"/>
            <a:r>
              <a:rPr lang="pt-BR" sz="2400" b="1" dirty="0" smtClean="0">
                <a:solidFill>
                  <a:schemeClr val="bg1"/>
                </a:solidFill>
                <a:effectLst>
                  <a:outerShdw blurRad="38100" dist="38100" dir="2700000" algn="tl">
                    <a:srgbClr val="000000">
                      <a:alpha val="43137"/>
                    </a:srgbClr>
                  </a:outerShdw>
                </a:effectLst>
                <a:latin typeface="Calibri" pitchFamily="34" charset="0"/>
              </a:rPr>
              <a:t>TERRA</a:t>
            </a:r>
            <a:endParaRPr lang="pt-BR" sz="2400" dirty="0">
              <a:solidFill>
                <a:schemeClr val="bg1"/>
              </a:solidFill>
            </a:endParaRPr>
          </a:p>
        </p:txBody>
      </p:sp>
      <p:sp>
        <p:nvSpPr>
          <p:cNvPr id="16" name="Retângulo 15"/>
          <p:cNvSpPr/>
          <p:nvPr/>
        </p:nvSpPr>
        <p:spPr>
          <a:xfrm>
            <a:off x="2902647" y="2721594"/>
            <a:ext cx="935834" cy="461665"/>
          </a:xfrm>
          <a:prstGeom prst="rect">
            <a:avLst/>
          </a:prstGeom>
        </p:spPr>
        <p:txBody>
          <a:bodyPr wrap="none">
            <a:spAutoFit/>
          </a:bodyPr>
          <a:lstStyle/>
          <a:p>
            <a:pPr algn="ctr"/>
            <a:r>
              <a:rPr lang="pt-BR" sz="2400" b="1" dirty="0" smtClean="0">
                <a:solidFill>
                  <a:schemeClr val="bg1"/>
                </a:solidFill>
                <a:effectLst>
                  <a:outerShdw blurRad="38100" dist="38100" dir="2700000" algn="tl">
                    <a:srgbClr val="000000">
                      <a:alpha val="43137"/>
                    </a:srgbClr>
                  </a:outerShdw>
                </a:effectLst>
                <a:latin typeface="Calibri" pitchFamily="34" charset="0"/>
              </a:rPr>
              <a:t>FOGO</a:t>
            </a:r>
            <a:endParaRPr lang="pt-BR" sz="2400" b="1" dirty="0">
              <a:solidFill>
                <a:schemeClr val="bg1"/>
              </a:solidFill>
              <a:effectLst>
                <a:outerShdw blurRad="38100" dist="38100" dir="2700000" algn="tl">
                  <a:srgbClr val="000000">
                    <a:alpha val="43137"/>
                  </a:srgbClr>
                </a:outerShdw>
              </a:effectLst>
              <a:latin typeface="Calibri" pitchFamily="34" charset="0"/>
            </a:endParaRPr>
          </a:p>
        </p:txBody>
      </p:sp>
      <p:sp>
        <p:nvSpPr>
          <p:cNvPr id="25" name="Rectangle 6"/>
          <p:cNvSpPr>
            <a:spLocks noChangeArrowheads="1"/>
          </p:cNvSpPr>
          <p:nvPr/>
        </p:nvSpPr>
        <p:spPr bwMode="auto">
          <a:xfrm>
            <a:off x="5652120" y="1844824"/>
            <a:ext cx="3248601"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lnSpc>
                <a:spcPct val="90000"/>
              </a:lnSpc>
              <a:spcBef>
                <a:spcPct val="50000"/>
              </a:spcBef>
            </a:pPr>
            <a:r>
              <a:rPr lang="pt-PT" dirty="0">
                <a:solidFill>
                  <a:srgbClr val="008000"/>
                </a:solidFill>
                <a:effectLst>
                  <a:outerShdw blurRad="38100" dist="38100" dir="2700000" algn="tl">
                    <a:srgbClr val="000000">
                      <a:alpha val="43137"/>
                    </a:srgbClr>
                  </a:outerShdw>
                </a:effectLst>
                <a:latin typeface="Comic Sans MS" pitchFamily="66" charset="0"/>
              </a:rPr>
              <a:t>O Modelo de Demócrito permaneceu na sombra durante mais de 20 séculos...</a:t>
            </a:r>
          </a:p>
        </p:txBody>
      </p:sp>
      <p:sp>
        <p:nvSpPr>
          <p:cNvPr id="27" name="TextBox 7"/>
          <p:cNvSpPr txBox="1">
            <a:spLocks noChangeArrowheads="1"/>
          </p:cNvSpPr>
          <p:nvPr/>
        </p:nvSpPr>
        <p:spPr bwMode="auto">
          <a:xfrm>
            <a:off x="5292080" y="2708920"/>
            <a:ext cx="37079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pt-BR" sz="2600" b="1" dirty="0">
                <a:solidFill>
                  <a:srgbClr val="008000"/>
                </a:solidFill>
                <a:effectLst>
                  <a:outerShdw blurRad="38100" dist="38100" dir="2700000" algn="tl">
                    <a:srgbClr val="000000">
                      <a:alpha val="43137"/>
                    </a:srgbClr>
                  </a:outerShdw>
                </a:effectLst>
              </a:rPr>
              <a:t>Aristóteles</a:t>
            </a:r>
            <a:r>
              <a:rPr lang="pt-BR" sz="2800" b="1" dirty="0">
                <a:solidFill>
                  <a:srgbClr val="008000"/>
                </a:solidFill>
                <a:effectLst>
                  <a:outerShdw blurRad="38100" dist="38100" dir="2700000" algn="tl">
                    <a:srgbClr val="000000">
                      <a:alpha val="43137"/>
                    </a:srgbClr>
                  </a:outerShdw>
                </a:effectLst>
              </a:rPr>
              <a:t> </a:t>
            </a:r>
            <a:r>
              <a:rPr lang="pt-BR" sz="1600" b="1" dirty="0">
                <a:solidFill>
                  <a:srgbClr val="008000"/>
                </a:solidFill>
                <a:effectLst>
                  <a:outerShdw blurRad="38100" dist="38100" dir="2700000" algn="tl">
                    <a:srgbClr val="000000">
                      <a:alpha val="43137"/>
                    </a:srgbClr>
                  </a:outerShdw>
                </a:effectLst>
              </a:rPr>
              <a:t>(384 a.C. - 322 a.C.)</a:t>
            </a:r>
          </a:p>
          <a:p>
            <a:pPr algn="r" eaLnBrk="1" hangingPunct="1"/>
            <a:r>
              <a:rPr lang="pt-BR" sz="1400" b="1" dirty="0" smtClean="0">
                <a:solidFill>
                  <a:srgbClr val="008000"/>
                </a:solidFill>
                <a:effectLst>
                  <a:outerShdw blurRad="38100" dist="38100" dir="2700000" algn="tl">
                    <a:srgbClr val="000000">
                      <a:alpha val="43137"/>
                    </a:srgbClr>
                  </a:outerShdw>
                </a:effectLst>
              </a:rPr>
              <a:t>  </a:t>
            </a:r>
            <a:endParaRPr lang="pt-BR" sz="1400" b="1" dirty="0">
              <a:solidFill>
                <a:srgbClr val="008000"/>
              </a:solidFill>
              <a:effectLst>
                <a:outerShdw blurRad="38100" dist="38100" dir="2700000" algn="tl">
                  <a:srgbClr val="000000">
                    <a:alpha val="43137"/>
                  </a:srgbClr>
                </a:outerShdw>
              </a:effectLst>
            </a:endParaRPr>
          </a:p>
        </p:txBody>
      </p:sp>
      <p:grpSp>
        <p:nvGrpSpPr>
          <p:cNvPr id="43" name="Group 43010"/>
          <p:cNvGrpSpPr/>
          <p:nvPr/>
        </p:nvGrpSpPr>
        <p:grpSpPr>
          <a:xfrm>
            <a:off x="5758008" y="3284984"/>
            <a:ext cx="3142713" cy="3403224"/>
            <a:chOff x="5677759" y="1700808"/>
            <a:chExt cx="3142713" cy="3403224"/>
          </a:xfrm>
        </p:grpSpPr>
        <p:pic>
          <p:nvPicPr>
            <p:cNvPr id="44" name="Picture 10" descr="File:Aristotle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7759" y="1700808"/>
              <a:ext cx="2710665" cy="330568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3008"/>
            <p:cNvSpPr/>
            <p:nvPr/>
          </p:nvSpPr>
          <p:spPr>
            <a:xfrm rot="16200000">
              <a:off x="6967467" y="3251028"/>
              <a:ext cx="3305899" cy="400110"/>
            </a:xfrm>
            <a:prstGeom prst="rect">
              <a:avLst/>
            </a:prstGeom>
          </p:spPr>
          <p:txBody>
            <a:bodyPr wrap="square">
              <a:spAutoFit/>
            </a:bodyPr>
            <a:lstStyle/>
            <a:p>
              <a:r>
                <a:rPr lang="fr-FR" sz="1000" dirty="0" err="1"/>
                <a:t>Imagem</a:t>
              </a:r>
              <a:r>
                <a:rPr lang="fr-FR" sz="1000" dirty="0"/>
                <a:t>: </a:t>
              </a:r>
              <a:r>
                <a:rPr lang="fr-FR" sz="1000" dirty="0" err="1"/>
                <a:t>Aristóteles</a:t>
              </a:r>
              <a:r>
                <a:rPr lang="fr-FR" sz="1000" dirty="0"/>
                <a:t> (384 </a:t>
              </a:r>
              <a:r>
                <a:rPr lang="fr-FR" sz="1000" dirty="0" err="1"/>
                <a:t>a.C</a:t>
              </a:r>
              <a:r>
                <a:rPr lang="fr-FR" sz="1000" dirty="0"/>
                <a:t>. - 322 </a:t>
              </a:r>
              <a:r>
                <a:rPr lang="fr-FR" sz="1000" dirty="0" err="1"/>
                <a:t>a.C</a:t>
              </a:r>
              <a:r>
                <a:rPr lang="fr-FR" sz="1000" dirty="0"/>
                <a:t>. / Ambroise Tardieu / United States Public </a:t>
              </a:r>
              <a:r>
                <a:rPr lang="fr-FR" sz="1000" dirty="0" err="1"/>
                <a:t>domain</a:t>
              </a:r>
              <a:r>
                <a:rPr lang="fr-FR" sz="1000" dirty="0"/>
                <a:t> </a:t>
              </a:r>
              <a:endParaRPr lang="pt-BR" sz="1000" dirty="0"/>
            </a:p>
          </p:txBody>
        </p:sp>
      </p:grpSp>
    </p:spTree>
    <p:extLst>
      <p:ext uri="{BB962C8B-B14F-4D97-AF65-F5344CB8AC3E}">
        <p14:creationId xmlns:p14="http://schemas.microsoft.com/office/powerpoint/2010/main" val="23015610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49817"/>
                                  </p:iterate>
                                  <p:childTnLst>
                                    <p:set>
                                      <p:cBhvr>
                                        <p:cTn id="24" dur="1" fill="hold">
                                          <p:stCondLst>
                                            <p:cond delay="0"/>
                                          </p:stCondLst>
                                        </p:cTn>
                                        <p:tgtEl>
                                          <p:spTgt spid="5"/>
                                        </p:tgtEl>
                                        <p:attrNameLst>
                                          <p:attrName>style.visibility</p:attrName>
                                        </p:attrNameLst>
                                      </p:cBhvr>
                                      <p:to>
                                        <p:strVal val="visible"/>
                                      </p:to>
                                    </p:set>
                                    <p:set>
                                      <p:cBhvr>
                                        <p:cTn id="25" dur="46" fill="hold">
                                          <p:stCondLst>
                                            <p:cond delay="0"/>
                                          </p:stCondLst>
                                        </p:cTn>
                                        <p:tgtEl>
                                          <p:spTgt spid="5"/>
                                        </p:tgtEl>
                                        <p:attrNameLst>
                                          <p:attrName>style.rotation</p:attrName>
                                        </p:attrNameLst>
                                      </p:cBhvr>
                                      <p:to>
                                        <p:strVal val="-45.0"/>
                                      </p:to>
                                    </p:set>
                                    <p:anim calcmode="lin" valueType="num">
                                      <p:cBhvr>
                                        <p:cTn id="26" dur="46" fill="hold">
                                          <p:stCondLst>
                                            <p:cond delay="46"/>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8" dur="2" decel="50000" autoRev="1" fill="hold">
                                          <p:stCondLst>
                                            <p:cond delay="46"/>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9" dur="1" fill="hold">
                                          <p:stCondLst>
                                            <p:cond delay="99"/>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80">
                                          <p:stCondLst>
                                            <p:cond delay="0"/>
                                          </p:stCondLst>
                                        </p:cTn>
                                        <p:tgtEl>
                                          <p:spTgt spid="25"/>
                                        </p:tgtEl>
                                      </p:cBhvr>
                                    </p:animEffect>
                                    <p:anim calcmode="lin" valueType="num">
                                      <p:cBhvr>
                                        <p:cTn id="3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0" dur="26">
                                          <p:stCondLst>
                                            <p:cond delay="650"/>
                                          </p:stCondLst>
                                        </p:cTn>
                                        <p:tgtEl>
                                          <p:spTgt spid="25"/>
                                        </p:tgtEl>
                                      </p:cBhvr>
                                      <p:to x="100000" y="60000"/>
                                    </p:animScale>
                                    <p:animScale>
                                      <p:cBhvr>
                                        <p:cTn id="41" dur="166" decel="50000">
                                          <p:stCondLst>
                                            <p:cond delay="676"/>
                                          </p:stCondLst>
                                        </p:cTn>
                                        <p:tgtEl>
                                          <p:spTgt spid="25"/>
                                        </p:tgtEl>
                                      </p:cBhvr>
                                      <p:to x="100000" y="100000"/>
                                    </p:animScale>
                                    <p:animScale>
                                      <p:cBhvr>
                                        <p:cTn id="42" dur="26">
                                          <p:stCondLst>
                                            <p:cond delay="1312"/>
                                          </p:stCondLst>
                                        </p:cTn>
                                        <p:tgtEl>
                                          <p:spTgt spid="25"/>
                                        </p:tgtEl>
                                      </p:cBhvr>
                                      <p:to x="100000" y="80000"/>
                                    </p:animScale>
                                    <p:animScale>
                                      <p:cBhvr>
                                        <p:cTn id="43" dur="166" decel="50000">
                                          <p:stCondLst>
                                            <p:cond delay="1338"/>
                                          </p:stCondLst>
                                        </p:cTn>
                                        <p:tgtEl>
                                          <p:spTgt spid="25"/>
                                        </p:tgtEl>
                                      </p:cBhvr>
                                      <p:to x="100000" y="100000"/>
                                    </p:animScale>
                                    <p:animScale>
                                      <p:cBhvr>
                                        <p:cTn id="44" dur="26">
                                          <p:stCondLst>
                                            <p:cond delay="1642"/>
                                          </p:stCondLst>
                                        </p:cTn>
                                        <p:tgtEl>
                                          <p:spTgt spid="25"/>
                                        </p:tgtEl>
                                      </p:cBhvr>
                                      <p:to x="100000" y="90000"/>
                                    </p:animScale>
                                    <p:animScale>
                                      <p:cBhvr>
                                        <p:cTn id="45" dur="166" decel="50000">
                                          <p:stCondLst>
                                            <p:cond delay="1668"/>
                                          </p:stCondLst>
                                        </p:cTn>
                                        <p:tgtEl>
                                          <p:spTgt spid="25"/>
                                        </p:tgtEl>
                                      </p:cBhvr>
                                      <p:to x="100000" y="100000"/>
                                    </p:animScale>
                                    <p:animScale>
                                      <p:cBhvr>
                                        <p:cTn id="46" dur="26">
                                          <p:stCondLst>
                                            <p:cond delay="1808"/>
                                          </p:stCondLst>
                                        </p:cTn>
                                        <p:tgtEl>
                                          <p:spTgt spid="25"/>
                                        </p:tgtEl>
                                      </p:cBhvr>
                                      <p:to x="100000" y="95000"/>
                                    </p:animScale>
                                    <p:animScale>
                                      <p:cBhvr>
                                        <p:cTn id="47"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637019533"/>
              </p:ext>
            </p:extLst>
          </p:nvPr>
        </p:nvGraphicFramePr>
        <p:xfrm>
          <a:off x="251520" y="1324974"/>
          <a:ext cx="8640960" cy="5378421"/>
        </p:xfrm>
        <a:graphic>
          <a:graphicData uri="http://schemas.openxmlformats.org/drawingml/2006/table">
            <a:tbl>
              <a:tblPr/>
              <a:tblGrid>
                <a:gridCol w="562860"/>
                <a:gridCol w="3262511"/>
                <a:gridCol w="3807477"/>
                <a:gridCol w="1008112"/>
              </a:tblGrid>
              <a:tr h="68348">
                <a:tc>
                  <a:txBody>
                    <a:bodyPr/>
                    <a:lstStyle/>
                    <a:p>
                      <a:pPr algn="ctr" fontAlgn="t"/>
                      <a:r>
                        <a:rPr lang="pt-BR" sz="1400" b="1" i="0" u="none" strike="noStrike" dirty="0">
                          <a:solidFill>
                            <a:srgbClr val="000000"/>
                          </a:solidFill>
                          <a:latin typeface="Calibri"/>
                        </a:rPr>
                        <a:t>n° do slide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direito da imagem como está ao lado da foto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latin typeface="Calibri"/>
                        </a:rPr>
                        <a:t>link do site onde se </a:t>
                      </a:r>
                      <a:r>
                        <a:rPr lang="pt-BR" sz="1400" b="1" i="0" u="none" strike="noStrike" dirty="0" smtClean="0">
                          <a:solidFill>
                            <a:srgbClr val="000000"/>
                          </a:solidFill>
                          <a:latin typeface="Calibri"/>
                        </a:rPr>
                        <a:t>conseguiu </a:t>
                      </a:r>
                      <a:r>
                        <a:rPr lang="pt-BR" sz="1400" b="1" i="0" u="none" strike="noStrike" dirty="0">
                          <a:solidFill>
                            <a:srgbClr val="000000"/>
                          </a:solidFill>
                          <a:latin typeface="Calibri"/>
                        </a:rPr>
                        <a:t>a informação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dirty="0">
                          <a:solidFill>
                            <a:srgbClr val="000000"/>
                          </a:solidFill>
                          <a:latin typeface="Calibri"/>
                        </a:rPr>
                        <a:t>7a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W. K. Röntgen / Fotogravyr General Stabens Litografiska Anstalt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http://commons.wikimedia.org/wiki/File:Wilhelm_Conrad_R%C3%B6ntgen.jpg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7b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Richard Huber / Creative Commons Attribution-Share Alike 3.0 Unported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http://commons.wikimedia.org/wiki/File:R%C3%B6ntgen,_Hammerzeh_am_mittleren_Zeh.jpg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7c</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400" b="0" i="0" u="none" strike="noStrike">
                          <a:solidFill>
                            <a:srgbClr val="000000"/>
                          </a:solidFill>
                          <a:latin typeface="Calibri"/>
                        </a:rPr>
                        <a:t>Henri Becquerel /Jean-Jacques MILAN /Unites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http://commons.wikimedia.org/wiki/File:Henri_Becquerel.jpg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8a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Pierre Curie / Nobel Foundation / Domínio Público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http://commons.wikimedia.org/wiki/File:PierreCurie.jpg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8b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Sarang / Domínio Público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http://commons.wikimedia.org/wiki/File:Radiation_warning_symbol.svg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8c</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Maria Curie / Nobel Foundation / Domínio Público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http://commons.wikimedia.org/wiki/File:Marie_Curie_1903.jpg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9a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Acervo 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9b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Ernest Rutherford / Bain News Service, publisher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http://commons.wikimedia.org/wiki/File:Ernest_Rutherford_1908.jpg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10a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Ernest Rutherford / Bain News Service, publisher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http://commons.wikimedia.org/wiki/File:Ernest_Rutherford_1908.jpg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10b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Acervo 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11a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Modelo Planetário Jean Jacques Milan / Creative Commons Attribution-Share Alike 3.0 Unported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http://commons.wikimedia.org/wiki/File:Atome_de_Rutherford.png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extLst>
      <p:ext uri="{BB962C8B-B14F-4D97-AF65-F5344CB8AC3E}">
        <p14:creationId xmlns:p14="http://schemas.microsoft.com/office/powerpoint/2010/main" val="2020000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739212467"/>
              </p:ext>
            </p:extLst>
          </p:nvPr>
        </p:nvGraphicFramePr>
        <p:xfrm>
          <a:off x="251520" y="1324974"/>
          <a:ext cx="8640960" cy="4951701"/>
        </p:xfrm>
        <a:graphic>
          <a:graphicData uri="http://schemas.openxmlformats.org/drawingml/2006/table">
            <a:tbl>
              <a:tblPr/>
              <a:tblGrid>
                <a:gridCol w="562860"/>
                <a:gridCol w="3262511"/>
                <a:gridCol w="3807477"/>
                <a:gridCol w="1008112"/>
              </a:tblGrid>
              <a:tr h="68348">
                <a:tc>
                  <a:txBody>
                    <a:bodyPr/>
                    <a:lstStyle/>
                    <a:p>
                      <a:pPr algn="ctr" fontAlgn="t"/>
                      <a:r>
                        <a:rPr lang="pt-BR" sz="1400" b="1" i="0" u="none" strike="noStrike" dirty="0">
                          <a:solidFill>
                            <a:srgbClr val="000000"/>
                          </a:solidFill>
                          <a:latin typeface="Calibri"/>
                        </a:rPr>
                        <a:t>n° do slide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direito da imagem como está ao lado da foto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latin typeface="Calibri"/>
                        </a:rPr>
                        <a:t>link do site onde se </a:t>
                      </a:r>
                      <a:r>
                        <a:rPr lang="pt-BR" sz="1400" b="1" i="0" u="none" strike="noStrike" dirty="0" smtClean="0">
                          <a:solidFill>
                            <a:srgbClr val="000000"/>
                          </a:solidFill>
                          <a:latin typeface="Calibri"/>
                        </a:rPr>
                        <a:t>conseguiu </a:t>
                      </a:r>
                      <a:r>
                        <a:rPr lang="pt-BR" sz="1400" b="1" i="0" u="none" strike="noStrike" dirty="0">
                          <a:solidFill>
                            <a:srgbClr val="000000"/>
                          </a:solidFill>
                          <a:latin typeface="Calibri"/>
                        </a:rPr>
                        <a:t>a informação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dirty="0">
                          <a:solidFill>
                            <a:srgbClr val="000000"/>
                          </a:solidFill>
                          <a:latin typeface="Calibri"/>
                        </a:rPr>
                        <a:t>11b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Harman Smith and Laura Generosa   / Nasa / Domínio Público</a:t>
                      </a:r>
                      <a:br>
                        <a:rPr lang="pt-BR" sz="1400" b="0" i="0" u="none" strike="noStrike">
                          <a:solidFill>
                            <a:srgbClr val="000000"/>
                          </a:solidFill>
                          <a:latin typeface="Calibri"/>
                        </a:rPr>
                      </a:br>
                      <a:endParaRPr lang="pt-BR" sz="1400" b="0" i="0" u="none" strike="noStrike">
                        <a:solidFill>
                          <a:srgbClr val="000000"/>
                        </a:solidFill>
                        <a:latin typeface="Calibri"/>
                      </a:endParaRP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http://commons.wikimedia.org/wiki/File:Solar_sys.jpg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13a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Acervo 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13b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Acervo 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13c</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Niels Bohr / Nobel Prize / Domínio Publico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http://commons.wikimedia.org/wiki/File:Niels_Bohr.jpg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14a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Acervo 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14b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Acervo 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14c</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Acervo 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15</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Doublecompile / Creative Commons Attribution-Share Alike 3.0 Unported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http://commons.wikimedia.org/wiki/File:DrawingIntellectGirl.svg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857">
                <a:tc>
                  <a:txBody>
                    <a:bodyPr/>
                    <a:lstStyle/>
                    <a:p>
                      <a:pPr algn="ctr" fontAlgn="t"/>
                      <a:r>
                        <a:rPr lang="pt-BR" sz="1400" b="0" i="0" u="none" strike="noStrike">
                          <a:solidFill>
                            <a:srgbClr val="000000"/>
                          </a:solidFill>
                          <a:latin typeface="Calibri"/>
                        </a:rPr>
                        <a:t>16a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Esquema atômico / Helix84 / Creative Commons Attribution-Share Alike 3.0 Unported</a:t>
                      </a:r>
                      <a:br>
                        <a:rPr lang="en-US" sz="1400" b="0" i="0" u="none" strike="noStrike">
                          <a:solidFill>
                            <a:srgbClr val="000000"/>
                          </a:solidFill>
                          <a:latin typeface="Calibri"/>
                        </a:rPr>
                      </a:br>
                      <a:endParaRPr lang="en-US" sz="1400" b="0" i="0" u="none" strike="noStrike">
                        <a:solidFill>
                          <a:srgbClr val="000000"/>
                        </a:solidFill>
                        <a:latin typeface="Calibri"/>
                      </a:endParaRP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http://commons.wikimedia.org/wiki/File:Schematicky_atom.png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16b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Kenosis / Nobel Foundation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http://commons.wikimedia.org/wiki/File:Chadwick.jpg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17a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Arnold Sommerfeld / Autor desconhecido / Domínio Publico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http://pt.wikipedia.org/wiki/Ficheiro:Sommerfeld1897.gif</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extLst>
      <p:ext uri="{BB962C8B-B14F-4D97-AF65-F5344CB8AC3E}">
        <p14:creationId xmlns:p14="http://schemas.microsoft.com/office/powerpoint/2010/main" val="2312606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749858257"/>
              </p:ext>
            </p:extLst>
          </p:nvPr>
        </p:nvGraphicFramePr>
        <p:xfrm>
          <a:off x="251520" y="1324974"/>
          <a:ext cx="8640960" cy="4948284"/>
        </p:xfrm>
        <a:graphic>
          <a:graphicData uri="http://schemas.openxmlformats.org/drawingml/2006/table">
            <a:tbl>
              <a:tblPr/>
              <a:tblGrid>
                <a:gridCol w="562860"/>
                <a:gridCol w="3262511"/>
                <a:gridCol w="3807477"/>
                <a:gridCol w="1008112"/>
              </a:tblGrid>
              <a:tr h="68348">
                <a:tc>
                  <a:txBody>
                    <a:bodyPr/>
                    <a:lstStyle/>
                    <a:p>
                      <a:pPr algn="ctr" fontAlgn="t"/>
                      <a:r>
                        <a:rPr lang="pt-BR" sz="1400" b="1" i="0" u="none" strike="noStrike" dirty="0">
                          <a:solidFill>
                            <a:srgbClr val="000000"/>
                          </a:solidFill>
                          <a:latin typeface="Calibri"/>
                        </a:rPr>
                        <a:t>n° do slide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direito da imagem como está ao lado da foto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dirty="0">
                          <a:solidFill>
                            <a:srgbClr val="000000"/>
                          </a:solidFill>
                          <a:latin typeface="Calibri"/>
                        </a:rPr>
                        <a:t>link do site onde </a:t>
                      </a:r>
                      <a:r>
                        <a:rPr lang="pt-BR" sz="1400" b="1" i="0" u="none" strike="noStrike">
                          <a:solidFill>
                            <a:srgbClr val="000000"/>
                          </a:solidFill>
                          <a:latin typeface="Calibri"/>
                        </a:rPr>
                        <a:t>se </a:t>
                      </a:r>
                      <a:r>
                        <a:rPr lang="pt-BR" sz="1400" b="1" i="0" u="none" strike="noStrike" smtClean="0">
                          <a:solidFill>
                            <a:srgbClr val="000000"/>
                          </a:solidFill>
                          <a:latin typeface="Calibri"/>
                        </a:rPr>
                        <a:t>conseguiu </a:t>
                      </a:r>
                      <a:r>
                        <a:rPr lang="pt-BR" sz="1400" b="1" i="0" u="none" strike="noStrike" dirty="0">
                          <a:solidFill>
                            <a:srgbClr val="000000"/>
                          </a:solidFill>
                          <a:latin typeface="Calibri"/>
                        </a:rPr>
                        <a:t>a informação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1" i="0" u="none" strike="noStrike">
                          <a:solidFill>
                            <a:srgbClr val="000000"/>
                          </a:solidFill>
                          <a:latin typeface="Calibri"/>
                        </a:rPr>
                        <a:t>Data do Acesso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 </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dirty="0">
                          <a:solidFill>
                            <a:srgbClr val="000000"/>
                          </a:solidFill>
                          <a:latin typeface="Calibri"/>
                        </a:rPr>
                        <a:t>17b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Esquema atômico / Helix84 / Creative Commons Attribution-Share Alike 3.0 Unported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http://commons.wikimedia.org/wiki/File:Schematicky_atom.png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18a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Diagrama de Linus Pauling / Patricia.fidi / Domínio Público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http://pt.wikipedia.org/wiki/Ficheiro:Electron_orbitals.svg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18b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Linus Pauling / National Library of Medicine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http://commons.wikimedia.org/wiki/File:LinusPaulingGraduation1922.jpg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20a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Louis de Broglie / Autor desconhecido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http://commons.wikimedia.org/wiki/File:Broglie_Big.jpg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20b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Erwin Schrödinger / Orugullomoore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http://commons.wikimedia.org/wiki/File:Erwin_Schr%C3%B6dinger.jpg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20c</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Werner Heisenberg / Autor Desconhecido / United States Public Domain</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http://commons.wikimedia.org/wiki/File:Heisenberg_10.jpg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31</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Acervo SEE-PE.</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48">
                <a:tc>
                  <a:txBody>
                    <a:bodyPr/>
                    <a:lstStyle/>
                    <a:p>
                      <a:pPr algn="ctr" fontAlgn="t"/>
                      <a:r>
                        <a:rPr lang="pt-BR" sz="1400" b="0" i="0" u="none" strike="noStrike">
                          <a:solidFill>
                            <a:srgbClr val="000000"/>
                          </a:solidFill>
                          <a:latin typeface="Calibri"/>
                        </a:rPr>
                        <a:t>32a</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Modelo molecular / Kemikungen / Domínio Público</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http://commons.wikimedia.org/wiki/File:Dimethylacetamide-3D-balls.png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32b</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Bin im Garten / Creative Commons Attribution-Share Alike 3.0 Unported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http://commons.wikimedia.org/wiki/File:H2O_Kalottenmodell_und_St%C3%A4bchenmodell_8126.JPG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3711">
                <a:tc>
                  <a:txBody>
                    <a:bodyPr/>
                    <a:lstStyle/>
                    <a:p>
                      <a:pPr algn="ctr" fontAlgn="t"/>
                      <a:r>
                        <a:rPr lang="pt-BR" sz="1400" b="0" i="0" u="none" strike="noStrike">
                          <a:solidFill>
                            <a:srgbClr val="000000"/>
                          </a:solidFill>
                          <a:latin typeface="Calibri"/>
                        </a:rPr>
                        <a:t>33</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latin typeface="Calibri"/>
                        </a:rPr>
                        <a:t>Doublecompile / Creative Commons Attribution-Share Alike 3.0 Unported</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400" b="0" i="0" u="none" strike="noStrike">
                          <a:solidFill>
                            <a:srgbClr val="000000"/>
                          </a:solidFill>
                          <a:latin typeface="Calibri"/>
                        </a:rPr>
                        <a:t>http://commons.wikimedia.org/wiki/File:DrawingIntellectGirl.svg</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pt-BR" sz="1400" b="0" i="0" u="none" strike="noStrike" dirty="0">
                          <a:solidFill>
                            <a:srgbClr val="000000"/>
                          </a:solidFill>
                          <a:latin typeface="Calibri"/>
                        </a:rPr>
                        <a:t>27/08/2012</a:t>
                      </a:r>
                    </a:p>
                  </a:txBody>
                  <a:tcPr marL="3417" marR="3417" marT="3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1"/>
          <p:cNvSpPr txBox="1">
            <a:spLocks/>
          </p:cNvSpPr>
          <p:nvPr/>
        </p:nvSpPr>
        <p:spPr>
          <a:xfrm>
            <a:off x="385763" y="130175"/>
            <a:ext cx="5481637" cy="561975"/>
          </a:xfrm>
          <a:prstGeom prst="rect">
            <a:avLst/>
          </a:prstGeom>
        </p:spPr>
        <p:txBody>
          <a:bodyPr/>
          <a:lstStyle/>
          <a:p>
            <a:pPr eaLnBrk="0" hangingPunct="0">
              <a:defRPr/>
            </a:pPr>
            <a:r>
              <a:rPr lang="pt-BR" sz="4400" dirty="0">
                <a:solidFill>
                  <a:schemeClr val="bg1"/>
                </a:solidFill>
                <a:latin typeface="+mj-lt"/>
                <a:ea typeface="+mj-ea"/>
                <a:cs typeface="+mj-cs"/>
              </a:rPr>
              <a:t>Tabela de Imagens</a:t>
            </a:r>
          </a:p>
        </p:txBody>
      </p:sp>
    </p:spTree>
    <p:extLst>
      <p:ext uri="{BB962C8B-B14F-4D97-AF65-F5344CB8AC3E}">
        <p14:creationId xmlns:p14="http://schemas.microsoft.com/office/powerpoint/2010/main" val="275533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7504" y="1116033"/>
            <a:ext cx="9127619" cy="584775"/>
          </a:xfrm>
          <a:prstGeom prst="rect">
            <a:avLst/>
          </a:prstGeom>
        </p:spPr>
        <p:txBody>
          <a:bodyPr wrap="square">
            <a:spAutoFit/>
          </a:bodyPr>
          <a:lstStyle/>
          <a:p>
            <a:r>
              <a:rPr lang="pt-BR" sz="3200" b="1" dirty="0" smtClean="0">
                <a:solidFill>
                  <a:srgbClr val="C00000"/>
                </a:solidFill>
                <a:effectLst>
                  <a:outerShdw blurRad="38100" dist="38100" dir="2700000" algn="tl">
                    <a:srgbClr val="000000">
                      <a:alpha val="43137"/>
                    </a:srgbClr>
                  </a:outerShdw>
                </a:effectLst>
              </a:rPr>
              <a:t>Modelo Atômico de Dalton </a:t>
            </a:r>
            <a:r>
              <a:rPr lang="pt-BR" sz="2000" b="1" dirty="0" smtClean="0">
                <a:solidFill>
                  <a:srgbClr val="C00000"/>
                </a:solidFill>
                <a:effectLst>
                  <a:outerShdw blurRad="38100" dist="38100" dir="2700000" algn="tl">
                    <a:srgbClr val="000000">
                      <a:alpha val="43137"/>
                    </a:srgbClr>
                  </a:outerShdw>
                </a:effectLst>
              </a:rPr>
              <a:t>(Modelo da Bola de Bilhar)</a:t>
            </a:r>
            <a:endParaRPr lang="pt-BR" sz="3200" dirty="0">
              <a:solidFill>
                <a:srgbClr val="C00000"/>
              </a:solidFill>
            </a:endParaRPr>
          </a:p>
        </p:txBody>
      </p:sp>
      <p:sp>
        <p:nvSpPr>
          <p:cNvPr id="10" name="Retângulo 9"/>
          <p:cNvSpPr/>
          <p:nvPr/>
        </p:nvSpPr>
        <p:spPr>
          <a:xfrm>
            <a:off x="179512" y="1774557"/>
            <a:ext cx="8640960" cy="646331"/>
          </a:xfrm>
          <a:prstGeom prst="rect">
            <a:avLst/>
          </a:prstGeom>
        </p:spPr>
        <p:txBody>
          <a:bodyPr wrap="square">
            <a:spAutoFit/>
          </a:bodyPr>
          <a:lstStyle/>
          <a:p>
            <a:pPr algn="just">
              <a:spcBef>
                <a:spcPct val="50000"/>
              </a:spcBef>
            </a:pPr>
            <a:r>
              <a:rPr lang="pt-BR" b="1" dirty="0" smtClean="0">
                <a:solidFill>
                  <a:srgbClr val="008000"/>
                </a:solidFill>
                <a:effectLst>
                  <a:outerShdw blurRad="38100" dist="38100" dir="2700000" algn="tl">
                    <a:srgbClr val="000000">
                      <a:alpha val="43137"/>
                    </a:srgbClr>
                  </a:outerShdw>
                </a:effectLst>
                <a:latin typeface="Calibri" pitchFamily="34" charset="0"/>
              </a:rPr>
              <a:t>As ideias de Demócrito permaneceram inalteradas por aproximadamente 2200 anos. Em 1808, Dalton retomou-as sob uma nova perspectiva: A EXPERIMENTAÇÃO</a:t>
            </a:r>
            <a:r>
              <a:rPr lang="pt-BR" b="1" baseline="30000" dirty="0" smtClean="0">
                <a:solidFill>
                  <a:srgbClr val="008000"/>
                </a:solidFill>
                <a:effectLst>
                  <a:outerShdw blurRad="38100" dist="38100" dir="2700000" algn="tl">
                    <a:srgbClr val="000000">
                      <a:alpha val="43137"/>
                    </a:srgbClr>
                  </a:outerShdw>
                </a:effectLst>
                <a:latin typeface="Calibri" pitchFamily="34" charset="0"/>
              </a:rPr>
              <a:t>2</a:t>
            </a:r>
            <a:r>
              <a:rPr lang="pt-BR" b="1" dirty="0" smtClean="0">
                <a:solidFill>
                  <a:srgbClr val="008000"/>
                </a:solidFill>
                <a:effectLst>
                  <a:outerShdw blurRad="38100" dist="38100" dir="2700000" algn="tl">
                    <a:srgbClr val="000000">
                      <a:alpha val="43137"/>
                    </a:srgbClr>
                  </a:outerShdw>
                </a:effectLst>
                <a:latin typeface="Calibri" pitchFamily="34" charset="0"/>
              </a:rPr>
              <a:t>.</a:t>
            </a:r>
            <a:endParaRPr lang="pt-BR" b="1" dirty="0">
              <a:solidFill>
                <a:srgbClr val="008000"/>
              </a:solidFill>
              <a:effectLst>
                <a:outerShdw blurRad="38100" dist="38100" dir="2700000" algn="tl">
                  <a:srgbClr val="000000">
                    <a:alpha val="43137"/>
                  </a:srgbClr>
                </a:outerShdw>
              </a:effectLst>
              <a:latin typeface="Calibri" pitchFamily="34" charset="0"/>
            </a:endParaRPr>
          </a:p>
        </p:txBody>
      </p:sp>
      <p:sp>
        <p:nvSpPr>
          <p:cNvPr id="16" name="Text Box 28"/>
          <p:cNvSpPr txBox="1">
            <a:spLocks noChangeArrowheads="1"/>
          </p:cNvSpPr>
          <p:nvPr/>
        </p:nvSpPr>
        <p:spPr bwMode="auto">
          <a:xfrm>
            <a:off x="107504" y="5549170"/>
            <a:ext cx="5511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eaLnBrk="1" hangingPunct="1"/>
            <a:r>
              <a:rPr lang="pt-BR" sz="2000" b="1" dirty="0" smtClean="0">
                <a:solidFill>
                  <a:schemeClr val="accent1">
                    <a:lumMod val="75000"/>
                  </a:schemeClr>
                </a:solidFill>
                <a:effectLst>
                  <a:outerShdw blurRad="38100" dist="38100" dir="2700000" algn="tl">
                    <a:srgbClr val="000000">
                      <a:alpha val="43137"/>
                    </a:srgbClr>
                  </a:outerShdw>
                </a:effectLst>
                <a:latin typeface="Calibri" pitchFamily="34" charset="0"/>
              </a:rPr>
              <a:t>Não </a:t>
            </a:r>
            <a:r>
              <a:rPr lang="pt-BR" sz="2000" b="1" dirty="0">
                <a:solidFill>
                  <a:schemeClr val="accent1">
                    <a:lumMod val="75000"/>
                  </a:schemeClr>
                </a:solidFill>
                <a:effectLst>
                  <a:outerShdw blurRad="38100" dist="38100" dir="2700000" algn="tl">
                    <a:srgbClr val="000000">
                      <a:alpha val="43137"/>
                    </a:srgbClr>
                  </a:outerShdw>
                </a:effectLst>
                <a:latin typeface="Calibri" pitchFamily="34" charset="0"/>
              </a:rPr>
              <a:t>explicou a </a:t>
            </a:r>
            <a:r>
              <a:rPr lang="pt-BR" sz="2000" b="1" dirty="0" smtClean="0">
                <a:solidFill>
                  <a:schemeClr val="accent1">
                    <a:lumMod val="75000"/>
                  </a:schemeClr>
                </a:solidFill>
                <a:effectLst>
                  <a:outerShdw blurRad="38100" dist="38100" dir="2700000" algn="tl">
                    <a:srgbClr val="000000">
                      <a:alpha val="43137"/>
                    </a:srgbClr>
                  </a:outerShdw>
                </a:effectLst>
                <a:latin typeface="Calibri" pitchFamily="34" charset="0"/>
              </a:rPr>
              <a:t>Eletricidade nem a Radioatividade</a:t>
            </a:r>
            <a:r>
              <a:rPr lang="pt-BR" sz="2000" b="1" dirty="0">
                <a:solidFill>
                  <a:schemeClr val="accent1">
                    <a:lumMod val="75000"/>
                  </a:schemeClr>
                </a:solidFill>
                <a:effectLst>
                  <a:outerShdw blurRad="38100" dist="38100" dir="2700000" algn="tl">
                    <a:srgbClr val="000000">
                      <a:alpha val="43137"/>
                    </a:srgbClr>
                  </a:outerShdw>
                </a:effectLst>
                <a:latin typeface="Calibri" pitchFamily="34" charset="0"/>
              </a:rPr>
              <a:t>.</a:t>
            </a:r>
          </a:p>
        </p:txBody>
      </p:sp>
      <p:sp>
        <p:nvSpPr>
          <p:cNvPr id="22" name="Retângulo 21"/>
          <p:cNvSpPr/>
          <p:nvPr/>
        </p:nvSpPr>
        <p:spPr>
          <a:xfrm>
            <a:off x="107504" y="2564904"/>
            <a:ext cx="4392488" cy="646331"/>
          </a:xfrm>
          <a:prstGeom prst="rect">
            <a:avLst/>
          </a:prstGeom>
        </p:spPr>
        <p:txBody>
          <a:bodyPr wrap="square">
            <a:spAutoFit/>
          </a:bodyPr>
          <a:lstStyle/>
          <a:p>
            <a:pPr marL="457200" indent="-457200">
              <a:spcBef>
                <a:spcPct val="50000"/>
              </a:spcBef>
              <a:buFont typeface="+mj-lt"/>
              <a:buAutoNum type="arabicPeriod"/>
            </a:pPr>
            <a:r>
              <a:rPr lang="pt-BR" b="1" dirty="0" smtClean="0">
                <a:solidFill>
                  <a:srgbClr val="FF9900"/>
                </a:solidFill>
                <a:effectLst>
                  <a:outerShdw blurRad="38100" dist="38100" dir="2700000" algn="tl">
                    <a:srgbClr val="000000">
                      <a:alpha val="43137"/>
                    </a:srgbClr>
                  </a:outerShdw>
                </a:effectLst>
                <a:latin typeface="Calibri" pitchFamily="34" charset="0"/>
              </a:rPr>
              <a:t>Os átomos são esféricos, maciços, indivisíveis e indestrutíveis.</a:t>
            </a:r>
          </a:p>
        </p:txBody>
      </p:sp>
      <p:sp>
        <p:nvSpPr>
          <p:cNvPr id="23" name="Retângulo 22"/>
          <p:cNvSpPr/>
          <p:nvPr/>
        </p:nvSpPr>
        <p:spPr>
          <a:xfrm>
            <a:off x="107504" y="3140968"/>
            <a:ext cx="4464496" cy="646331"/>
          </a:xfrm>
          <a:prstGeom prst="rect">
            <a:avLst/>
          </a:prstGeom>
        </p:spPr>
        <p:txBody>
          <a:bodyPr wrap="square">
            <a:spAutoFit/>
          </a:bodyPr>
          <a:lstStyle/>
          <a:p>
            <a:pPr marL="457200" indent="-457200" algn="just">
              <a:spcBef>
                <a:spcPct val="50000"/>
              </a:spcBef>
              <a:buFont typeface="+mj-lt"/>
              <a:buAutoNum type="arabicPeriod" startAt="2"/>
            </a:pPr>
            <a:r>
              <a:rPr lang="pt-BR" b="1" dirty="0" smtClean="0">
                <a:solidFill>
                  <a:srgbClr val="C00000"/>
                </a:solidFill>
                <a:effectLst>
                  <a:outerShdw blurRad="38100" dist="38100" dir="2700000" algn="tl">
                    <a:srgbClr val="000000">
                      <a:alpha val="43137"/>
                    </a:srgbClr>
                  </a:outerShdw>
                </a:effectLst>
                <a:latin typeface="Calibri" pitchFamily="34" charset="0"/>
              </a:rPr>
              <a:t>Os átomos de elementos diferentes têm massas diferentes.</a:t>
            </a:r>
          </a:p>
        </p:txBody>
      </p:sp>
      <p:sp>
        <p:nvSpPr>
          <p:cNvPr id="24" name="Retângulo 23"/>
          <p:cNvSpPr/>
          <p:nvPr/>
        </p:nvSpPr>
        <p:spPr>
          <a:xfrm>
            <a:off x="136462" y="3712984"/>
            <a:ext cx="6523770" cy="646331"/>
          </a:xfrm>
          <a:prstGeom prst="rect">
            <a:avLst/>
          </a:prstGeom>
        </p:spPr>
        <p:txBody>
          <a:bodyPr wrap="square">
            <a:spAutoFit/>
          </a:bodyPr>
          <a:lstStyle/>
          <a:p>
            <a:pPr marL="457200" indent="-457200" algn="just">
              <a:spcBef>
                <a:spcPct val="50000"/>
              </a:spcBef>
              <a:buFont typeface="+mj-lt"/>
              <a:buAutoNum type="arabicPeriod" startAt="3"/>
            </a:pPr>
            <a:r>
              <a:rPr lang="pt-BR" b="1" dirty="0" smtClean="0">
                <a:solidFill>
                  <a:schemeClr val="accent1">
                    <a:lumMod val="75000"/>
                  </a:schemeClr>
                </a:solidFill>
                <a:effectLst>
                  <a:outerShdw blurRad="38100" dist="38100" dir="2700000" algn="tl">
                    <a:srgbClr val="000000">
                      <a:alpha val="43137"/>
                    </a:srgbClr>
                  </a:outerShdw>
                </a:effectLst>
                <a:latin typeface="Calibri" pitchFamily="34" charset="0"/>
              </a:rPr>
              <a:t>Os diferentes átomos combinam-se em várias proporções, formando novas substâncias.</a:t>
            </a:r>
          </a:p>
        </p:txBody>
      </p:sp>
      <p:sp>
        <p:nvSpPr>
          <p:cNvPr id="25" name="Retângulo 24"/>
          <p:cNvSpPr/>
          <p:nvPr/>
        </p:nvSpPr>
        <p:spPr>
          <a:xfrm>
            <a:off x="156133" y="4300081"/>
            <a:ext cx="7152171" cy="646331"/>
          </a:xfrm>
          <a:prstGeom prst="rect">
            <a:avLst/>
          </a:prstGeom>
        </p:spPr>
        <p:txBody>
          <a:bodyPr wrap="square">
            <a:spAutoFit/>
          </a:bodyPr>
          <a:lstStyle/>
          <a:p>
            <a:pPr marL="457200" indent="-457200">
              <a:spcBef>
                <a:spcPct val="50000"/>
              </a:spcBef>
              <a:buFont typeface="+mj-lt"/>
              <a:buAutoNum type="arabicPeriod" startAt="4"/>
            </a:pPr>
            <a:r>
              <a:rPr lang="pt-BR" b="1" dirty="0" smtClean="0">
                <a:solidFill>
                  <a:srgbClr val="008000"/>
                </a:solidFill>
                <a:effectLst>
                  <a:outerShdw blurRad="38100" dist="38100" dir="2700000" algn="tl">
                    <a:srgbClr val="000000">
                      <a:alpha val="43137"/>
                    </a:srgbClr>
                  </a:outerShdw>
                </a:effectLst>
                <a:latin typeface="Calibri" pitchFamily="34" charset="0"/>
              </a:rPr>
              <a:t>Os átomos não são criados nem destruídos, apenas trocam de parceiros para produzirem novas substâncias.</a:t>
            </a:r>
          </a:p>
        </p:txBody>
      </p:sp>
      <p:sp>
        <p:nvSpPr>
          <p:cNvPr id="26" name="TextBox 7"/>
          <p:cNvSpPr txBox="1">
            <a:spLocks noChangeArrowheads="1"/>
          </p:cNvSpPr>
          <p:nvPr/>
        </p:nvSpPr>
        <p:spPr bwMode="auto">
          <a:xfrm>
            <a:off x="110080" y="5252427"/>
            <a:ext cx="6049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pt-BR" sz="2400" b="1" dirty="0" smtClean="0">
                <a:solidFill>
                  <a:srgbClr val="C00000"/>
                </a:solidFill>
                <a:effectLst>
                  <a:outerShdw blurRad="38100" dist="38100" dir="2700000" algn="tl">
                    <a:srgbClr val="000000">
                      <a:alpha val="43137"/>
                    </a:srgbClr>
                  </a:outerShdw>
                </a:effectLst>
              </a:rPr>
              <a:t>PROBLEMAS DO MODELO</a:t>
            </a:r>
            <a:endParaRPr lang="pt-BR" sz="2400" b="1" dirty="0">
              <a:solidFill>
                <a:srgbClr val="C00000"/>
              </a:solidFill>
              <a:effectLst>
                <a:outerShdw blurRad="38100" dist="38100" dir="2700000" algn="tl">
                  <a:srgbClr val="000000">
                    <a:alpha val="43137"/>
                  </a:srgbClr>
                </a:outerShdw>
              </a:effectLst>
            </a:endParaRPr>
          </a:p>
        </p:txBody>
      </p:sp>
      <p:sp>
        <p:nvSpPr>
          <p:cNvPr id="9" name="TextBox 7"/>
          <p:cNvSpPr txBox="1">
            <a:spLocks noChangeArrowheads="1"/>
          </p:cNvSpPr>
          <p:nvPr/>
        </p:nvSpPr>
        <p:spPr bwMode="auto">
          <a:xfrm>
            <a:off x="6876256" y="2420888"/>
            <a:ext cx="32038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pt-BR" sz="2800" b="1" dirty="0">
                <a:solidFill>
                  <a:schemeClr val="accent1">
                    <a:lumMod val="75000"/>
                  </a:schemeClr>
                </a:solidFill>
                <a:effectLst>
                  <a:outerShdw blurRad="38100" dist="38100" dir="2700000" algn="tl">
                    <a:srgbClr val="000000">
                      <a:alpha val="43137"/>
                    </a:srgbClr>
                  </a:outerShdw>
                </a:effectLst>
              </a:rPr>
              <a:t>John </a:t>
            </a:r>
            <a:r>
              <a:rPr lang="pt-BR" sz="2800" b="1" dirty="0" smtClean="0">
                <a:solidFill>
                  <a:schemeClr val="accent1">
                    <a:lumMod val="75000"/>
                  </a:schemeClr>
                </a:solidFill>
                <a:effectLst>
                  <a:outerShdw blurRad="38100" dist="38100" dir="2700000" algn="tl">
                    <a:srgbClr val="000000">
                      <a:alpha val="43137"/>
                    </a:srgbClr>
                  </a:outerShdw>
                </a:effectLst>
              </a:rPr>
              <a:t>Dalton </a:t>
            </a:r>
          </a:p>
          <a:p>
            <a:pPr eaLnBrk="1" hangingPunct="1"/>
            <a:r>
              <a:rPr lang="pt-BR" sz="1600" b="1" dirty="0" smtClean="0">
                <a:solidFill>
                  <a:schemeClr val="accent1">
                    <a:lumMod val="75000"/>
                  </a:schemeClr>
                </a:solidFill>
                <a:effectLst>
                  <a:outerShdw blurRad="38100" dist="38100" dir="2700000" algn="tl">
                    <a:srgbClr val="000000">
                      <a:alpha val="43137"/>
                    </a:srgbClr>
                  </a:outerShdw>
                </a:effectLst>
              </a:rPr>
              <a:t>(</a:t>
            </a:r>
            <a:r>
              <a:rPr lang="pt-BR" sz="1600" b="1" dirty="0">
                <a:solidFill>
                  <a:schemeClr val="accent1">
                    <a:lumMod val="75000"/>
                  </a:schemeClr>
                </a:solidFill>
                <a:effectLst>
                  <a:outerShdw blurRad="38100" dist="38100" dir="2700000" algn="tl">
                    <a:srgbClr val="000000">
                      <a:alpha val="43137"/>
                    </a:srgbClr>
                  </a:outerShdw>
                </a:effectLst>
              </a:rPr>
              <a:t>1766 - 1844</a:t>
            </a:r>
            <a:r>
              <a:rPr lang="pt-BR" sz="1600" b="1" dirty="0" smtClean="0">
                <a:solidFill>
                  <a:schemeClr val="accent1">
                    <a:lumMod val="75000"/>
                  </a:schemeClr>
                </a:solidFill>
                <a:effectLst>
                  <a:outerShdw blurRad="38100" dist="38100" dir="2700000" algn="tl">
                    <a:srgbClr val="000000">
                      <a:alpha val="43137"/>
                    </a:srgbClr>
                  </a:outerShdw>
                </a:effectLst>
              </a:rPr>
              <a:t>)</a:t>
            </a:r>
            <a:endParaRPr lang="pt-BR" sz="1400" b="1" dirty="0">
              <a:solidFill>
                <a:schemeClr val="accent1">
                  <a:lumMod val="75000"/>
                </a:schemeClr>
              </a:solidFill>
              <a:effectLst>
                <a:outerShdw blurRad="38100" dist="38100" dir="2700000" algn="tl">
                  <a:srgbClr val="000000">
                    <a:alpha val="43137"/>
                  </a:srgbClr>
                </a:outerShdw>
              </a:effectLst>
            </a:endParaRPr>
          </a:p>
        </p:txBody>
      </p:sp>
      <p:grpSp>
        <p:nvGrpSpPr>
          <p:cNvPr id="32" name="Group 10"/>
          <p:cNvGrpSpPr/>
          <p:nvPr/>
        </p:nvGrpSpPr>
        <p:grpSpPr>
          <a:xfrm>
            <a:off x="6983760" y="3034119"/>
            <a:ext cx="1836162" cy="2860092"/>
            <a:chOff x="220709" y="2146192"/>
            <a:chExt cx="2473848" cy="3644672"/>
          </a:xfrm>
        </p:grpSpPr>
        <p:pic>
          <p:nvPicPr>
            <p:cNvPr id="33" name="Picture 2" descr="File:SS-dal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09" y="2312876"/>
              <a:ext cx="2263059" cy="339458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6"/>
            <p:cNvSpPr/>
            <p:nvPr/>
          </p:nvSpPr>
          <p:spPr>
            <a:xfrm rot="16200000">
              <a:off x="749111" y="3845417"/>
              <a:ext cx="3644672" cy="246221"/>
            </a:xfrm>
            <a:prstGeom prst="rect">
              <a:avLst/>
            </a:prstGeom>
          </p:spPr>
          <p:txBody>
            <a:bodyPr wrap="square">
              <a:spAutoFit/>
            </a:bodyPr>
            <a:lstStyle/>
            <a:p>
              <a:r>
                <a:rPr lang="en-US" sz="1000" dirty="0" err="1"/>
                <a:t>Imagem</a:t>
              </a:r>
              <a:r>
                <a:rPr lang="en-US" sz="1000" dirty="0"/>
                <a:t>: John Dalton / </a:t>
              </a:r>
              <a:r>
                <a:rPr lang="en-US" sz="1000" dirty="0" err="1"/>
                <a:t>Scewing</a:t>
              </a:r>
              <a:r>
                <a:rPr lang="en-US" sz="1000" dirty="0"/>
                <a:t> / United States public domain</a:t>
              </a:r>
              <a:endParaRPr lang="pt-BR" sz="1000" dirty="0"/>
            </a:p>
          </p:txBody>
        </p:sp>
      </p:grpSp>
      <p:grpSp>
        <p:nvGrpSpPr>
          <p:cNvPr id="35" name="Group 12"/>
          <p:cNvGrpSpPr/>
          <p:nvPr/>
        </p:nvGrpSpPr>
        <p:grpSpPr>
          <a:xfrm>
            <a:off x="4644008" y="2780927"/>
            <a:ext cx="648073" cy="648073"/>
            <a:chOff x="7452320" y="3961355"/>
            <a:chExt cx="1099617" cy="1099617"/>
          </a:xfrm>
        </p:grpSpPr>
        <p:sp>
          <p:nvSpPr>
            <p:cNvPr id="36" name="Oval 11"/>
            <p:cNvSpPr/>
            <p:nvPr/>
          </p:nvSpPr>
          <p:spPr>
            <a:xfrm>
              <a:off x="7452320" y="3961355"/>
              <a:ext cx="1099617" cy="1099617"/>
            </a:xfrm>
            <a:prstGeom prst="ellipse">
              <a:avLst/>
            </a:prstGeom>
            <a:solidFill>
              <a:srgbClr val="FF0000"/>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prst="rible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37" name="Retângulo 27"/>
            <p:cNvSpPr/>
            <p:nvPr/>
          </p:nvSpPr>
          <p:spPr>
            <a:xfrm>
              <a:off x="7870867" y="4063422"/>
              <a:ext cx="299081" cy="939995"/>
            </a:xfrm>
            <a:prstGeom prst="rect">
              <a:avLst/>
            </a:prstGeom>
            <a:noFill/>
          </p:spPr>
          <p:txBody>
            <a:bodyPr wrap="square" lIns="91440" tIns="45720" rIns="91440" bIns="45720">
              <a:spAutoFit/>
            </a:bodyPr>
            <a:lstStyle/>
            <a:p>
              <a:pPr algn="ctr"/>
              <a:r>
                <a:rPr lang="pt-BR" sz="3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t-BR"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2520570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set>
                                      <p:cBhvr>
                                        <p:cTn id="24" dur="23" fill="hold">
                                          <p:stCondLst>
                                            <p:cond delay="0"/>
                                          </p:stCondLst>
                                        </p:cTn>
                                        <p:tgtEl>
                                          <p:spTgt spid="10"/>
                                        </p:tgtEl>
                                        <p:attrNameLst>
                                          <p:attrName>style.rotation</p:attrName>
                                        </p:attrNameLst>
                                      </p:cBhvr>
                                      <p:to>
                                        <p:strVal val="-45.0"/>
                                      </p:to>
                                    </p:set>
                                    <p:anim calcmode="lin" valueType="num">
                                      <p:cBhvr>
                                        <p:cTn id="25" dur="23" fill="hold">
                                          <p:stCondLst>
                                            <p:cond delay="23"/>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by="(-#ppt_w*2)" calcmode="lin" valueType="num">
                                      <p:cBhvr rctx="PPT">
                                        <p:cTn id="33" dur="375" autoRev="1" fill="hold">
                                          <p:stCondLst>
                                            <p:cond delay="0"/>
                                          </p:stCondLst>
                                        </p:cTn>
                                        <p:tgtEl>
                                          <p:spTgt spid="22"/>
                                        </p:tgtEl>
                                        <p:attrNameLst>
                                          <p:attrName>ppt_w</p:attrName>
                                        </p:attrNameLst>
                                      </p:cBhvr>
                                    </p:anim>
                                    <p:anim by="(#ppt_w*0.50)" calcmode="lin" valueType="num">
                                      <p:cBhvr>
                                        <p:cTn id="34" dur="375" decel="50000" autoRev="1" fill="hold">
                                          <p:stCondLst>
                                            <p:cond delay="0"/>
                                          </p:stCondLst>
                                        </p:cTn>
                                        <p:tgtEl>
                                          <p:spTgt spid="22"/>
                                        </p:tgtEl>
                                        <p:attrNameLst>
                                          <p:attrName>ppt_x</p:attrName>
                                        </p:attrNameLst>
                                      </p:cBhvr>
                                    </p:anim>
                                    <p:anim from="(-#ppt_h/2)" to="(#ppt_y)" calcmode="lin" valueType="num">
                                      <p:cBhvr>
                                        <p:cTn id="35" dur="750" fill="hold">
                                          <p:stCondLst>
                                            <p:cond delay="0"/>
                                          </p:stCondLst>
                                        </p:cTn>
                                        <p:tgtEl>
                                          <p:spTgt spid="22"/>
                                        </p:tgtEl>
                                        <p:attrNameLst>
                                          <p:attrName>ppt_y</p:attrName>
                                        </p:attrNameLst>
                                      </p:cBhvr>
                                    </p:anim>
                                    <p:animRot by="21600000">
                                      <p:cBhvr>
                                        <p:cTn id="36" dur="750" fill="hold">
                                          <p:stCondLst>
                                            <p:cond delay="0"/>
                                          </p:stCondLst>
                                        </p:cTn>
                                        <p:tgtEl>
                                          <p:spTgt spid="22"/>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3"/>
                                        </p:tgtEl>
                                        <p:attrNameLst>
                                          <p:attrName>ppt_y</p:attrName>
                                        </p:attrNameLst>
                                      </p:cBhvr>
                                      <p:tavLst>
                                        <p:tav tm="0">
                                          <p:val>
                                            <p:strVal val="#ppt_y"/>
                                          </p:val>
                                        </p:tav>
                                        <p:tav tm="100000">
                                          <p:val>
                                            <p:strVal val="#ppt_y"/>
                                          </p:val>
                                        </p:tav>
                                      </p:tavLst>
                                    </p:anim>
                                    <p:anim calcmode="lin" valueType="num">
                                      <p:cBhvr>
                                        <p:cTn id="43"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Scale>
                                      <p:cBhvr>
                                        <p:cTn id="50"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4"/>
                                        </p:tgtEl>
                                        <p:attrNameLst>
                                          <p:attrName>ppt_x</p:attrName>
                                          <p:attrName>ppt_y</p:attrName>
                                        </p:attrNameLst>
                                      </p:cBhvr>
                                    </p:animMotion>
                                    <p:animEffect transition="in" filter="fade">
                                      <p:cBhvr>
                                        <p:cTn id="52" dur="1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Scale>
                                      <p:cBhvr>
                                        <p:cTn id="5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5"/>
                                        </p:tgtEl>
                                        <p:attrNameLst>
                                          <p:attrName>ppt_x</p:attrName>
                                          <p:attrName>ppt_y</p:attrName>
                                        </p:attrNameLst>
                                      </p:cBhvr>
                                    </p:animMotion>
                                    <p:animEffect transition="in" filter="fade">
                                      <p:cBhvr>
                                        <p:cTn id="59" dur="10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6"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8"/>
          <p:cNvSpPr txBox="1">
            <a:spLocks noChangeArrowheads="1"/>
          </p:cNvSpPr>
          <p:nvPr/>
        </p:nvSpPr>
        <p:spPr bwMode="auto">
          <a:xfrm>
            <a:off x="126658" y="2156663"/>
            <a:ext cx="85497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sz="2400" b="1" dirty="0">
                <a:solidFill>
                  <a:srgbClr val="008000"/>
                </a:solidFill>
                <a:effectLst>
                  <a:outerShdw blurRad="38100" dist="38100" dir="2700000" algn="tl">
                    <a:srgbClr val="000000">
                      <a:alpha val="43137"/>
                    </a:srgbClr>
                  </a:outerShdw>
                </a:effectLst>
                <a:latin typeface="Calibri" pitchFamily="34" charset="0"/>
              </a:rPr>
              <a:t>Thomson propôs que o átomo seria uma espécie de bolha gelatinosa, completamente </a:t>
            </a:r>
            <a:r>
              <a:rPr lang="pt-BR" sz="2400" b="1" dirty="0" smtClean="0">
                <a:solidFill>
                  <a:srgbClr val="008000"/>
                </a:solidFill>
                <a:effectLst>
                  <a:outerShdw blurRad="38100" dist="38100" dir="2700000" algn="tl">
                    <a:srgbClr val="000000">
                      <a:alpha val="43137"/>
                    </a:srgbClr>
                  </a:outerShdw>
                </a:effectLst>
                <a:latin typeface="Calibri" pitchFamily="34" charset="0"/>
              </a:rPr>
              <a:t>maciça, </a:t>
            </a:r>
            <a:r>
              <a:rPr lang="pt-BR" sz="2400" b="1" dirty="0">
                <a:solidFill>
                  <a:srgbClr val="008000"/>
                </a:solidFill>
                <a:effectLst>
                  <a:outerShdw blurRad="38100" dist="38100" dir="2700000" algn="tl">
                    <a:srgbClr val="000000">
                      <a:alpha val="43137"/>
                    </a:srgbClr>
                  </a:outerShdw>
                </a:effectLst>
                <a:latin typeface="Calibri" pitchFamily="34" charset="0"/>
              </a:rPr>
              <a:t>onde haveria a totalidade da carga POSITIVA homogeneamente </a:t>
            </a:r>
            <a:r>
              <a:rPr lang="pt-BR" sz="2400" b="1" dirty="0" smtClean="0">
                <a:solidFill>
                  <a:srgbClr val="008000"/>
                </a:solidFill>
                <a:effectLst>
                  <a:outerShdw blurRad="38100" dist="38100" dir="2700000" algn="tl">
                    <a:srgbClr val="000000">
                      <a:alpha val="43137"/>
                    </a:srgbClr>
                  </a:outerShdw>
                </a:effectLst>
                <a:latin typeface="Calibri" pitchFamily="34" charset="0"/>
              </a:rPr>
              <a:t>distribuída</a:t>
            </a:r>
            <a:r>
              <a:rPr lang="pt-BR" sz="2400" b="1" baseline="30000" dirty="0" smtClean="0">
                <a:solidFill>
                  <a:srgbClr val="008000"/>
                </a:solidFill>
                <a:effectLst>
                  <a:outerShdw blurRad="38100" dist="38100" dir="2700000" algn="tl">
                    <a:srgbClr val="000000">
                      <a:alpha val="43137"/>
                    </a:srgbClr>
                  </a:outerShdw>
                </a:effectLst>
                <a:latin typeface="Calibri" pitchFamily="34" charset="0"/>
              </a:rPr>
              <a:t>3</a:t>
            </a:r>
            <a:r>
              <a:rPr lang="pt-BR" sz="2400" b="1" dirty="0" smtClean="0">
                <a:solidFill>
                  <a:srgbClr val="008000"/>
                </a:solidFill>
                <a:effectLst>
                  <a:outerShdw blurRad="38100" dist="38100" dir="2700000" algn="tl">
                    <a:srgbClr val="000000">
                      <a:alpha val="43137"/>
                    </a:srgbClr>
                  </a:outerShdw>
                </a:effectLst>
                <a:latin typeface="Calibri" pitchFamily="34" charset="0"/>
              </a:rPr>
              <a:t>.</a:t>
            </a:r>
            <a:endParaRPr lang="pt-BR" sz="2400" b="1" dirty="0">
              <a:solidFill>
                <a:srgbClr val="008000"/>
              </a:solidFill>
              <a:effectLst>
                <a:outerShdw blurRad="38100" dist="38100" dir="2700000" algn="tl">
                  <a:srgbClr val="000000">
                    <a:alpha val="43137"/>
                  </a:srgbClr>
                </a:outerShdw>
              </a:effectLst>
              <a:latin typeface="Calibri" pitchFamily="34" charset="0"/>
            </a:endParaRPr>
          </a:p>
        </p:txBody>
      </p:sp>
      <p:sp>
        <p:nvSpPr>
          <p:cNvPr id="4" name="Title 1"/>
          <p:cNvSpPr txBox="1">
            <a:spLocks/>
          </p:cNvSpPr>
          <p:nvPr/>
        </p:nvSpPr>
        <p:spPr bwMode="auto">
          <a:xfrm>
            <a:off x="107504" y="1061864"/>
            <a:ext cx="90364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pt-BR" sz="4200" b="1" dirty="0" smtClean="0">
                <a:solidFill>
                  <a:srgbClr val="C00000"/>
                </a:solidFill>
                <a:effectLst>
                  <a:outerShdw blurRad="38100" dist="38100" dir="2700000" algn="tl">
                    <a:srgbClr val="000000">
                      <a:alpha val="43137"/>
                    </a:srgbClr>
                  </a:outerShdw>
                </a:effectLst>
              </a:rPr>
              <a:t>Modelo Atômico </a:t>
            </a:r>
            <a:r>
              <a:rPr lang="pt-BR" sz="4200" b="1" dirty="0">
                <a:solidFill>
                  <a:srgbClr val="C00000"/>
                </a:solidFill>
                <a:effectLst>
                  <a:outerShdw blurRad="38100" dist="38100" dir="2700000" algn="tl">
                    <a:srgbClr val="000000">
                      <a:alpha val="43137"/>
                    </a:srgbClr>
                  </a:outerShdw>
                </a:effectLst>
              </a:rPr>
              <a:t>de </a:t>
            </a:r>
            <a:r>
              <a:rPr lang="pt-BR" sz="4200" b="1" dirty="0" smtClean="0">
                <a:solidFill>
                  <a:srgbClr val="C00000"/>
                </a:solidFill>
                <a:effectLst>
                  <a:outerShdw blurRad="38100" dist="38100" dir="2700000" algn="tl">
                    <a:srgbClr val="000000">
                      <a:alpha val="43137"/>
                    </a:srgbClr>
                  </a:outerShdw>
                </a:effectLst>
              </a:rPr>
              <a:t>Thomson</a:t>
            </a:r>
          </a:p>
          <a:p>
            <a:pPr algn="l" eaLnBrk="1" hangingPunct="1"/>
            <a:r>
              <a:rPr lang="pt-BR" sz="2600" b="1" dirty="0" smtClean="0">
                <a:solidFill>
                  <a:srgbClr val="C00000"/>
                </a:solidFill>
                <a:effectLst>
                  <a:outerShdw blurRad="38100" dist="38100" dir="2700000" algn="tl">
                    <a:srgbClr val="000000">
                      <a:alpha val="43137"/>
                    </a:srgbClr>
                  </a:outerShdw>
                </a:effectLst>
              </a:rPr>
              <a:t>(Modelo </a:t>
            </a:r>
            <a:r>
              <a:rPr lang="pt-BR" sz="2600" b="1" dirty="0">
                <a:solidFill>
                  <a:srgbClr val="C00000"/>
                </a:solidFill>
                <a:effectLst>
                  <a:outerShdw blurRad="38100" dist="38100" dir="2700000" algn="tl">
                    <a:srgbClr val="000000">
                      <a:alpha val="43137"/>
                    </a:srgbClr>
                  </a:outerShdw>
                </a:effectLst>
              </a:rPr>
              <a:t>do Pudim de Passas</a:t>
            </a:r>
            <a:r>
              <a:rPr lang="pt-BR" sz="2600" b="1" dirty="0" smtClean="0">
                <a:solidFill>
                  <a:srgbClr val="C00000"/>
                </a:solidFill>
                <a:effectLst>
                  <a:outerShdw blurRad="38100" dist="38100" dir="2700000" algn="tl">
                    <a:srgbClr val="000000">
                      <a:alpha val="43137"/>
                    </a:srgbClr>
                  </a:outerShdw>
                </a:effectLst>
              </a:rPr>
              <a:t>)</a:t>
            </a:r>
            <a:endParaRPr lang="pt-BR" sz="2600" dirty="0">
              <a:solidFill>
                <a:srgbClr val="C00000"/>
              </a:solidFill>
            </a:endParaRPr>
          </a:p>
        </p:txBody>
      </p:sp>
      <p:sp>
        <p:nvSpPr>
          <p:cNvPr id="8" name="Text Box 6"/>
          <p:cNvSpPr txBox="1">
            <a:spLocks noChangeArrowheads="1"/>
          </p:cNvSpPr>
          <p:nvPr/>
        </p:nvSpPr>
        <p:spPr bwMode="auto">
          <a:xfrm>
            <a:off x="6799030" y="3183940"/>
            <a:ext cx="223746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r" eaLnBrk="1" hangingPunct="1">
              <a:defRPr sz="2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pPr algn="l"/>
            <a:r>
              <a:rPr lang="pt-BR" sz="2400" dirty="0">
                <a:solidFill>
                  <a:schemeClr val="accent5">
                    <a:lumMod val="50000"/>
                  </a:schemeClr>
                </a:solidFill>
              </a:rPr>
              <a:t>J. J. Thomson </a:t>
            </a:r>
            <a:r>
              <a:rPr lang="pt-BR" sz="1400" dirty="0">
                <a:solidFill>
                  <a:schemeClr val="accent5">
                    <a:lumMod val="50000"/>
                  </a:schemeClr>
                </a:solidFill>
              </a:rPr>
              <a:t>(1856-1909)</a:t>
            </a:r>
          </a:p>
        </p:txBody>
      </p:sp>
      <p:sp>
        <p:nvSpPr>
          <p:cNvPr id="19" name="Text Box 22"/>
          <p:cNvSpPr txBox="1">
            <a:spLocks noChangeArrowheads="1"/>
          </p:cNvSpPr>
          <p:nvPr/>
        </p:nvSpPr>
        <p:spPr bwMode="auto">
          <a:xfrm>
            <a:off x="107505" y="4725144"/>
            <a:ext cx="3816423"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sz="2400" b="1" dirty="0" smtClean="0">
                <a:solidFill>
                  <a:schemeClr val="accent5">
                    <a:lumMod val="50000"/>
                  </a:schemeClr>
                </a:solidFill>
                <a:effectLst>
                  <a:outerShdw blurRad="38100" dist="38100" dir="2700000" algn="tl">
                    <a:srgbClr val="000000">
                      <a:alpha val="43137"/>
                    </a:srgbClr>
                  </a:outerShdw>
                </a:effectLst>
                <a:latin typeface="Calibri" pitchFamily="34" charset="0"/>
              </a:rPr>
              <a:t>O Modelo Atômico de Thomson foi derrubado em 1908 por Ernerst Rutherford.</a:t>
            </a:r>
            <a:endParaRPr lang="pt-BR" sz="2400" b="1" dirty="0">
              <a:solidFill>
                <a:schemeClr val="accent5">
                  <a:lumMod val="50000"/>
                </a:schemeClr>
              </a:solidFill>
              <a:effectLst>
                <a:outerShdw blurRad="38100" dist="38100" dir="2700000" algn="tl">
                  <a:srgbClr val="000000">
                    <a:alpha val="43137"/>
                  </a:srgbClr>
                </a:outerShdw>
              </a:effectLst>
              <a:latin typeface="Calibri" pitchFamily="34" charset="0"/>
            </a:endParaRPr>
          </a:p>
        </p:txBody>
      </p:sp>
      <p:sp>
        <p:nvSpPr>
          <p:cNvPr id="27" name="Retângulo 26"/>
          <p:cNvSpPr/>
          <p:nvPr/>
        </p:nvSpPr>
        <p:spPr>
          <a:xfrm>
            <a:off x="107504" y="3501008"/>
            <a:ext cx="6104376" cy="707886"/>
          </a:xfrm>
          <a:prstGeom prst="rect">
            <a:avLst/>
          </a:prstGeom>
        </p:spPr>
        <p:txBody>
          <a:bodyPr wrap="square">
            <a:spAutoFit/>
          </a:bodyPr>
          <a:lstStyle/>
          <a:p>
            <a:pPr algn="just" eaLnBrk="1" hangingPunct="1"/>
            <a:r>
              <a:rPr lang="pt-BR" sz="2000" b="1" dirty="0">
                <a:solidFill>
                  <a:srgbClr val="FFC000"/>
                </a:solidFill>
                <a:effectLst>
                  <a:outerShdw blurRad="38100" dist="38100" dir="2700000" algn="tl">
                    <a:srgbClr val="000000">
                      <a:alpha val="43137"/>
                    </a:srgbClr>
                  </a:outerShdw>
                </a:effectLst>
                <a:latin typeface="Calibri" pitchFamily="34" charset="0"/>
              </a:rPr>
              <a:t>Incrustada nessa gelatina estariam </a:t>
            </a:r>
            <a:r>
              <a:rPr lang="pt-BR" sz="2000" b="1" dirty="0" smtClean="0">
                <a:solidFill>
                  <a:srgbClr val="FFC000"/>
                </a:solidFill>
                <a:effectLst>
                  <a:outerShdw blurRad="38100" dist="38100" dir="2700000" algn="tl">
                    <a:srgbClr val="000000">
                      <a:alpha val="43137"/>
                    </a:srgbClr>
                  </a:outerShdw>
                </a:effectLst>
                <a:latin typeface="Calibri" pitchFamily="34" charset="0"/>
              </a:rPr>
              <a:t>os Elétrons de </a:t>
            </a:r>
            <a:r>
              <a:rPr lang="pt-BR" sz="2000" b="1" dirty="0">
                <a:solidFill>
                  <a:srgbClr val="FFC000"/>
                </a:solidFill>
                <a:effectLst>
                  <a:outerShdw blurRad="38100" dist="38100" dir="2700000" algn="tl">
                    <a:srgbClr val="000000">
                      <a:alpha val="43137"/>
                    </a:srgbClr>
                  </a:outerShdw>
                </a:effectLst>
                <a:latin typeface="Calibri" pitchFamily="34" charset="0"/>
              </a:rPr>
              <a:t>carga </a:t>
            </a:r>
            <a:r>
              <a:rPr lang="pt-BR" sz="2000" b="1" dirty="0" smtClean="0">
                <a:solidFill>
                  <a:srgbClr val="FFC000"/>
                </a:solidFill>
                <a:effectLst>
                  <a:outerShdw blurRad="38100" dist="38100" dir="2700000" algn="tl">
                    <a:srgbClr val="000000">
                      <a:alpha val="43137"/>
                    </a:srgbClr>
                  </a:outerShdw>
                </a:effectLst>
                <a:latin typeface="Calibri" pitchFamily="34" charset="0"/>
              </a:rPr>
              <a:t>NEGATIVA</a:t>
            </a:r>
            <a:r>
              <a:rPr lang="pt-BR" sz="2000" b="1" baseline="30000" dirty="0" smtClean="0">
                <a:solidFill>
                  <a:srgbClr val="FFC000"/>
                </a:solidFill>
                <a:effectLst>
                  <a:outerShdw blurRad="38100" dist="38100" dir="2700000" algn="tl">
                    <a:srgbClr val="000000">
                      <a:alpha val="43137"/>
                    </a:srgbClr>
                  </a:outerShdw>
                </a:effectLst>
                <a:latin typeface="Calibri" pitchFamily="34" charset="0"/>
              </a:rPr>
              <a:t>3</a:t>
            </a:r>
            <a:r>
              <a:rPr lang="pt-BR" sz="2000" b="1" dirty="0" smtClean="0">
                <a:solidFill>
                  <a:srgbClr val="FFC000"/>
                </a:solidFill>
                <a:effectLst>
                  <a:outerShdw blurRad="38100" dist="38100" dir="2700000" algn="tl">
                    <a:srgbClr val="000000">
                      <a:alpha val="43137"/>
                    </a:srgbClr>
                  </a:outerShdw>
                </a:effectLst>
                <a:latin typeface="Calibri" pitchFamily="34" charset="0"/>
              </a:rPr>
              <a:t>.</a:t>
            </a:r>
            <a:endParaRPr lang="pt-BR" sz="2000" b="1" dirty="0">
              <a:solidFill>
                <a:srgbClr val="FFC000"/>
              </a:solidFill>
              <a:effectLst>
                <a:outerShdw blurRad="38100" dist="38100" dir="2700000" algn="tl">
                  <a:srgbClr val="000000">
                    <a:alpha val="43137"/>
                  </a:srgbClr>
                </a:outerShdw>
              </a:effectLst>
              <a:latin typeface="Calibri" pitchFamily="34" charset="0"/>
            </a:endParaRPr>
          </a:p>
        </p:txBody>
      </p:sp>
      <p:sp>
        <p:nvSpPr>
          <p:cNvPr id="28" name="Retângulo 27"/>
          <p:cNvSpPr/>
          <p:nvPr/>
        </p:nvSpPr>
        <p:spPr>
          <a:xfrm>
            <a:off x="142214" y="4221088"/>
            <a:ext cx="5581914" cy="461665"/>
          </a:xfrm>
          <a:prstGeom prst="rect">
            <a:avLst/>
          </a:prstGeom>
        </p:spPr>
        <p:txBody>
          <a:bodyPr wrap="square">
            <a:spAutoFit/>
          </a:bodyPr>
          <a:lstStyle/>
          <a:p>
            <a:pPr algn="just" eaLnBrk="1" hangingPunct="1"/>
            <a:r>
              <a:rPr lang="pt-BR" sz="2400" b="1" dirty="0" smtClean="0">
                <a:solidFill>
                  <a:srgbClr val="FF0000"/>
                </a:solidFill>
                <a:effectLst>
                  <a:outerShdw blurRad="38100" dist="38100" dir="2700000" algn="tl">
                    <a:srgbClr val="000000">
                      <a:alpha val="43137"/>
                    </a:srgbClr>
                  </a:outerShdw>
                </a:effectLst>
                <a:latin typeface="Calibri" pitchFamily="34" charset="0"/>
              </a:rPr>
              <a:t>A Carga total do átomo seria igual a zero</a:t>
            </a:r>
            <a:r>
              <a:rPr lang="pt-BR" sz="2400" b="1" baseline="30000" dirty="0" smtClean="0">
                <a:solidFill>
                  <a:srgbClr val="FF0000"/>
                </a:solidFill>
                <a:effectLst>
                  <a:outerShdw blurRad="38100" dist="38100" dir="2700000" algn="tl">
                    <a:srgbClr val="000000">
                      <a:alpha val="43137"/>
                    </a:srgbClr>
                  </a:outerShdw>
                </a:effectLst>
                <a:latin typeface="Calibri" pitchFamily="34" charset="0"/>
              </a:rPr>
              <a:t>3</a:t>
            </a:r>
            <a:r>
              <a:rPr lang="pt-BR" sz="2400" b="1" dirty="0" smtClean="0">
                <a:solidFill>
                  <a:srgbClr val="FF0000"/>
                </a:solidFill>
                <a:effectLst>
                  <a:outerShdw blurRad="38100" dist="38100" dir="2700000" algn="tl">
                    <a:srgbClr val="000000">
                      <a:alpha val="43137"/>
                    </a:srgbClr>
                  </a:outerShdw>
                </a:effectLst>
                <a:latin typeface="Calibri" pitchFamily="34" charset="0"/>
              </a:rPr>
              <a:t>.</a:t>
            </a:r>
            <a:endParaRPr lang="pt-BR" sz="2400" dirty="0">
              <a:solidFill>
                <a:srgbClr val="FF0000"/>
              </a:solidFill>
            </a:endParaRPr>
          </a:p>
        </p:txBody>
      </p:sp>
      <p:grpSp>
        <p:nvGrpSpPr>
          <p:cNvPr id="20" name="Group 13"/>
          <p:cNvGrpSpPr/>
          <p:nvPr/>
        </p:nvGrpSpPr>
        <p:grpSpPr>
          <a:xfrm>
            <a:off x="6894436" y="3212975"/>
            <a:ext cx="2055131" cy="3429000"/>
            <a:chOff x="6894436" y="3212975"/>
            <a:chExt cx="2055131" cy="3429000"/>
          </a:xfrm>
        </p:grpSpPr>
        <p:pic>
          <p:nvPicPr>
            <p:cNvPr id="21" name="Picture 4" descr="File:J.J Thom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436" y="3854951"/>
              <a:ext cx="1782019" cy="278702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8"/>
            <p:cNvSpPr/>
            <p:nvPr/>
          </p:nvSpPr>
          <p:spPr>
            <a:xfrm rot="16200000">
              <a:off x="7119308" y="4797013"/>
              <a:ext cx="3414297" cy="246221"/>
            </a:xfrm>
            <a:prstGeom prst="rect">
              <a:avLst/>
            </a:prstGeom>
          </p:spPr>
          <p:txBody>
            <a:bodyPr wrap="square">
              <a:spAutoFit/>
            </a:bodyPr>
            <a:lstStyle/>
            <a:p>
              <a:r>
                <a:rPr lang="pt-BR" sz="1000" dirty="0"/>
                <a:t>Imagem: J.J. Thomson / QWerk / Domínio Públi o</a:t>
              </a:r>
            </a:p>
          </p:txBody>
        </p:sp>
      </p:grpSp>
      <p:grpSp>
        <p:nvGrpSpPr>
          <p:cNvPr id="23" name="Group 2"/>
          <p:cNvGrpSpPr/>
          <p:nvPr/>
        </p:nvGrpSpPr>
        <p:grpSpPr>
          <a:xfrm>
            <a:off x="4098475" y="4725144"/>
            <a:ext cx="1256662" cy="1668727"/>
            <a:chOff x="149231" y="1556792"/>
            <a:chExt cx="1772867" cy="2354198"/>
          </a:xfrm>
        </p:grpSpPr>
        <p:pic>
          <p:nvPicPr>
            <p:cNvPr id="24" name="Picture 2" descr="File:Plum pudding ato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31" y="1556792"/>
              <a:ext cx="1772867" cy="177286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
            <p:cNvSpPr/>
            <p:nvPr/>
          </p:nvSpPr>
          <p:spPr>
            <a:xfrm>
              <a:off x="149231" y="3356992"/>
              <a:ext cx="1772867" cy="553998"/>
            </a:xfrm>
            <a:prstGeom prst="rect">
              <a:avLst/>
            </a:prstGeom>
          </p:spPr>
          <p:txBody>
            <a:bodyPr wrap="square">
              <a:spAutoFit/>
            </a:bodyPr>
            <a:lstStyle/>
            <a:p>
              <a:r>
                <a:rPr lang="pt-BR" sz="1000" dirty="0"/>
                <a:t>Imagem: Modelo do </a:t>
              </a:r>
              <a:r>
                <a:rPr lang="pt-BR" sz="1000" dirty="0" smtClean="0"/>
                <a:t>Pudim de </a:t>
              </a:r>
              <a:r>
                <a:rPr lang="pt-BR" sz="1000" dirty="0" err="1" smtClean="0"/>
                <a:t>Paças</a:t>
              </a:r>
              <a:r>
                <a:rPr lang="pt-BR" sz="1000" dirty="0" smtClean="0"/>
                <a:t> / </a:t>
              </a:r>
              <a:r>
                <a:rPr lang="pt-BR" sz="1000" dirty="0"/>
                <a:t>Fastfission / Domínio Público</a:t>
              </a:r>
            </a:p>
          </p:txBody>
        </p:sp>
      </p:grpSp>
    </p:spTree>
    <p:extLst>
      <p:ext uri="{BB962C8B-B14F-4D97-AF65-F5344CB8AC3E}">
        <p14:creationId xmlns:p14="http://schemas.microsoft.com/office/powerpoint/2010/main" val="8232667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9" presetClass="entr" presetSubtype="0" fill="hold" grpId="0" nodeType="afterEffect">
                                  <p:stCondLst>
                                    <p:cond delay="0"/>
                                  </p:stCondLst>
                                  <p:iterate type="lt">
                                    <p:tmPct val="10000"/>
                                  </p:iterate>
                                  <p:childTnLst>
                                    <p:set>
                                      <p:cBhvr>
                                        <p:cTn id="23" dur="1" fill="hold">
                                          <p:stCondLst>
                                            <p:cond delay="0"/>
                                          </p:stCondLst>
                                        </p:cTn>
                                        <p:tgtEl>
                                          <p:spTgt spid="17"/>
                                        </p:tgtEl>
                                        <p:attrNameLst>
                                          <p:attrName>style.visibility</p:attrName>
                                        </p:attrNameLst>
                                      </p:cBhvr>
                                      <p:to>
                                        <p:strVal val="visible"/>
                                      </p:to>
                                    </p:set>
                                    <p:anim calcmode="lin" valueType="num">
                                      <p:cBhvr>
                                        <p:cTn id="24" dur="250" fill="hold"/>
                                        <p:tgtEl>
                                          <p:spTgt spid="17"/>
                                        </p:tgtEl>
                                        <p:attrNameLst>
                                          <p:attrName>ppt_x</p:attrName>
                                        </p:attrNameLst>
                                      </p:cBhvr>
                                      <p:tavLst>
                                        <p:tav tm="0">
                                          <p:val>
                                            <p:strVal val="#ppt_x-.2"/>
                                          </p:val>
                                        </p:tav>
                                        <p:tav tm="100000">
                                          <p:val>
                                            <p:strVal val="#ppt_x"/>
                                          </p:val>
                                        </p:tav>
                                      </p:tavLst>
                                    </p:anim>
                                    <p:anim calcmode="lin" valueType="num">
                                      <p:cBhvr>
                                        <p:cTn id="25" dur="25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6" dur="25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80">
                                          <p:stCondLst>
                                            <p:cond delay="0"/>
                                          </p:stCondLst>
                                        </p:cTn>
                                        <p:tgtEl>
                                          <p:spTgt spid="28"/>
                                        </p:tgtEl>
                                      </p:cBhvr>
                                    </p:animEffect>
                                    <p:anim calcmode="lin" valueType="num">
                                      <p:cBhvr>
                                        <p:cTn id="3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4" dur="26">
                                          <p:stCondLst>
                                            <p:cond delay="650"/>
                                          </p:stCondLst>
                                        </p:cTn>
                                        <p:tgtEl>
                                          <p:spTgt spid="28"/>
                                        </p:tgtEl>
                                      </p:cBhvr>
                                      <p:to x="100000" y="60000"/>
                                    </p:animScale>
                                    <p:animScale>
                                      <p:cBhvr>
                                        <p:cTn id="45" dur="166" decel="50000">
                                          <p:stCondLst>
                                            <p:cond delay="676"/>
                                          </p:stCondLst>
                                        </p:cTn>
                                        <p:tgtEl>
                                          <p:spTgt spid="28"/>
                                        </p:tgtEl>
                                      </p:cBhvr>
                                      <p:to x="100000" y="100000"/>
                                    </p:animScale>
                                    <p:animScale>
                                      <p:cBhvr>
                                        <p:cTn id="46" dur="26">
                                          <p:stCondLst>
                                            <p:cond delay="1312"/>
                                          </p:stCondLst>
                                        </p:cTn>
                                        <p:tgtEl>
                                          <p:spTgt spid="28"/>
                                        </p:tgtEl>
                                      </p:cBhvr>
                                      <p:to x="100000" y="80000"/>
                                    </p:animScale>
                                    <p:animScale>
                                      <p:cBhvr>
                                        <p:cTn id="47" dur="166" decel="50000">
                                          <p:stCondLst>
                                            <p:cond delay="1338"/>
                                          </p:stCondLst>
                                        </p:cTn>
                                        <p:tgtEl>
                                          <p:spTgt spid="28"/>
                                        </p:tgtEl>
                                      </p:cBhvr>
                                      <p:to x="100000" y="100000"/>
                                    </p:animScale>
                                    <p:animScale>
                                      <p:cBhvr>
                                        <p:cTn id="48" dur="26">
                                          <p:stCondLst>
                                            <p:cond delay="1642"/>
                                          </p:stCondLst>
                                        </p:cTn>
                                        <p:tgtEl>
                                          <p:spTgt spid="28"/>
                                        </p:tgtEl>
                                      </p:cBhvr>
                                      <p:to x="100000" y="90000"/>
                                    </p:animScale>
                                    <p:animScale>
                                      <p:cBhvr>
                                        <p:cTn id="49" dur="166" decel="50000">
                                          <p:stCondLst>
                                            <p:cond delay="1668"/>
                                          </p:stCondLst>
                                        </p:cTn>
                                        <p:tgtEl>
                                          <p:spTgt spid="28"/>
                                        </p:tgtEl>
                                      </p:cBhvr>
                                      <p:to x="100000" y="100000"/>
                                    </p:animScale>
                                    <p:animScale>
                                      <p:cBhvr>
                                        <p:cTn id="50" dur="26">
                                          <p:stCondLst>
                                            <p:cond delay="1808"/>
                                          </p:stCondLst>
                                        </p:cTn>
                                        <p:tgtEl>
                                          <p:spTgt spid="28"/>
                                        </p:tgtEl>
                                      </p:cBhvr>
                                      <p:to x="100000" y="95000"/>
                                    </p:animScale>
                                    <p:animScale>
                                      <p:cBhvr>
                                        <p:cTn id="51" dur="166" decel="50000">
                                          <p:stCondLst>
                                            <p:cond delay="1834"/>
                                          </p:stCondLst>
                                        </p:cTn>
                                        <p:tgtEl>
                                          <p:spTgt spid="28"/>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randombar(horizontal)">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9"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4016" y="1196752"/>
            <a:ext cx="860444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sz="2800" b="1" dirty="0" smtClean="0">
                <a:solidFill>
                  <a:srgbClr val="C00000"/>
                </a:solidFill>
                <a:effectLst>
                  <a:outerShdw blurRad="38100" dist="38100" dir="2700000" algn="tl">
                    <a:srgbClr val="000000">
                      <a:alpha val="43137"/>
                    </a:srgbClr>
                  </a:outerShdw>
                </a:effectLst>
              </a:rPr>
              <a:t>A Radioatividade e a derrubada do Modelo de Thomson</a:t>
            </a:r>
          </a:p>
        </p:txBody>
      </p:sp>
      <p:sp>
        <p:nvSpPr>
          <p:cNvPr id="9" name="Text Box 6"/>
          <p:cNvSpPr txBox="1">
            <a:spLocks noChangeArrowheads="1"/>
          </p:cNvSpPr>
          <p:nvPr/>
        </p:nvSpPr>
        <p:spPr bwMode="auto">
          <a:xfrm>
            <a:off x="6300192" y="1556792"/>
            <a:ext cx="2376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r" eaLnBrk="1" hangingPunct="1">
              <a:defRPr sz="2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pPr algn="l"/>
            <a:r>
              <a:rPr lang="pt-BR" sz="1800" dirty="0" smtClean="0">
                <a:solidFill>
                  <a:schemeClr val="accent5">
                    <a:lumMod val="50000"/>
                  </a:schemeClr>
                </a:solidFill>
              </a:rPr>
              <a:t>W. K. </a:t>
            </a:r>
            <a:r>
              <a:rPr lang="pt-BR" sz="1800" dirty="0" err="1" smtClean="0">
                <a:solidFill>
                  <a:schemeClr val="accent5">
                    <a:lumMod val="50000"/>
                  </a:schemeClr>
                </a:solidFill>
              </a:rPr>
              <a:t>Röntgen</a:t>
            </a:r>
            <a:r>
              <a:rPr lang="pt-BR" sz="1800" dirty="0" smtClean="0">
                <a:solidFill>
                  <a:schemeClr val="accent5">
                    <a:lumMod val="50000"/>
                  </a:schemeClr>
                </a:solidFill>
              </a:rPr>
              <a:t> </a:t>
            </a:r>
            <a:r>
              <a:rPr lang="pt-BR" sz="1100" dirty="0">
                <a:solidFill>
                  <a:schemeClr val="accent5">
                    <a:lumMod val="50000"/>
                  </a:schemeClr>
                </a:solidFill>
              </a:rPr>
              <a:t>(1845 - 1923)</a:t>
            </a:r>
          </a:p>
        </p:txBody>
      </p:sp>
      <p:sp>
        <p:nvSpPr>
          <p:cNvPr id="10" name="Retângulo 9"/>
          <p:cNvSpPr/>
          <p:nvPr/>
        </p:nvSpPr>
        <p:spPr>
          <a:xfrm>
            <a:off x="6300192" y="4221088"/>
            <a:ext cx="2863216" cy="400110"/>
          </a:xfrm>
          <a:prstGeom prst="rect">
            <a:avLst/>
          </a:prstGeom>
        </p:spPr>
        <p:txBody>
          <a:bodyPr wrap="square">
            <a:spAutoFit/>
          </a:bodyPr>
          <a:lstStyle/>
          <a:p>
            <a:r>
              <a:rPr lang="pt-BR" sz="2000" b="1" dirty="0">
                <a:solidFill>
                  <a:schemeClr val="accent5">
                    <a:lumMod val="50000"/>
                  </a:schemeClr>
                </a:solidFill>
                <a:effectLst>
                  <a:outerShdw blurRad="38100" dist="38100" dir="2700000" algn="tl">
                    <a:srgbClr val="000000">
                      <a:alpha val="43137"/>
                    </a:srgbClr>
                  </a:outerShdw>
                </a:effectLst>
                <a:latin typeface="Calibri" pitchFamily="34" charset="0"/>
              </a:rPr>
              <a:t>Henri Becquerel </a:t>
            </a:r>
            <a:r>
              <a:rPr lang="pt-BR" sz="1200" b="1" dirty="0" smtClean="0">
                <a:solidFill>
                  <a:schemeClr val="accent5">
                    <a:lumMod val="50000"/>
                  </a:schemeClr>
                </a:solidFill>
                <a:effectLst>
                  <a:outerShdw blurRad="38100" dist="38100" dir="2700000" algn="tl">
                    <a:srgbClr val="000000">
                      <a:alpha val="43137"/>
                    </a:srgbClr>
                  </a:outerShdw>
                </a:effectLst>
                <a:latin typeface="Calibri" pitchFamily="34" charset="0"/>
              </a:rPr>
              <a:t>(</a:t>
            </a:r>
            <a:r>
              <a:rPr lang="pt-BR" sz="1200" b="1" dirty="0">
                <a:solidFill>
                  <a:schemeClr val="accent5">
                    <a:lumMod val="50000"/>
                  </a:schemeClr>
                </a:solidFill>
                <a:effectLst>
                  <a:outerShdw blurRad="38100" dist="38100" dir="2700000" algn="tl">
                    <a:srgbClr val="000000">
                      <a:alpha val="43137"/>
                    </a:srgbClr>
                  </a:outerShdw>
                </a:effectLst>
                <a:latin typeface="Calibri" pitchFamily="34" charset="0"/>
              </a:rPr>
              <a:t>1852-1908)</a:t>
            </a:r>
          </a:p>
        </p:txBody>
      </p:sp>
      <p:sp>
        <p:nvSpPr>
          <p:cNvPr id="16" name="Text Box 7"/>
          <p:cNvSpPr txBox="1">
            <a:spLocks noChangeArrowheads="1"/>
          </p:cNvSpPr>
          <p:nvPr/>
        </p:nvSpPr>
        <p:spPr bwMode="auto">
          <a:xfrm>
            <a:off x="144016" y="1868631"/>
            <a:ext cx="60121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b="1" dirty="0" err="1" smtClean="0">
                <a:solidFill>
                  <a:srgbClr val="008000"/>
                </a:solidFill>
                <a:effectLst>
                  <a:outerShdw blurRad="38100" dist="38100" dir="2700000" algn="tl">
                    <a:srgbClr val="000000">
                      <a:alpha val="43137"/>
                    </a:srgbClr>
                  </a:outerShdw>
                </a:effectLst>
                <a:latin typeface="Calibri" pitchFamily="34" charset="0"/>
              </a:rPr>
              <a:t>Röntgen</a:t>
            </a:r>
            <a:r>
              <a:rPr lang="pt-BR" b="1" dirty="0" smtClean="0">
                <a:solidFill>
                  <a:srgbClr val="008000"/>
                </a:solidFill>
                <a:effectLst>
                  <a:outerShdw blurRad="38100" dist="38100" dir="2700000" algn="tl">
                    <a:srgbClr val="000000">
                      <a:alpha val="43137"/>
                    </a:srgbClr>
                  </a:outerShdw>
                </a:effectLst>
                <a:latin typeface="Calibri" pitchFamily="34" charset="0"/>
              </a:rPr>
              <a:t> estudava </a:t>
            </a:r>
            <a:r>
              <a:rPr lang="pt-BR" b="1" dirty="0">
                <a:solidFill>
                  <a:srgbClr val="008000"/>
                </a:solidFill>
                <a:effectLst>
                  <a:outerShdw blurRad="38100" dist="38100" dir="2700000" algn="tl">
                    <a:srgbClr val="000000">
                      <a:alpha val="43137"/>
                    </a:srgbClr>
                  </a:outerShdw>
                </a:effectLst>
                <a:latin typeface="Calibri" pitchFamily="34" charset="0"/>
              </a:rPr>
              <a:t>raios emitidos pela ampola de </a:t>
            </a:r>
            <a:r>
              <a:rPr lang="pt-BR" b="1" dirty="0" err="1" smtClean="0">
                <a:solidFill>
                  <a:srgbClr val="008000"/>
                </a:solidFill>
                <a:effectLst>
                  <a:outerShdw blurRad="38100" dist="38100" dir="2700000" algn="tl">
                    <a:srgbClr val="000000">
                      <a:alpha val="43137"/>
                    </a:srgbClr>
                  </a:outerShdw>
                </a:effectLst>
                <a:latin typeface="Calibri" pitchFamily="34" charset="0"/>
              </a:rPr>
              <a:t>Crookes</a:t>
            </a:r>
            <a:r>
              <a:rPr lang="pt-BR" b="1" dirty="0" smtClean="0">
                <a:solidFill>
                  <a:srgbClr val="008000"/>
                </a:solidFill>
                <a:effectLst>
                  <a:outerShdw blurRad="38100" dist="38100" dir="2700000" algn="tl">
                    <a:srgbClr val="000000">
                      <a:alpha val="43137"/>
                    </a:srgbClr>
                  </a:outerShdw>
                </a:effectLst>
                <a:latin typeface="Calibri" pitchFamily="34" charset="0"/>
              </a:rPr>
              <a:t>. Repentinamente</a:t>
            </a:r>
            <a:r>
              <a:rPr lang="pt-BR" b="1" dirty="0">
                <a:solidFill>
                  <a:srgbClr val="008000"/>
                </a:solidFill>
                <a:effectLst>
                  <a:outerShdw blurRad="38100" dist="38100" dir="2700000" algn="tl">
                    <a:srgbClr val="000000">
                      <a:alpha val="43137"/>
                    </a:srgbClr>
                  </a:outerShdw>
                </a:effectLst>
                <a:latin typeface="Calibri" pitchFamily="34" charset="0"/>
              </a:rPr>
              <a:t>, notou que raios desconhecidos saíam dessa ampola, atravessavam corpos e impressionavam chapas fotográficas</a:t>
            </a:r>
            <a:r>
              <a:rPr lang="pt-BR" b="1" dirty="0" smtClean="0">
                <a:solidFill>
                  <a:srgbClr val="008000"/>
                </a:solidFill>
                <a:effectLst>
                  <a:outerShdw blurRad="38100" dist="38100" dir="2700000" algn="tl">
                    <a:srgbClr val="000000">
                      <a:alpha val="43137"/>
                    </a:srgbClr>
                  </a:outerShdw>
                </a:effectLst>
                <a:latin typeface="Calibri" pitchFamily="34" charset="0"/>
              </a:rPr>
              <a:t>.</a:t>
            </a:r>
            <a:endParaRPr lang="pt-BR" b="1" dirty="0">
              <a:solidFill>
                <a:srgbClr val="008000"/>
              </a:solidFill>
              <a:effectLst>
                <a:outerShdw blurRad="38100" dist="38100" dir="2700000" algn="tl">
                  <a:srgbClr val="000000">
                    <a:alpha val="43137"/>
                  </a:srgbClr>
                </a:outerShdw>
              </a:effectLst>
              <a:latin typeface="Calibri" pitchFamily="34" charset="0"/>
            </a:endParaRPr>
          </a:p>
        </p:txBody>
      </p:sp>
      <p:sp>
        <p:nvSpPr>
          <p:cNvPr id="17" name="Text Box 9"/>
          <p:cNvSpPr txBox="1">
            <a:spLocks noChangeArrowheads="1"/>
          </p:cNvSpPr>
          <p:nvPr/>
        </p:nvSpPr>
        <p:spPr bwMode="auto">
          <a:xfrm>
            <a:off x="144016" y="4606096"/>
            <a:ext cx="61561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b="1" dirty="0" smtClean="0">
                <a:solidFill>
                  <a:srgbClr val="008000"/>
                </a:solidFill>
                <a:effectLst>
                  <a:outerShdw blurRad="38100" dist="38100" dir="2700000" algn="tl">
                    <a:srgbClr val="000000">
                      <a:alpha val="43137"/>
                    </a:srgbClr>
                  </a:outerShdw>
                </a:effectLst>
                <a:latin typeface="Calibri" pitchFamily="34" charset="0"/>
              </a:rPr>
              <a:t>Becquerel tentava </a:t>
            </a:r>
            <a:r>
              <a:rPr lang="pt-BR" b="1" dirty="0">
                <a:solidFill>
                  <a:srgbClr val="008000"/>
                </a:solidFill>
                <a:effectLst>
                  <a:outerShdw blurRad="38100" dist="38100" dir="2700000" algn="tl">
                    <a:srgbClr val="000000">
                      <a:alpha val="43137"/>
                    </a:srgbClr>
                  </a:outerShdw>
                </a:effectLst>
                <a:latin typeface="Calibri" pitchFamily="34" charset="0"/>
              </a:rPr>
              <a:t>relacionar </a:t>
            </a:r>
            <a:r>
              <a:rPr lang="pt-BR" b="1" dirty="0" smtClean="0">
                <a:solidFill>
                  <a:srgbClr val="008000"/>
                </a:solidFill>
                <a:effectLst>
                  <a:outerShdw blurRad="38100" dist="38100" dir="2700000" algn="tl">
                    <a:srgbClr val="000000">
                      <a:alpha val="43137"/>
                    </a:srgbClr>
                  </a:outerShdw>
                </a:effectLst>
                <a:latin typeface="Calibri" pitchFamily="34" charset="0"/>
              </a:rPr>
              <a:t>fosforescência de minerais </a:t>
            </a:r>
            <a:r>
              <a:rPr lang="pt-BR" b="1" dirty="0">
                <a:solidFill>
                  <a:srgbClr val="008000"/>
                </a:solidFill>
                <a:effectLst>
                  <a:outerShdw blurRad="38100" dist="38100" dir="2700000" algn="tl">
                    <a:srgbClr val="000000">
                      <a:alpha val="43137"/>
                    </a:srgbClr>
                  </a:outerShdw>
                </a:effectLst>
                <a:latin typeface="Calibri" pitchFamily="34" charset="0"/>
              </a:rPr>
              <a:t>à base de </a:t>
            </a:r>
            <a:r>
              <a:rPr lang="pt-BR" b="1" dirty="0" smtClean="0">
                <a:solidFill>
                  <a:srgbClr val="008000"/>
                </a:solidFill>
                <a:effectLst>
                  <a:outerShdw blurRad="38100" dist="38100" dir="2700000" algn="tl">
                    <a:srgbClr val="000000">
                      <a:alpha val="43137"/>
                    </a:srgbClr>
                  </a:outerShdw>
                </a:effectLst>
                <a:latin typeface="Calibri" pitchFamily="34" charset="0"/>
              </a:rPr>
              <a:t>urânio </a:t>
            </a:r>
            <a:r>
              <a:rPr lang="pt-BR" b="1" dirty="0">
                <a:solidFill>
                  <a:srgbClr val="008000"/>
                </a:solidFill>
                <a:effectLst>
                  <a:outerShdw blurRad="38100" dist="38100" dir="2700000" algn="tl">
                    <a:srgbClr val="000000">
                      <a:alpha val="43137"/>
                    </a:srgbClr>
                  </a:outerShdw>
                </a:effectLst>
                <a:latin typeface="Calibri" pitchFamily="34" charset="0"/>
              </a:rPr>
              <a:t>com os </a:t>
            </a:r>
            <a:r>
              <a:rPr lang="pt-BR" b="1" dirty="0" smtClean="0">
                <a:solidFill>
                  <a:srgbClr val="008000"/>
                </a:solidFill>
                <a:effectLst>
                  <a:outerShdw blurRad="38100" dist="38100" dir="2700000" algn="tl">
                    <a:srgbClr val="000000">
                      <a:alpha val="43137"/>
                    </a:srgbClr>
                  </a:outerShdw>
                </a:effectLst>
                <a:latin typeface="Calibri" pitchFamily="34" charset="0"/>
              </a:rPr>
              <a:t>raios-X. Pensou </a:t>
            </a:r>
            <a:r>
              <a:rPr lang="pt-BR" b="1" dirty="0">
                <a:solidFill>
                  <a:srgbClr val="008000"/>
                </a:solidFill>
                <a:effectLst>
                  <a:outerShdw blurRad="38100" dist="38100" dir="2700000" algn="tl">
                    <a:srgbClr val="000000">
                      <a:alpha val="43137"/>
                    </a:srgbClr>
                  </a:outerShdw>
                </a:effectLst>
                <a:latin typeface="Calibri" pitchFamily="34" charset="0"/>
              </a:rPr>
              <a:t>que dependiam da luz </a:t>
            </a:r>
            <a:r>
              <a:rPr lang="pt-BR" b="1" dirty="0" smtClean="0">
                <a:solidFill>
                  <a:srgbClr val="008000"/>
                </a:solidFill>
                <a:effectLst>
                  <a:outerShdw blurRad="38100" dist="38100" dir="2700000" algn="tl">
                    <a:srgbClr val="000000">
                      <a:alpha val="43137"/>
                    </a:srgbClr>
                  </a:outerShdw>
                </a:effectLst>
                <a:latin typeface="Calibri" pitchFamily="34" charset="0"/>
              </a:rPr>
              <a:t>solar. Num </a:t>
            </a:r>
            <a:r>
              <a:rPr lang="pt-BR" b="1" dirty="0">
                <a:solidFill>
                  <a:srgbClr val="008000"/>
                </a:solidFill>
                <a:effectLst>
                  <a:outerShdw blurRad="38100" dist="38100" dir="2700000" algn="tl">
                    <a:srgbClr val="000000">
                      <a:alpha val="43137"/>
                    </a:srgbClr>
                  </a:outerShdw>
                </a:effectLst>
                <a:latin typeface="Calibri" pitchFamily="34" charset="0"/>
              </a:rPr>
              <a:t>dia nublado, guardou uma </a:t>
            </a:r>
            <a:r>
              <a:rPr lang="pt-BR" b="1" dirty="0" smtClean="0">
                <a:solidFill>
                  <a:srgbClr val="008000"/>
                </a:solidFill>
                <a:effectLst>
                  <a:outerShdw blurRad="38100" dist="38100" dir="2700000" algn="tl">
                    <a:srgbClr val="000000">
                      <a:alpha val="43137"/>
                    </a:srgbClr>
                  </a:outerShdw>
                </a:effectLst>
                <a:latin typeface="Calibri" pitchFamily="34" charset="0"/>
              </a:rPr>
              <a:t>amostra de </a:t>
            </a:r>
            <a:r>
              <a:rPr lang="pt-BR" b="1" dirty="0">
                <a:solidFill>
                  <a:srgbClr val="008000"/>
                </a:solidFill>
                <a:effectLst>
                  <a:outerShdw blurRad="38100" dist="38100" dir="2700000" algn="tl">
                    <a:srgbClr val="000000">
                      <a:alpha val="43137"/>
                    </a:srgbClr>
                  </a:outerShdw>
                </a:effectLst>
                <a:latin typeface="Calibri" pitchFamily="34" charset="0"/>
              </a:rPr>
              <a:t>urânio numa gaveta embrulhada em </a:t>
            </a:r>
            <a:r>
              <a:rPr lang="pt-BR" b="1" dirty="0" smtClean="0">
                <a:solidFill>
                  <a:srgbClr val="008000"/>
                </a:solidFill>
                <a:effectLst>
                  <a:outerShdw blurRad="38100" dist="38100" dir="2700000" algn="tl">
                    <a:srgbClr val="000000">
                      <a:alpha val="43137"/>
                    </a:srgbClr>
                  </a:outerShdw>
                </a:effectLst>
                <a:latin typeface="Calibri" pitchFamily="34" charset="0"/>
              </a:rPr>
              <a:t>papel </a:t>
            </a:r>
            <a:r>
              <a:rPr lang="pt-BR" b="1" dirty="0">
                <a:solidFill>
                  <a:srgbClr val="008000"/>
                </a:solidFill>
                <a:effectLst>
                  <a:outerShdw blurRad="38100" dist="38100" dir="2700000" algn="tl">
                    <a:srgbClr val="000000">
                      <a:alpha val="43137"/>
                    </a:srgbClr>
                  </a:outerShdw>
                </a:effectLst>
                <a:latin typeface="Calibri" pitchFamily="34" charset="0"/>
              </a:rPr>
              <a:t>preto e espesso. Mesmo assim, </a:t>
            </a:r>
            <a:r>
              <a:rPr lang="pt-BR" b="1" dirty="0" smtClean="0">
                <a:solidFill>
                  <a:srgbClr val="008000"/>
                </a:solidFill>
                <a:effectLst>
                  <a:outerShdw blurRad="38100" dist="38100" dir="2700000" algn="tl">
                    <a:srgbClr val="000000">
                      <a:alpha val="43137"/>
                    </a:srgbClr>
                  </a:outerShdw>
                </a:effectLst>
                <a:latin typeface="Calibri" pitchFamily="34" charset="0"/>
              </a:rPr>
              <a:t>revelou </a:t>
            </a:r>
            <a:r>
              <a:rPr lang="pt-BR" b="1" dirty="0">
                <a:solidFill>
                  <a:srgbClr val="008000"/>
                </a:solidFill>
                <a:effectLst>
                  <a:outerShdw blurRad="38100" dist="38100" dir="2700000" algn="tl">
                    <a:srgbClr val="000000">
                      <a:alpha val="43137"/>
                    </a:srgbClr>
                  </a:outerShdw>
                </a:effectLst>
                <a:latin typeface="Calibri" pitchFamily="34" charset="0"/>
              </a:rPr>
              <a:t>uma chapa fotográfica</a:t>
            </a:r>
            <a:r>
              <a:rPr lang="pt-BR" b="1" dirty="0" smtClean="0">
                <a:solidFill>
                  <a:srgbClr val="008000"/>
                </a:solidFill>
                <a:effectLst>
                  <a:outerShdw blurRad="38100" dist="38100" dir="2700000" algn="tl">
                    <a:srgbClr val="000000">
                      <a:alpha val="43137"/>
                    </a:srgbClr>
                  </a:outerShdw>
                </a:effectLst>
                <a:latin typeface="Calibri" pitchFamily="34" charset="0"/>
              </a:rPr>
              <a:t>. </a:t>
            </a:r>
            <a:endParaRPr lang="pt-BR" b="1" dirty="0">
              <a:solidFill>
                <a:srgbClr val="008000"/>
              </a:solidFill>
              <a:effectLst>
                <a:outerShdw blurRad="38100" dist="38100" dir="2700000" algn="tl">
                  <a:srgbClr val="000000">
                    <a:alpha val="43137"/>
                  </a:srgbClr>
                </a:outerShdw>
              </a:effectLst>
              <a:latin typeface="Calibri" pitchFamily="34" charset="0"/>
            </a:endParaRPr>
          </a:p>
        </p:txBody>
      </p:sp>
      <p:sp>
        <p:nvSpPr>
          <p:cNvPr id="14" name="Retângulo 13"/>
          <p:cNvSpPr/>
          <p:nvPr/>
        </p:nvSpPr>
        <p:spPr>
          <a:xfrm>
            <a:off x="107504" y="3205425"/>
            <a:ext cx="2448272" cy="923330"/>
          </a:xfrm>
          <a:prstGeom prst="rect">
            <a:avLst/>
          </a:prstGeom>
        </p:spPr>
        <p:txBody>
          <a:bodyPr wrap="square">
            <a:spAutoFit/>
          </a:bodyPr>
          <a:lstStyle/>
          <a:p>
            <a:pPr algn="just"/>
            <a:r>
              <a:rPr lang="pt-BR" b="1" dirty="0">
                <a:solidFill>
                  <a:srgbClr val="FFC000"/>
                </a:solidFill>
                <a:effectLst>
                  <a:outerShdw blurRad="38100" dist="38100" dir="2700000" algn="tl">
                    <a:srgbClr val="000000">
                      <a:alpha val="43137"/>
                    </a:srgbClr>
                  </a:outerShdw>
                </a:effectLst>
                <a:latin typeface="Calibri" pitchFamily="34" charset="0"/>
              </a:rPr>
              <a:t>Como os raios eram desconhecidos, chamou-os de </a:t>
            </a:r>
            <a:r>
              <a:rPr lang="pt-BR" b="1" dirty="0">
                <a:solidFill>
                  <a:schemeClr val="accent5">
                    <a:lumMod val="50000"/>
                  </a:schemeClr>
                </a:solidFill>
                <a:effectLst>
                  <a:outerShdw blurRad="38100" dist="38100" dir="2700000" algn="tl">
                    <a:srgbClr val="000000">
                      <a:alpha val="43137"/>
                    </a:srgbClr>
                  </a:outerShdw>
                </a:effectLst>
                <a:latin typeface="Calibri" pitchFamily="34" charset="0"/>
              </a:rPr>
              <a:t>RAIOS-X.</a:t>
            </a:r>
            <a:endParaRPr lang="pt-BR" dirty="0">
              <a:solidFill>
                <a:schemeClr val="accent5">
                  <a:lumMod val="50000"/>
                </a:schemeClr>
              </a:solidFill>
            </a:endParaRPr>
          </a:p>
        </p:txBody>
      </p:sp>
      <p:sp>
        <p:nvSpPr>
          <p:cNvPr id="15" name="Retângulo 14"/>
          <p:cNvSpPr/>
          <p:nvPr/>
        </p:nvSpPr>
        <p:spPr>
          <a:xfrm>
            <a:off x="107504" y="6165304"/>
            <a:ext cx="6732240" cy="369332"/>
          </a:xfrm>
          <a:prstGeom prst="rect">
            <a:avLst/>
          </a:prstGeom>
        </p:spPr>
        <p:txBody>
          <a:bodyPr wrap="square">
            <a:spAutoFit/>
          </a:bodyPr>
          <a:lstStyle/>
          <a:p>
            <a:pPr algn="just" eaLnBrk="1" hangingPunct="1"/>
            <a:r>
              <a:rPr lang="pt-BR" b="1" dirty="0" smtClean="0">
                <a:solidFill>
                  <a:srgbClr val="C00000"/>
                </a:solidFill>
                <a:effectLst>
                  <a:outerShdw blurRad="38100" dist="38100" dir="2700000" algn="tl">
                    <a:srgbClr val="000000">
                      <a:alpha val="43137"/>
                    </a:srgbClr>
                  </a:outerShdw>
                </a:effectLst>
                <a:latin typeface="Calibri" pitchFamily="34" charset="0"/>
              </a:rPr>
              <a:t>Iniciam-se</a:t>
            </a:r>
            <a:r>
              <a:rPr lang="pt-BR" b="1" dirty="0">
                <a:solidFill>
                  <a:srgbClr val="C00000"/>
                </a:solidFill>
                <a:effectLst>
                  <a:outerShdw blurRad="38100" dist="38100" dir="2700000" algn="tl">
                    <a:srgbClr val="000000">
                      <a:alpha val="43137"/>
                    </a:srgbClr>
                  </a:outerShdw>
                </a:effectLst>
                <a:latin typeface="Calibri" pitchFamily="34" charset="0"/>
              </a:rPr>
              <a:t>, </a:t>
            </a:r>
            <a:r>
              <a:rPr lang="pt-BR" b="1" dirty="0" smtClean="0">
                <a:solidFill>
                  <a:srgbClr val="C00000"/>
                </a:solidFill>
                <a:effectLst>
                  <a:outerShdw blurRad="38100" dist="38100" dir="2700000" algn="tl">
                    <a:srgbClr val="000000">
                      <a:alpha val="43137"/>
                    </a:srgbClr>
                  </a:outerShdw>
                </a:effectLst>
                <a:latin typeface="Calibri" pitchFamily="34" charset="0"/>
              </a:rPr>
              <a:t>portanto, os </a:t>
            </a:r>
            <a:r>
              <a:rPr lang="pt-BR" b="1" dirty="0">
                <a:solidFill>
                  <a:srgbClr val="C00000"/>
                </a:solidFill>
                <a:effectLst>
                  <a:outerShdw blurRad="38100" dist="38100" dir="2700000" algn="tl">
                    <a:srgbClr val="000000">
                      <a:alpha val="43137"/>
                    </a:srgbClr>
                  </a:outerShdw>
                </a:effectLst>
                <a:latin typeface="Calibri" pitchFamily="34" charset="0"/>
              </a:rPr>
              <a:t>estudos relacionados </a:t>
            </a:r>
            <a:r>
              <a:rPr lang="pt-BR" dirty="0">
                <a:solidFill>
                  <a:srgbClr val="C00000"/>
                </a:solidFill>
                <a:effectLst>
                  <a:outerShdw blurRad="38100" dist="38100" dir="2700000" algn="tl">
                    <a:srgbClr val="000000">
                      <a:alpha val="43137"/>
                    </a:srgbClr>
                  </a:outerShdw>
                </a:effectLst>
                <a:latin typeface="Calibri" pitchFamily="34" charset="0"/>
              </a:rPr>
              <a:t>à</a:t>
            </a:r>
            <a:r>
              <a:rPr lang="pt-BR" b="1" dirty="0">
                <a:solidFill>
                  <a:srgbClr val="C00000"/>
                </a:solidFill>
                <a:effectLst>
                  <a:outerShdw blurRad="38100" dist="38100" dir="2700000" algn="tl">
                    <a:srgbClr val="000000">
                      <a:alpha val="43137"/>
                    </a:srgbClr>
                  </a:outerShdw>
                </a:effectLst>
                <a:latin typeface="Calibri" pitchFamily="34" charset="0"/>
              </a:rPr>
              <a:t> </a:t>
            </a:r>
            <a:r>
              <a:rPr lang="pt-BR" b="1" dirty="0">
                <a:solidFill>
                  <a:schemeClr val="accent5">
                    <a:lumMod val="50000"/>
                  </a:schemeClr>
                </a:solidFill>
                <a:effectLst>
                  <a:outerShdw blurRad="38100" dist="38100" dir="2700000" algn="tl">
                    <a:srgbClr val="000000">
                      <a:alpha val="43137"/>
                    </a:srgbClr>
                  </a:outerShdw>
                </a:effectLst>
                <a:latin typeface="Calibri" pitchFamily="34" charset="0"/>
              </a:rPr>
              <a:t>RADIOATIVIDADE</a:t>
            </a:r>
            <a:r>
              <a:rPr lang="pt-BR" b="1" dirty="0">
                <a:solidFill>
                  <a:srgbClr val="FFC000"/>
                </a:solidFill>
                <a:effectLst>
                  <a:outerShdw blurRad="38100" dist="38100" dir="2700000" algn="tl">
                    <a:srgbClr val="000000">
                      <a:alpha val="43137"/>
                    </a:srgbClr>
                  </a:outerShdw>
                </a:effectLst>
                <a:latin typeface="Calibri" pitchFamily="34" charset="0"/>
              </a:rPr>
              <a:t>.</a:t>
            </a:r>
          </a:p>
        </p:txBody>
      </p:sp>
      <p:grpSp>
        <p:nvGrpSpPr>
          <p:cNvPr id="20" name="Group 18"/>
          <p:cNvGrpSpPr/>
          <p:nvPr/>
        </p:nvGrpSpPr>
        <p:grpSpPr>
          <a:xfrm>
            <a:off x="6372200" y="1947465"/>
            <a:ext cx="1633888" cy="1985591"/>
            <a:chOff x="-252536" y="1430715"/>
            <a:chExt cx="2620611" cy="3489044"/>
          </a:xfrm>
        </p:grpSpPr>
        <p:pic>
          <p:nvPicPr>
            <p:cNvPr id="21" name="Picture 2" descr="File:Wilhelm Conrad Röntg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1430715"/>
              <a:ext cx="2220501" cy="340741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7"/>
            <p:cNvSpPr/>
            <p:nvPr/>
          </p:nvSpPr>
          <p:spPr>
            <a:xfrm rot="16200000">
              <a:off x="460812" y="3012497"/>
              <a:ext cx="3414415" cy="400110"/>
            </a:xfrm>
            <a:prstGeom prst="rect">
              <a:avLst/>
            </a:prstGeom>
          </p:spPr>
          <p:txBody>
            <a:bodyPr wrap="square">
              <a:spAutoFit/>
            </a:bodyPr>
            <a:lstStyle/>
            <a:p>
              <a:r>
                <a:rPr lang="pt-BR" sz="1000" dirty="0"/>
                <a:t>Imagem: W. K. Röntgen / Fotogravyr General Stabens Litografiska Anstalt / United States Public Domain</a:t>
              </a:r>
            </a:p>
          </p:txBody>
        </p:sp>
      </p:grpSp>
      <p:grpSp>
        <p:nvGrpSpPr>
          <p:cNvPr id="23" name="Group 20"/>
          <p:cNvGrpSpPr/>
          <p:nvPr/>
        </p:nvGrpSpPr>
        <p:grpSpPr>
          <a:xfrm>
            <a:off x="2593766" y="2917033"/>
            <a:ext cx="2623984" cy="1384888"/>
            <a:chOff x="3093740" y="2178951"/>
            <a:chExt cx="3558994" cy="1878368"/>
          </a:xfrm>
        </p:grpSpPr>
        <p:pic>
          <p:nvPicPr>
            <p:cNvPr id="24" name="Picture 4" descr="File:Röntgen, Hammerzeh am mittleren Ze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577595" y="1998826"/>
              <a:ext cx="1520098" cy="248780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9"/>
            <p:cNvSpPr/>
            <p:nvPr/>
          </p:nvSpPr>
          <p:spPr>
            <a:xfrm rot="16200000">
              <a:off x="5129124" y="2533709"/>
              <a:ext cx="1878368" cy="1168852"/>
            </a:xfrm>
            <a:prstGeom prst="rect">
              <a:avLst/>
            </a:prstGeom>
          </p:spPr>
          <p:txBody>
            <a:bodyPr wrap="square">
              <a:spAutoFit/>
            </a:bodyPr>
            <a:lstStyle/>
            <a:p>
              <a:r>
                <a:rPr lang="en-US" sz="1000" dirty="0" err="1"/>
                <a:t>Imagem</a:t>
              </a:r>
              <a:r>
                <a:rPr lang="en-US" sz="1000" dirty="0"/>
                <a:t>: Richard Huber / Creative Commons Attribution-Share Alike 3.0 </a:t>
              </a:r>
              <a:r>
                <a:rPr lang="en-US" sz="1000" dirty="0" err="1"/>
                <a:t>Unported</a:t>
              </a:r>
              <a:endParaRPr lang="pt-BR" sz="1000" dirty="0"/>
            </a:p>
          </p:txBody>
        </p:sp>
      </p:grpSp>
      <p:grpSp>
        <p:nvGrpSpPr>
          <p:cNvPr id="26" name="Group 22"/>
          <p:cNvGrpSpPr/>
          <p:nvPr/>
        </p:nvGrpSpPr>
        <p:grpSpPr>
          <a:xfrm>
            <a:off x="6427104" y="4581129"/>
            <a:ext cx="2011956" cy="1992638"/>
            <a:chOff x="6946122" y="3819130"/>
            <a:chExt cx="2399301" cy="2376263"/>
          </a:xfrm>
        </p:grpSpPr>
        <p:pic>
          <p:nvPicPr>
            <p:cNvPr id="27" name="Picture 6" descr="File:Henri Becquer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122" y="3939339"/>
              <a:ext cx="1885393" cy="213678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1"/>
            <p:cNvSpPr/>
            <p:nvPr/>
          </p:nvSpPr>
          <p:spPr>
            <a:xfrm rot="16200000">
              <a:off x="7880292" y="4730263"/>
              <a:ext cx="2376263" cy="553998"/>
            </a:xfrm>
            <a:prstGeom prst="rect">
              <a:avLst/>
            </a:prstGeom>
          </p:spPr>
          <p:txBody>
            <a:bodyPr wrap="square">
              <a:spAutoFit/>
            </a:bodyPr>
            <a:lstStyle/>
            <a:p>
              <a:r>
                <a:rPr lang="fr-FR" sz="1000" dirty="0" err="1"/>
                <a:t>Imagem</a:t>
              </a:r>
              <a:r>
                <a:rPr lang="fr-FR" sz="1000" dirty="0"/>
                <a:t>: Henri Becquerel /Jean-Jacques MILAN /</a:t>
              </a:r>
              <a:r>
                <a:rPr lang="fr-FR" sz="1000" dirty="0" err="1"/>
                <a:t>Unites</a:t>
              </a:r>
              <a:r>
                <a:rPr lang="fr-FR" sz="1000" dirty="0"/>
                <a:t> States public Domain</a:t>
              </a:r>
              <a:endParaRPr lang="pt-BR" sz="1000" dirty="0"/>
            </a:p>
          </p:txBody>
        </p:sp>
      </p:grpSp>
    </p:spTree>
    <p:extLst>
      <p:ext uri="{BB962C8B-B14F-4D97-AF65-F5344CB8AC3E}">
        <p14:creationId xmlns:p14="http://schemas.microsoft.com/office/powerpoint/2010/main" val="840464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9" presetClass="entr" presetSubtype="0" fill="hold" grpId="0" nodeType="afterEffect">
                                  <p:stCondLst>
                                    <p:cond delay="0"/>
                                  </p:stCondLst>
                                  <p:iterate type="wd">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9" presetClass="entr" presetSubtype="0" fill="hold" grpId="0" nodeType="afterEffect">
                                  <p:stCondLst>
                                    <p:cond delay="0"/>
                                  </p:stCondLst>
                                  <p:iterate type="wd">
                                    <p:tmPct val="10000"/>
                                  </p:iterate>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ppt_x</p:attrName>
                                        </p:attrNameLst>
                                      </p:cBhvr>
                                      <p:tavLst>
                                        <p:tav tm="0">
                                          <p:val>
                                            <p:strVal val="#ppt_x-.2"/>
                                          </p:val>
                                        </p:tav>
                                        <p:tav tm="100000">
                                          <p:val>
                                            <p:strVal val="#ppt_x"/>
                                          </p:val>
                                        </p:tav>
                                      </p:tavLst>
                                    </p:anim>
                                    <p:anim calcmode="lin" valueType="num">
                                      <p:cBhvr>
                                        <p:cTn id="3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7504" y="1052736"/>
            <a:ext cx="910850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sz="4200" b="1" dirty="0" smtClean="0">
                <a:solidFill>
                  <a:srgbClr val="C00000"/>
                </a:solidFill>
                <a:effectLst>
                  <a:outerShdw blurRad="38100" dist="38100" dir="2700000" algn="tl">
                    <a:srgbClr val="000000">
                      <a:alpha val="43137"/>
                    </a:srgbClr>
                  </a:outerShdw>
                </a:effectLst>
              </a:rPr>
              <a:t>Casal Curie e a Radioatividade</a:t>
            </a:r>
          </a:p>
        </p:txBody>
      </p:sp>
      <p:sp>
        <p:nvSpPr>
          <p:cNvPr id="8" name="Text Box 6"/>
          <p:cNvSpPr txBox="1">
            <a:spLocks noChangeArrowheads="1"/>
          </p:cNvSpPr>
          <p:nvPr/>
        </p:nvSpPr>
        <p:spPr bwMode="auto">
          <a:xfrm>
            <a:off x="5633782" y="1916832"/>
            <a:ext cx="160251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r" eaLnBrk="1" hangingPunct="1">
              <a:defRPr sz="2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pPr algn="l"/>
            <a:r>
              <a:rPr lang="pt-BR" sz="1800" dirty="0" smtClean="0">
                <a:solidFill>
                  <a:schemeClr val="accent5">
                    <a:lumMod val="50000"/>
                  </a:schemeClr>
                </a:solidFill>
              </a:rPr>
              <a:t>Pierre Curie </a:t>
            </a:r>
            <a:r>
              <a:rPr lang="en-US" sz="1100" dirty="0" smtClean="0">
                <a:solidFill>
                  <a:schemeClr val="accent5">
                    <a:lumMod val="50000"/>
                  </a:schemeClr>
                </a:solidFill>
              </a:rPr>
              <a:t>(1859 </a:t>
            </a:r>
            <a:r>
              <a:rPr lang="en-US" sz="1100" dirty="0">
                <a:solidFill>
                  <a:schemeClr val="accent5">
                    <a:lumMod val="50000"/>
                  </a:schemeClr>
                </a:solidFill>
              </a:rPr>
              <a:t>– </a:t>
            </a:r>
            <a:r>
              <a:rPr lang="en-US" sz="1100" dirty="0" smtClean="0">
                <a:solidFill>
                  <a:schemeClr val="accent5">
                    <a:lumMod val="50000"/>
                  </a:schemeClr>
                </a:solidFill>
              </a:rPr>
              <a:t> </a:t>
            </a:r>
            <a:r>
              <a:rPr lang="en-US" sz="1100" dirty="0">
                <a:solidFill>
                  <a:schemeClr val="accent5">
                    <a:lumMod val="50000"/>
                  </a:schemeClr>
                </a:solidFill>
              </a:rPr>
              <a:t>1906)</a:t>
            </a:r>
            <a:endParaRPr lang="pt-BR" sz="1100" dirty="0">
              <a:solidFill>
                <a:schemeClr val="accent5">
                  <a:lumMod val="50000"/>
                </a:schemeClr>
              </a:solidFill>
            </a:endParaRPr>
          </a:p>
        </p:txBody>
      </p:sp>
      <p:sp>
        <p:nvSpPr>
          <p:cNvPr id="13" name="Text Box 6"/>
          <p:cNvSpPr txBox="1">
            <a:spLocks noChangeArrowheads="1"/>
          </p:cNvSpPr>
          <p:nvPr/>
        </p:nvSpPr>
        <p:spPr bwMode="auto">
          <a:xfrm>
            <a:off x="107504" y="4223986"/>
            <a:ext cx="140707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r" eaLnBrk="1" hangingPunct="1">
              <a:defRPr sz="2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pPr algn="l"/>
            <a:r>
              <a:rPr lang="pt-BR" sz="1800" dirty="0" smtClean="0">
                <a:solidFill>
                  <a:schemeClr val="accent5">
                    <a:lumMod val="50000"/>
                  </a:schemeClr>
                </a:solidFill>
              </a:rPr>
              <a:t>Marie Curie</a:t>
            </a:r>
            <a:r>
              <a:rPr lang="en-US" sz="1100" dirty="0" smtClean="0">
                <a:solidFill>
                  <a:schemeClr val="accent5">
                    <a:lumMod val="50000"/>
                  </a:schemeClr>
                </a:solidFill>
              </a:rPr>
              <a:t> (1867 </a:t>
            </a:r>
            <a:r>
              <a:rPr lang="en-US" sz="1100" dirty="0">
                <a:solidFill>
                  <a:schemeClr val="accent5">
                    <a:lumMod val="50000"/>
                  </a:schemeClr>
                </a:solidFill>
              </a:rPr>
              <a:t>– </a:t>
            </a:r>
            <a:r>
              <a:rPr lang="en-US" sz="1100" dirty="0" smtClean="0">
                <a:solidFill>
                  <a:schemeClr val="accent5">
                    <a:lumMod val="50000"/>
                  </a:schemeClr>
                </a:solidFill>
              </a:rPr>
              <a:t> </a:t>
            </a:r>
            <a:r>
              <a:rPr lang="en-US" sz="1100" dirty="0">
                <a:solidFill>
                  <a:schemeClr val="accent5">
                    <a:lumMod val="50000"/>
                  </a:schemeClr>
                </a:solidFill>
              </a:rPr>
              <a:t>1934)</a:t>
            </a:r>
            <a:endParaRPr lang="pt-BR" sz="1100" dirty="0">
              <a:solidFill>
                <a:schemeClr val="accent5">
                  <a:lumMod val="50000"/>
                </a:schemeClr>
              </a:solidFill>
            </a:endParaRPr>
          </a:p>
        </p:txBody>
      </p:sp>
      <p:sp>
        <p:nvSpPr>
          <p:cNvPr id="17" name="Text Box 15"/>
          <p:cNvSpPr txBox="1">
            <a:spLocks noChangeArrowheads="1"/>
          </p:cNvSpPr>
          <p:nvPr/>
        </p:nvSpPr>
        <p:spPr bwMode="auto">
          <a:xfrm>
            <a:off x="1979712" y="4658360"/>
            <a:ext cx="543609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FFFF00"/>
                </a:solidFill>
                <a:latin typeface="Arial" pitchFamily="34" charset="0"/>
              </a:defRPr>
            </a:lvl1pPr>
            <a:lvl2pPr marL="742950" indent="-285750" eaLnBrk="0" hangingPunct="0">
              <a:defRPr>
                <a:solidFill>
                  <a:srgbClr val="FFFF00"/>
                </a:solidFill>
                <a:latin typeface="Arial" pitchFamily="34" charset="0"/>
              </a:defRPr>
            </a:lvl2pPr>
            <a:lvl3pPr marL="1143000" indent="-228600" eaLnBrk="0" hangingPunct="0">
              <a:defRPr>
                <a:solidFill>
                  <a:srgbClr val="FFFF00"/>
                </a:solidFill>
                <a:latin typeface="Arial" pitchFamily="34" charset="0"/>
              </a:defRPr>
            </a:lvl3pPr>
            <a:lvl4pPr marL="1600200" indent="-228600" eaLnBrk="0" hangingPunct="0">
              <a:defRPr>
                <a:solidFill>
                  <a:srgbClr val="FFFF00"/>
                </a:solidFill>
                <a:latin typeface="Arial" pitchFamily="34" charset="0"/>
              </a:defRPr>
            </a:lvl4pPr>
            <a:lvl5pPr marL="2057400" indent="-228600" eaLnBrk="0" hangingPunct="0">
              <a:defRPr>
                <a:solidFill>
                  <a:srgbClr val="FFFF00"/>
                </a:solidFill>
                <a:latin typeface="Arial" pitchFamily="34" charset="0"/>
              </a:defRPr>
            </a:lvl5pPr>
            <a:lvl6pPr marL="2514600" indent="-228600" eaLnBrk="0" fontAlgn="base" hangingPunct="0">
              <a:spcBef>
                <a:spcPct val="0"/>
              </a:spcBef>
              <a:spcAft>
                <a:spcPct val="0"/>
              </a:spcAft>
              <a:defRPr>
                <a:solidFill>
                  <a:srgbClr val="FFFF00"/>
                </a:solidFill>
                <a:latin typeface="Arial" pitchFamily="34" charset="0"/>
              </a:defRPr>
            </a:lvl6pPr>
            <a:lvl7pPr marL="2971800" indent="-228600" eaLnBrk="0" fontAlgn="base" hangingPunct="0">
              <a:spcBef>
                <a:spcPct val="0"/>
              </a:spcBef>
              <a:spcAft>
                <a:spcPct val="0"/>
              </a:spcAft>
              <a:defRPr>
                <a:solidFill>
                  <a:srgbClr val="FFFF00"/>
                </a:solidFill>
                <a:latin typeface="Arial" pitchFamily="34" charset="0"/>
              </a:defRPr>
            </a:lvl7pPr>
            <a:lvl8pPr marL="3429000" indent="-228600" eaLnBrk="0" fontAlgn="base" hangingPunct="0">
              <a:spcBef>
                <a:spcPct val="0"/>
              </a:spcBef>
              <a:spcAft>
                <a:spcPct val="0"/>
              </a:spcAft>
              <a:defRPr>
                <a:solidFill>
                  <a:srgbClr val="FFFF00"/>
                </a:solidFill>
                <a:latin typeface="Arial" pitchFamily="34" charset="0"/>
              </a:defRPr>
            </a:lvl8pPr>
            <a:lvl9pPr marL="3886200" indent="-228600" eaLnBrk="0" fontAlgn="base" hangingPunct="0">
              <a:spcBef>
                <a:spcPct val="0"/>
              </a:spcBef>
              <a:spcAft>
                <a:spcPct val="0"/>
              </a:spcAft>
              <a:defRPr>
                <a:solidFill>
                  <a:srgbClr val="FFFF00"/>
                </a:solidFill>
                <a:latin typeface="Arial" pitchFamily="34" charset="0"/>
              </a:defRPr>
            </a:lvl9pPr>
          </a:lstStyle>
          <a:p>
            <a:pPr algn="just" eaLnBrk="1" hangingPunct="1"/>
            <a:r>
              <a:rPr lang="pt-BR" sz="2000" b="1" dirty="0" smtClean="0">
                <a:solidFill>
                  <a:srgbClr val="FF9900"/>
                </a:solidFill>
                <a:effectLst>
                  <a:outerShdw blurRad="38100" dist="38100" dir="2700000" algn="tl">
                    <a:srgbClr val="000000">
                      <a:alpha val="43137"/>
                    </a:srgbClr>
                  </a:outerShdw>
                </a:effectLst>
                <a:latin typeface="Calibri" pitchFamily="34" charset="0"/>
              </a:rPr>
              <a:t>Ernest Rutherford, convencido </a:t>
            </a:r>
            <a:r>
              <a:rPr lang="pt-BR" sz="2000" b="1" dirty="0">
                <a:solidFill>
                  <a:srgbClr val="FF9900"/>
                </a:solidFill>
                <a:effectLst>
                  <a:outerShdw blurRad="38100" dist="38100" dir="2700000" algn="tl">
                    <a:srgbClr val="000000">
                      <a:alpha val="43137"/>
                    </a:srgbClr>
                  </a:outerShdw>
                </a:effectLst>
                <a:latin typeface="Calibri" pitchFamily="34" charset="0"/>
              </a:rPr>
              <a:t>por J. J. Thomson, começa a </a:t>
            </a:r>
            <a:r>
              <a:rPr lang="pt-BR" sz="2000" b="1" dirty="0" smtClean="0">
                <a:solidFill>
                  <a:srgbClr val="FF9900"/>
                </a:solidFill>
                <a:effectLst>
                  <a:outerShdw blurRad="38100" dist="38100" dir="2700000" algn="tl">
                    <a:srgbClr val="000000">
                      <a:alpha val="43137"/>
                    </a:srgbClr>
                  </a:outerShdw>
                </a:effectLst>
                <a:latin typeface="Calibri" pitchFamily="34" charset="0"/>
              </a:rPr>
              <a:t>pesquisar material radioativo e</a:t>
            </a:r>
            <a:r>
              <a:rPr lang="pt-BR" sz="2000" b="1" dirty="0">
                <a:solidFill>
                  <a:srgbClr val="FF9900"/>
                </a:solidFill>
                <a:effectLst>
                  <a:outerShdw blurRad="38100" dist="38100" dir="2700000" algn="tl">
                    <a:srgbClr val="000000">
                      <a:alpha val="43137"/>
                    </a:srgbClr>
                  </a:outerShdw>
                </a:effectLst>
                <a:latin typeface="Calibri" pitchFamily="34" charset="0"/>
              </a:rPr>
              <a:t>, aos 26 </a:t>
            </a:r>
            <a:r>
              <a:rPr lang="pt-BR" sz="2000" b="1" dirty="0" smtClean="0">
                <a:solidFill>
                  <a:srgbClr val="FF9900"/>
                </a:solidFill>
                <a:effectLst>
                  <a:outerShdw blurRad="38100" dist="38100" dir="2700000" algn="tl">
                    <a:srgbClr val="000000">
                      <a:alpha val="43137"/>
                    </a:srgbClr>
                  </a:outerShdw>
                </a:effectLst>
                <a:latin typeface="Calibri" pitchFamily="34" charset="0"/>
              </a:rPr>
              <a:t>anos de </a:t>
            </a:r>
            <a:r>
              <a:rPr lang="pt-BR" sz="2000" b="1" dirty="0">
                <a:solidFill>
                  <a:srgbClr val="FF9900"/>
                </a:solidFill>
                <a:effectLst>
                  <a:outerShdw blurRad="38100" dist="38100" dir="2700000" algn="tl">
                    <a:srgbClr val="000000">
                      <a:alpha val="43137"/>
                    </a:srgbClr>
                  </a:outerShdw>
                </a:effectLst>
                <a:latin typeface="Calibri" pitchFamily="34" charset="0"/>
              </a:rPr>
              <a:t>idade, notou que havia dois tipos de </a:t>
            </a:r>
            <a:r>
              <a:rPr lang="pt-BR" sz="2000" b="1" dirty="0" smtClean="0">
                <a:solidFill>
                  <a:srgbClr val="FF9900"/>
                </a:solidFill>
                <a:effectLst>
                  <a:outerShdw blurRad="38100" dist="38100" dir="2700000" algn="tl">
                    <a:srgbClr val="000000">
                      <a:alpha val="43137"/>
                    </a:srgbClr>
                  </a:outerShdw>
                </a:effectLst>
                <a:latin typeface="Calibri" pitchFamily="34" charset="0"/>
              </a:rPr>
              <a:t>radiação: uma </a:t>
            </a:r>
            <a:r>
              <a:rPr lang="pt-BR" sz="2000" b="1" dirty="0">
                <a:solidFill>
                  <a:srgbClr val="FF9900"/>
                </a:solidFill>
                <a:effectLst>
                  <a:outerShdw blurRad="38100" dist="38100" dir="2700000" algn="tl">
                    <a:srgbClr val="000000">
                      <a:alpha val="43137"/>
                    </a:srgbClr>
                  </a:outerShdw>
                </a:effectLst>
                <a:latin typeface="Calibri" pitchFamily="34" charset="0"/>
              </a:rPr>
              <a:t>positiva (alfa) e outra negativa (beta). </a:t>
            </a:r>
            <a:r>
              <a:rPr lang="pt-BR" sz="2000" b="1" dirty="0" smtClean="0">
                <a:solidFill>
                  <a:srgbClr val="FF9900"/>
                </a:solidFill>
                <a:effectLst>
                  <a:outerShdw blurRad="38100" dist="38100" dir="2700000" algn="tl">
                    <a:srgbClr val="000000">
                      <a:alpha val="43137"/>
                    </a:srgbClr>
                  </a:outerShdw>
                </a:effectLst>
                <a:latin typeface="Calibri" pitchFamily="34" charset="0"/>
              </a:rPr>
              <a:t>Assim, inicia-se </a:t>
            </a:r>
            <a:r>
              <a:rPr lang="pt-BR" sz="2000" b="1" dirty="0">
                <a:solidFill>
                  <a:srgbClr val="FF9900"/>
                </a:solidFill>
                <a:effectLst>
                  <a:outerShdw blurRad="38100" dist="38100" dir="2700000" algn="tl">
                    <a:srgbClr val="000000">
                      <a:alpha val="43137"/>
                    </a:srgbClr>
                  </a:outerShdw>
                </a:effectLst>
                <a:latin typeface="Calibri" pitchFamily="34" charset="0"/>
              </a:rPr>
              <a:t>o processo para determinação </a:t>
            </a:r>
            <a:r>
              <a:rPr lang="pt-BR" sz="2000" b="1" dirty="0" smtClean="0">
                <a:solidFill>
                  <a:srgbClr val="FF9900"/>
                </a:solidFill>
                <a:effectLst>
                  <a:outerShdw blurRad="38100" dist="38100" dir="2700000" algn="tl">
                    <a:srgbClr val="000000">
                      <a:alpha val="43137"/>
                    </a:srgbClr>
                  </a:outerShdw>
                </a:effectLst>
                <a:latin typeface="Calibri" pitchFamily="34" charset="0"/>
              </a:rPr>
              <a:t>do NOVO </a:t>
            </a:r>
            <a:r>
              <a:rPr lang="pt-BR" sz="2000" b="1" dirty="0">
                <a:solidFill>
                  <a:srgbClr val="FF9900"/>
                </a:solidFill>
                <a:effectLst>
                  <a:outerShdw blurRad="38100" dist="38100" dir="2700000" algn="tl">
                    <a:srgbClr val="000000">
                      <a:alpha val="43137"/>
                    </a:srgbClr>
                  </a:outerShdw>
                </a:effectLst>
                <a:latin typeface="Calibri" pitchFamily="34" charset="0"/>
              </a:rPr>
              <a:t>MODELO ATÔMICO</a:t>
            </a:r>
            <a:r>
              <a:rPr lang="pt-BR" sz="2000" b="1" dirty="0" smtClean="0">
                <a:solidFill>
                  <a:srgbClr val="FF9900"/>
                </a:solidFill>
                <a:effectLst>
                  <a:outerShdw blurRad="38100" dist="38100" dir="2700000" algn="tl">
                    <a:srgbClr val="000000">
                      <a:alpha val="43137"/>
                    </a:srgbClr>
                  </a:outerShdw>
                </a:effectLst>
                <a:latin typeface="Calibri" pitchFamily="34" charset="0"/>
              </a:rPr>
              <a:t>...</a:t>
            </a:r>
            <a:endParaRPr lang="pt-BR" sz="2000" b="1" dirty="0">
              <a:solidFill>
                <a:srgbClr val="FF9900"/>
              </a:solidFill>
              <a:effectLst>
                <a:outerShdw blurRad="38100" dist="38100" dir="2700000" algn="tl">
                  <a:srgbClr val="000000">
                    <a:alpha val="43137"/>
                  </a:srgbClr>
                </a:outerShdw>
              </a:effectLst>
              <a:latin typeface="Calibri" pitchFamily="34" charset="0"/>
            </a:endParaRPr>
          </a:p>
        </p:txBody>
      </p:sp>
      <p:sp>
        <p:nvSpPr>
          <p:cNvPr id="12" name="Retângulo 11"/>
          <p:cNvSpPr/>
          <p:nvPr/>
        </p:nvSpPr>
        <p:spPr>
          <a:xfrm>
            <a:off x="107505" y="1880245"/>
            <a:ext cx="5472607" cy="2308324"/>
          </a:xfrm>
          <a:prstGeom prst="rect">
            <a:avLst/>
          </a:prstGeom>
        </p:spPr>
        <p:txBody>
          <a:bodyPr wrap="square">
            <a:spAutoFit/>
          </a:bodyPr>
          <a:lstStyle/>
          <a:p>
            <a:pPr algn="just"/>
            <a:r>
              <a:rPr lang="pt-BR" sz="2000" b="1" dirty="0">
                <a:solidFill>
                  <a:srgbClr val="008000"/>
                </a:solidFill>
                <a:effectLst>
                  <a:outerShdw blurRad="38100" dist="38100" dir="2700000" algn="tl">
                    <a:srgbClr val="000000">
                      <a:alpha val="43137"/>
                    </a:srgbClr>
                  </a:outerShdw>
                </a:effectLst>
                <a:latin typeface="Calibri" pitchFamily="34" charset="0"/>
              </a:rPr>
              <a:t>O casal Curie formou uma notável parceria e fez grandes </a:t>
            </a:r>
            <a:r>
              <a:rPr lang="pt-BR" sz="2000" b="1" dirty="0" smtClean="0">
                <a:solidFill>
                  <a:srgbClr val="008000"/>
                </a:solidFill>
                <a:effectLst>
                  <a:outerShdw blurRad="38100" dist="38100" dir="2700000" algn="tl">
                    <a:srgbClr val="000000">
                      <a:alpha val="43137"/>
                    </a:srgbClr>
                  </a:outerShdw>
                </a:effectLst>
                <a:latin typeface="Calibri" pitchFamily="34" charset="0"/>
              </a:rPr>
              <a:t>descobertas </a:t>
            </a:r>
            <a:r>
              <a:rPr lang="pt-BR" sz="2000" b="1" dirty="0">
                <a:solidFill>
                  <a:srgbClr val="008000"/>
                </a:solidFill>
                <a:effectLst>
                  <a:outerShdw blurRad="38100" dist="38100" dir="2700000" algn="tl">
                    <a:srgbClr val="000000">
                      <a:alpha val="43137"/>
                    </a:srgbClr>
                  </a:outerShdw>
                </a:effectLst>
                <a:latin typeface="Calibri" pitchFamily="34" charset="0"/>
              </a:rPr>
              <a:t>como o polônio, </a:t>
            </a:r>
            <a:r>
              <a:rPr lang="pt-BR" sz="2000" b="1" dirty="0" smtClean="0">
                <a:solidFill>
                  <a:srgbClr val="008000"/>
                </a:solidFill>
                <a:effectLst>
                  <a:outerShdw blurRad="38100" dist="38100" dir="2700000" algn="tl">
                    <a:srgbClr val="000000">
                      <a:alpha val="43137"/>
                    </a:srgbClr>
                  </a:outerShdw>
                </a:effectLst>
                <a:latin typeface="Calibri" pitchFamily="34" charset="0"/>
              </a:rPr>
              <a:t>em </a:t>
            </a:r>
            <a:r>
              <a:rPr lang="pt-BR" sz="2000" b="1" dirty="0">
                <a:solidFill>
                  <a:srgbClr val="008000"/>
                </a:solidFill>
                <a:effectLst>
                  <a:outerShdw blurRad="38100" dist="38100" dir="2700000" algn="tl">
                    <a:srgbClr val="000000">
                      <a:alpha val="43137"/>
                    </a:srgbClr>
                  </a:outerShdw>
                </a:effectLst>
                <a:latin typeface="Calibri" pitchFamily="34" charset="0"/>
              </a:rPr>
              <a:t>homenagem à terra natal de </a:t>
            </a:r>
            <a:r>
              <a:rPr lang="pt-BR" sz="2000" b="1" dirty="0" smtClean="0">
                <a:solidFill>
                  <a:srgbClr val="008000"/>
                </a:solidFill>
                <a:effectLst>
                  <a:outerShdw blurRad="38100" dist="38100" dir="2700000" algn="tl">
                    <a:srgbClr val="000000">
                      <a:alpha val="43137"/>
                    </a:srgbClr>
                  </a:outerShdw>
                </a:effectLst>
                <a:latin typeface="Calibri" pitchFamily="34" charset="0"/>
              </a:rPr>
              <a:t>Marie, </a:t>
            </a:r>
            <a:r>
              <a:rPr lang="pt-BR" sz="2000" b="1" dirty="0">
                <a:solidFill>
                  <a:srgbClr val="008000"/>
                </a:solidFill>
                <a:effectLst>
                  <a:outerShdw blurRad="38100" dist="38100" dir="2700000" algn="tl">
                    <a:srgbClr val="000000">
                      <a:alpha val="43137"/>
                    </a:srgbClr>
                  </a:outerShdw>
                </a:effectLst>
                <a:latin typeface="Calibri" pitchFamily="34" charset="0"/>
              </a:rPr>
              <a:t>e o rádio, </a:t>
            </a:r>
            <a:r>
              <a:rPr lang="pt-BR" sz="2000" b="1" dirty="0" smtClean="0">
                <a:solidFill>
                  <a:srgbClr val="008000"/>
                </a:solidFill>
                <a:effectLst>
                  <a:outerShdw blurRad="38100" dist="38100" dir="2700000" algn="tl">
                    <a:srgbClr val="000000">
                      <a:alpha val="43137"/>
                    </a:srgbClr>
                  </a:outerShdw>
                </a:effectLst>
                <a:latin typeface="Calibri" pitchFamily="34" charset="0"/>
              </a:rPr>
              <a:t>de “radioatividade”, ambos </a:t>
            </a:r>
            <a:r>
              <a:rPr lang="pt-BR" sz="2000" b="1" dirty="0">
                <a:solidFill>
                  <a:srgbClr val="008000"/>
                </a:solidFill>
                <a:effectLst>
                  <a:outerShdw blurRad="38100" dist="38100" dir="2700000" algn="tl">
                    <a:srgbClr val="000000">
                      <a:alpha val="43137"/>
                    </a:srgbClr>
                  </a:outerShdw>
                </a:effectLst>
                <a:latin typeface="Calibri" pitchFamily="34" charset="0"/>
              </a:rPr>
              <a:t>de importância fundamental no grande avanço que seus estudos imprimiram ao conhecimento da estrutura da </a:t>
            </a:r>
            <a:r>
              <a:rPr lang="pt-BR" sz="2000" b="1" dirty="0" smtClean="0">
                <a:solidFill>
                  <a:srgbClr val="008000"/>
                </a:solidFill>
                <a:effectLst>
                  <a:outerShdw blurRad="38100" dist="38100" dir="2700000" algn="tl">
                    <a:srgbClr val="000000">
                      <a:alpha val="43137"/>
                    </a:srgbClr>
                  </a:outerShdw>
                </a:effectLst>
                <a:latin typeface="Calibri" pitchFamily="34" charset="0"/>
              </a:rPr>
              <a:t>matéria.</a:t>
            </a:r>
          </a:p>
          <a:p>
            <a:pPr algn="r"/>
            <a:r>
              <a:rPr lang="pt-BR" sz="400" dirty="0" smtClean="0">
                <a:solidFill>
                  <a:srgbClr val="008000"/>
                </a:solidFill>
              </a:rPr>
              <a:t>http</a:t>
            </a:r>
            <a:r>
              <a:rPr lang="pt-BR" sz="400" dirty="0">
                <a:solidFill>
                  <a:srgbClr val="008000"/>
                </a:solidFill>
              </a:rPr>
              <a:t>://</a:t>
            </a:r>
            <a:r>
              <a:rPr lang="pt-BR" sz="400" dirty="0" smtClean="0">
                <a:solidFill>
                  <a:srgbClr val="008000"/>
                </a:solidFill>
              </a:rPr>
              <a:t>www.biomania.com.br/bio/conteudo.asp?cod=2748</a:t>
            </a:r>
            <a:endParaRPr lang="pt-BR" sz="400" dirty="0">
              <a:solidFill>
                <a:srgbClr val="008000"/>
              </a:solidFill>
            </a:endParaRPr>
          </a:p>
        </p:txBody>
      </p:sp>
      <p:grpSp>
        <p:nvGrpSpPr>
          <p:cNvPr id="18" name="Group 2"/>
          <p:cNvGrpSpPr/>
          <p:nvPr/>
        </p:nvGrpSpPr>
        <p:grpSpPr>
          <a:xfrm>
            <a:off x="5724128" y="2441619"/>
            <a:ext cx="1511652" cy="1886030"/>
            <a:chOff x="0" y="1844824"/>
            <a:chExt cx="2335017" cy="2913308"/>
          </a:xfrm>
        </p:grpSpPr>
        <p:pic>
          <p:nvPicPr>
            <p:cNvPr id="21" name="Picture 2" descr="File:PierreCur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44824"/>
              <a:ext cx="1979712" cy="279987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
            <p:cNvSpPr/>
            <p:nvPr/>
          </p:nvSpPr>
          <p:spPr>
            <a:xfrm rot="16200000">
              <a:off x="735023" y="3158138"/>
              <a:ext cx="2799878" cy="400110"/>
            </a:xfrm>
            <a:prstGeom prst="rect">
              <a:avLst/>
            </a:prstGeom>
          </p:spPr>
          <p:txBody>
            <a:bodyPr wrap="square">
              <a:spAutoFit/>
            </a:bodyPr>
            <a:lstStyle/>
            <a:p>
              <a:r>
                <a:rPr lang="pt-BR" sz="1000" dirty="0"/>
                <a:t>Imagem: Pierre Curie / Nobel Foundation / Domínio Público</a:t>
              </a:r>
            </a:p>
          </p:txBody>
        </p:sp>
      </p:grpSp>
      <p:grpSp>
        <p:nvGrpSpPr>
          <p:cNvPr id="23" name="Group 7"/>
          <p:cNvGrpSpPr/>
          <p:nvPr/>
        </p:nvGrpSpPr>
        <p:grpSpPr>
          <a:xfrm>
            <a:off x="208677" y="4762595"/>
            <a:ext cx="1540261" cy="1847440"/>
            <a:chOff x="6660232" y="3816520"/>
            <a:chExt cx="2304256" cy="2763799"/>
          </a:xfrm>
        </p:grpSpPr>
        <p:pic>
          <p:nvPicPr>
            <p:cNvPr id="24" name="Picture 4" descr="File:Marie Curie 19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3816520"/>
              <a:ext cx="1903287" cy="269179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6"/>
            <p:cNvSpPr/>
            <p:nvPr/>
          </p:nvSpPr>
          <p:spPr>
            <a:xfrm rot="16200000">
              <a:off x="7419833" y="5035665"/>
              <a:ext cx="2689199" cy="400110"/>
            </a:xfrm>
            <a:prstGeom prst="rect">
              <a:avLst/>
            </a:prstGeom>
          </p:spPr>
          <p:txBody>
            <a:bodyPr wrap="square">
              <a:spAutoFit/>
            </a:bodyPr>
            <a:lstStyle/>
            <a:p>
              <a:r>
                <a:rPr lang="pt-BR" sz="1000" dirty="0"/>
                <a:t>Imagem: Maria Curie / Nobel Foundation / Domínio Público </a:t>
              </a:r>
            </a:p>
          </p:txBody>
        </p:sp>
      </p:grpSp>
      <p:grpSp>
        <p:nvGrpSpPr>
          <p:cNvPr id="26" name="Group 5"/>
          <p:cNvGrpSpPr/>
          <p:nvPr/>
        </p:nvGrpSpPr>
        <p:grpSpPr>
          <a:xfrm>
            <a:off x="7020272" y="764704"/>
            <a:ext cx="1260648" cy="1242730"/>
            <a:chOff x="2843808" y="2736966"/>
            <a:chExt cx="2175734" cy="2144810"/>
          </a:xfrm>
        </p:grpSpPr>
        <p:pic>
          <p:nvPicPr>
            <p:cNvPr id="27" name="Picture 2" descr="File:Radiation warning symbol.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3205414"/>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4"/>
            <p:cNvSpPr/>
            <p:nvPr/>
          </p:nvSpPr>
          <p:spPr>
            <a:xfrm rot="16200000">
              <a:off x="3601865" y="3464099"/>
              <a:ext cx="2144810" cy="690544"/>
            </a:xfrm>
            <a:prstGeom prst="rect">
              <a:avLst/>
            </a:prstGeom>
          </p:spPr>
          <p:txBody>
            <a:bodyPr wrap="square">
              <a:spAutoFit/>
            </a:bodyPr>
            <a:lstStyle/>
            <a:p>
              <a:r>
                <a:rPr lang="pt-BR" sz="1000" dirty="0"/>
                <a:t>Sarang / Domínio Público</a:t>
              </a:r>
            </a:p>
          </p:txBody>
        </p:sp>
      </p:grpSp>
    </p:spTree>
    <p:extLst>
      <p:ext uri="{BB962C8B-B14F-4D97-AF65-F5344CB8AC3E}">
        <p14:creationId xmlns:p14="http://schemas.microsoft.com/office/powerpoint/2010/main" val="29770653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250" fill="hold"/>
                                        <p:tgtEl>
                                          <p:spTgt spid="12"/>
                                        </p:tgtEl>
                                        <p:attrNameLst>
                                          <p:attrName>ppt_y</p:attrName>
                                        </p:attrNameLst>
                                      </p:cBhvr>
                                      <p:tavLst>
                                        <p:tav tm="0">
                                          <p:val>
                                            <p:strVal val="#ppt_y"/>
                                          </p:val>
                                        </p:tav>
                                        <p:tav tm="100000">
                                          <p:val>
                                            <p:strVal val="#ppt_y"/>
                                          </p:val>
                                        </p:tav>
                                      </p:tavLst>
                                    </p:anim>
                                    <p:anim calcmode="lin" valueType="num">
                                      <p:cBhvr>
                                        <p:cTn id="26"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250" tmFilter="0,0; .5, 1; 1, 1"/>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iterate type="wd">
                                    <p:tmPct val="10000"/>
                                  </p:iterate>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 calcmode="lin" valueType="num">
                                      <p:cBhvr>
                                        <p:cTn id="35" dur="500" fill="hold"/>
                                        <p:tgtEl>
                                          <p:spTgt spid="17"/>
                                        </p:tgtEl>
                                        <p:attrNameLst>
                                          <p:attrName>style.rotation</p:attrName>
                                        </p:attrNameLst>
                                      </p:cBhvr>
                                      <p:tavLst>
                                        <p:tav tm="0">
                                          <p:val>
                                            <p:fltVal val="360"/>
                                          </p:val>
                                        </p:tav>
                                        <p:tav tm="100000">
                                          <p:val>
                                            <p:fltVal val="0"/>
                                          </p:val>
                                        </p:tav>
                                      </p:tavLst>
                                    </p:anim>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6372200" y="1844824"/>
            <a:ext cx="2736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pt-BR"/>
            </a:defPPr>
            <a:lvl1pPr algn="r" eaLnBrk="1" hangingPunct="1">
              <a:defRPr sz="2800" b="1">
                <a:solidFill>
                  <a:srgbClr val="0000FF"/>
                </a:solidFill>
                <a:effectLst>
                  <a:outerShdw blurRad="38100" dist="38100" dir="2700000" algn="tl">
                    <a:srgbClr val="000000">
                      <a:alpha val="43137"/>
                    </a:srgbClr>
                  </a:outerShdw>
                </a:effectLst>
                <a:latin typeface="Calibri" pitchFamily="34" charset="0"/>
              </a:defRPr>
            </a:lvl1pPr>
            <a:lvl2pPr marL="742950" indent="-285750" eaLnBrk="0" hangingPunct="0">
              <a:defRPr>
                <a:latin typeface="Calibri" pitchFamily="34" charset="0"/>
              </a:defRPr>
            </a:lvl2pPr>
            <a:lvl3pPr marL="1143000" indent="-228600" eaLnBrk="0" hangingPunct="0">
              <a:defRPr>
                <a:latin typeface="Calibri" pitchFamily="34" charset="0"/>
              </a:defRPr>
            </a:lvl3pPr>
            <a:lvl4pPr marL="1600200" indent="-228600" eaLnBrk="0" hangingPunct="0">
              <a:defRPr>
                <a:latin typeface="Calibri" pitchFamily="34" charset="0"/>
              </a:defRPr>
            </a:lvl4pPr>
            <a:lvl5pPr marL="2057400" indent="-228600" eaLnBrk="0" hangingPunct="0">
              <a:defRPr>
                <a:latin typeface="Calibri" pitchFamily="34" charset="0"/>
              </a:defRPr>
            </a:lvl5pPr>
            <a:lvl6pPr marL="2514600" indent="-228600" eaLnBrk="0" fontAlgn="base" hangingPunct="0">
              <a:spcBef>
                <a:spcPct val="0"/>
              </a:spcBef>
              <a:spcAft>
                <a:spcPct val="0"/>
              </a:spcAft>
              <a:defRPr>
                <a:latin typeface="Calibri" pitchFamily="34" charset="0"/>
              </a:defRPr>
            </a:lvl6pPr>
            <a:lvl7pPr marL="2971800" indent="-228600" eaLnBrk="0" fontAlgn="base" hangingPunct="0">
              <a:spcBef>
                <a:spcPct val="0"/>
              </a:spcBef>
              <a:spcAft>
                <a:spcPct val="0"/>
              </a:spcAft>
              <a:defRPr>
                <a:latin typeface="Calibri" pitchFamily="34" charset="0"/>
              </a:defRPr>
            </a:lvl7pPr>
            <a:lvl8pPr marL="3429000" indent="-228600" eaLnBrk="0" fontAlgn="base" hangingPunct="0">
              <a:spcBef>
                <a:spcPct val="0"/>
              </a:spcBef>
              <a:spcAft>
                <a:spcPct val="0"/>
              </a:spcAft>
              <a:defRPr>
                <a:latin typeface="Calibri" pitchFamily="34" charset="0"/>
              </a:defRPr>
            </a:lvl8pPr>
            <a:lvl9pPr marL="3886200" indent="-228600" eaLnBrk="0" fontAlgn="base" hangingPunct="0">
              <a:spcBef>
                <a:spcPct val="0"/>
              </a:spcBef>
              <a:spcAft>
                <a:spcPct val="0"/>
              </a:spcAft>
              <a:defRPr>
                <a:latin typeface="Calibri" pitchFamily="34" charset="0"/>
              </a:defRPr>
            </a:lvl9pPr>
          </a:lstStyle>
          <a:p>
            <a:pPr algn="l"/>
            <a:r>
              <a:rPr lang="pt-BR" sz="1800" dirty="0" smtClean="0">
                <a:solidFill>
                  <a:schemeClr val="accent5">
                    <a:lumMod val="50000"/>
                  </a:schemeClr>
                </a:solidFill>
              </a:rPr>
              <a:t>Ernest Rutherford </a:t>
            </a:r>
            <a:r>
              <a:rPr lang="en-US" sz="1100" dirty="0" smtClean="0">
                <a:solidFill>
                  <a:schemeClr val="accent5">
                    <a:lumMod val="50000"/>
                  </a:schemeClr>
                </a:solidFill>
              </a:rPr>
              <a:t>(1871 - 1937)</a:t>
            </a:r>
            <a:endParaRPr lang="pt-BR" sz="1100" dirty="0">
              <a:solidFill>
                <a:schemeClr val="accent5">
                  <a:lumMod val="50000"/>
                </a:schemeClr>
              </a:solidFill>
            </a:endParaRPr>
          </a:p>
        </p:txBody>
      </p:sp>
      <p:sp>
        <p:nvSpPr>
          <p:cNvPr id="18" name="Title 1"/>
          <p:cNvSpPr txBox="1">
            <a:spLocks/>
          </p:cNvSpPr>
          <p:nvPr/>
        </p:nvSpPr>
        <p:spPr bwMode="auto">
          <a:xfrm>
            <a:off x="107504" y="1129308"/>
            <a:ext cx="89644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hangingPunct="1"/>
            <a:r>
              <a:rPr lang="pt-BR" sz="4000" b="1" dirty="0" smtClean="0">
                <a:solidFill>
                  <a:srgbClr val="C00000"/>
                </a:solidFill>
                <a:effectLst>
                  <a:outerShdw blurRad="38100" dist="38100" dir="2700000" algn="tl">
                    <a:srgbClr val="000000">
                      <a:alpha val="43137"/>
                    </a:srgbClr>
                  </a:outerShdw>
                </a:effectLst>
              </a:rPr>
              <a:t>Experimento </a:t>
            </a:r>
            <a:r>
              <a:rPr lang="pt-BR" sz="4000" b="1" dirty="0">
                <a:solidFill>
                  <a:srgbClr val="C00000"/>
                </a:solidFill>
                <a:effectLst>
                  <a:outerShdw blurRad="38100" dist="38100" dir="2700000" algn="tl">
                    <a:srgbClr val="000000">
                      <a:alpha val="43137"/>
                    </a:srgbClr>
                  </a:outerShdw>
                </a:effectLst>
              </a:rPr>
              <a:t>de </a:t>
            </a:r>
            <a:r>
              <a:rPr lang="pt-BR" sz="4000" b="1" dirty="0" smtClean="0">
                <a:solidFill>
                  <a:srgbClr val="C00000"/>
                </a:solidFill>
                <a:effectLst>
                  <a:outerShdw blurRad="38100" dist="38100" dir="2700000" algn="tl">
                    <a:srgbClr val="000000">
                      <a:alpha val="43137"/>
                    </a:srgbClr>
                  </a:outerShdw>
                </a:effectLst>
              </a:rPr>
              <a:t>Rutherford</a:t>
            </a:r>
            <a:endParaRPr lang="pt-BR" sz="7200" dirty="0">
              <a:solidFill>
                <a:srgbClr val="C00000"/>
              </a:solidFill>
            </a:endParaRPr>
          </a:p>
        </p:txBody>
      </p:sp>
      <p:sp>
        <p:nvSpPr>
          <p:cNvPr id="23" name="Text Box 6"/>
          <p:cNvSpPr txBox="1">
            <a:spLocks noChangeArrowheads="1"/>
          </p:cNvSpPr>
          <p:nvPr/>
        </p:nvSpPr>
        <p:spPr bwMode="auto">
          <a:xfrm>
            <a:off x="154943" y="5046275"/>
            <a:ext cx="3768986" cy="830997"/>
          </a:xfrm>
          <a:prstGeom prst="rect">
            <a:avLst/>
          </a:prstGeom>
          <a:extLst/>
        </p:spPr>
        <p:txBody>
          <a:bodyPr wrap="square">
            <a:spAutoFit/>
          </a:bodyPr>
          <a:lstStyle>
            <a:defPPr>
              <a:defRPr lang="pt-BR"/>
            </a:defPPr>
            <a:lvl1pPr algn="just">
              <a:defRPr sz="2000" b="1">
                <a:solidFill>
                  <a:srgbClr val="008000"/>
                </a:solidFill>
                <a:effectLst>
                  <a:outerShdw blurRad="38100" dist="38100" dir="2700000" algn="tl">
                    <a:srgbClr val="000000">
                      <a:alpha val="43137"/>
                    </a:srgbClr>
                  </a:outerShdw>
                </a:effectLst>
                <a:latin typeface="Calibri" pitchFamily="34" charset="0"/>
              </a:defRPr>
            </a:lvl1pPr>
          </a:lstStyle>
          <a:p>
            <a:r>
              <a:rPr lang="pt-BR" sz="2400" dirty="0">
                <a:solidFill>
                  <a:schemeClr val="accent5">
                    <a:lumMod val="50000"/>
                  </a:schemeClr>
                </a:solidFill>
              </a:rPr>
              <a:t>Caso o Modelo de Thomson estivesse </a:t>
            </a:r>
            <a:r>
              <a:rPr lang="pt-BR" sz="2400" dirty="0" smtClean="0">
                <a:solidFill>
                  <a:schemeClr val="accent5">
                    <a:lumMod val="50000"/>
                  </a:schemeClr>
                </a:solidFill>
              </a:rPr>
              <a:t>CORRETO...</a:t>
            </a:r>
            <a:endParaRPr lang="pt-BR" sz="2400" dirty="0">
              <a:solidFill>
                <a:schemeClr val="accent5">
                  <a:lumMod val="50000"/>
                </a:schemeClr>
              </a:solidFill>
            </a:endParaRPr>
          </a:p>
        </p:txBody>
      </p:sp>
      <p:sp>
        <p:nvSpPr>
          <p:cNvPr id="24" name="Text Box 7"/>
          <p:cNvSpPr txBox="1">
            <a:spLocks noChangeArrowheads="1"/>
          </p:cNvSpPr>
          <p:nvPr/>
        </p:nvSpPr>
        <p:spPr bwMode="auto">
          <a:xfrm>
            <a:off x="154943" y="3247816"/>
            <a:ext cx="6217257" cy="1477328"/>
          </a:xfrm>
          <a:prstGeom prst="rect">
            <a:avLst/>
          </a:prstGeom>
          <a:extLst/>
        </p:spPr>
        <p:txBody>
          <a:bodyPr wrap="square">
            <a:spAutoFit/>
          </a:bodyPr>
          <a:lstStyle>
            <a:defPPr>
              <a:defRPr lang="pt-BR"/>
            </a:defPPr>
            <a:lvl1pPr algn="just">
              <a:defRPr sz="2000" b="1">
                <a:solidFill>
                  <a:srgbClr val="008000"/>
                </a:solidFill>
                <a:effectLst>
                  <a:outerShdw blurRad="38100" dist="38100" dir="2700000" algn="tl">
                    <a:srgbClr val="000000">
                      <a:alpha val="43137"/>
                    </a:srgbClr>
                  </a:outerShdw>
                </a:effectLst>
                <a:latin typeface="Calibri" pitchFamily="34" charset="0"/>
              </a:defRPr>
            </a:lvl1pPr>
          </a:lstStyle>
          <a:p>
            <a:r>
              <a:rPr lang="pt-BR" sz="1800" dirty="0">
                <a:solidFill>
                  <a:srgbClr val="FF9900"/>
                </a:solidFill>
              </a:rPr>
              <a:t>Como o átomo, segundo Thomson, era uma espécie de bolha gelatinosa, completamente neutra, no momento em que as partículas Alfa (numa velocidade muito grande) colidissem com esses átomos, passariam direto, podendo sofrer pequeníssimos desvios de sua trajetória.</a:t>
            </a:r>
          </a:p>
        </p:txBody>
      </p:sp>
      <p:sp>
        <p:nvSpPr>
          <p:cNvPr id="20" name="Text Box 8"/>
          <p:cNvSpPr txBox="1">
            <a:spLocks noChangeArrowheads="1"/>
          </p:cNvSpPr>
          <p:nvPr/>
        </p:nvSpPr>
        <p:spPr bwMode="auto">
          <a:xfrm>
            <a:off x="154943" y="1868631"/>
            <a:ext cx="6217257" cy="1200329"/>
          </a:xfrm>
          <a:prstGeom prst="rect">
            <a:avLst/>
          </a:prstGeom>
          <a:noFill/>
          <a:ln w="9525">
            <a:noFill/>
            <a:miter lim="800000"/>
            <a:headEnd/>
            <a:tailEnd/>
          </a:ln>
          <a:effectLst/>
        </p:spPr>
        <p:txBody>
          <a:bodyPr wrap="square">
            <a:spAutoFit/>
          </a:bodyPr>
          <a:lstStyle/>
          <a:p>
            <a:pPr algn="just">
              <a:defRPr/>
            </a:pPr>
            <a:r>
              <a:rPr lang="pt-BR" b="1" dirty="0">
                <a:solidFill>
                  <a:srgbClr val="008000"/>
                </a:solidFill>
                <a:effectLst>
                  <a:outerShdw blurRad="38100" dist="38100" dir="2700000" algn="tl">
                    <a:srgbClr val="000000">
                      <a:alpha val="43137"/>
                    </a:srgbClr>
                  </a:outerShdw>
                </a:effectLst>
                <a:latin typeface="Calibri" pitchFamily="34" charset="0"/>
              </a:rPr>
              <a:t>Rutherford propõe a dois de seus a</a:t>
            </a:r>
            <a:r>
              <a:rPr lang="pt-BR" b="1" dirty="0" smtClean="0">
                <a:solidFill>
                  <a:srgbClr val="008000"/>
                </a:solidFill>
                <a:effectLst>
                  <a:outerShdw blurRad="38100" dist="38100" dir="2700000" algn="tl">
                    <a:srgbClr val="000000">
                      <a:alpha val="43137"/>
                    </a:srgbClr>
                  </a:outerShdw>
                </a:effectLst>
                <a:latin typeface="Calibri" pitchFamily="34" charset="0"/>
              </a:rPr>
              <a:t>lunos - </a:t>
            </a:r>
            <a:r>
              <a:rPr lang="pt-BR" b="1" dirty="0">
                <a:solidFill>
                  <a:srgbClr val="008000"/>
                </a:solidFill>
                <a:effectLst>
                  <a:outerShdw blurRad="38100" dist="38100" dir="2700000" algn="tl">
                    <a:srgbClr val="000000">
                      <a:alpha val="43137"/>
                    </a:srgbClr>
                  </a:outerShdw>
                </a:effectLst>
                <a:latin typeface="Calibri" pitchFamily="34" charset="0"/>
              </a:rPr>
              <a:t>Johannes Hans Wilhelm Geiger e Ernerst </a:t>
            </a:r>
            <a:r>
              <a:rPr lang="pt-BR" b="1" dirty="0" err="1">
                <a:solidFill>
                  <a:srgbClr val="008000"/>
                </a:solidFill>
                <a:effectLst>
                  <a:outerShdw blurRad="38100" dist="38100" dir="2700000" algn="tl">
                    <a:srgbClr val="000000">
                      <a:alpha val="43137"/>
                    </a:srgbClr>
                  </a:outerShdw>
                </a:effectLst>
                <a:latin typeface="Calibri" pitchFamily="34" charset="0"/>
              </a:rPr>
              <a:t>Marsden</a:t>
            </a:r>
            <a:r>
              <a:rPr lang="pt-BR" b="1" dirty="0">
                <a:solidFill>
                  <a:srgbClr val="008000"/>
                </a:solidFill>
                <a:effectLst>
                  <a:outerShdw blurRad="38100" dist="38100" dir="2700000" algn="tl">
                    <a:srgbClr val="000000">
                      <a:alpha val="43137"/>
                    </a:srgbClr>
                  </a:outerShdw>
                </a:effectLst>
                <a:latin typeface="Calibri" pitchFamily="34" charset="0"/>
              </a:rPr>
              <a:t> </a:t>
            </a:r>
            <a:r>
              <a:rPr lang="pt-BR" b="1" dirty="0" smtClean="0">
                <a:solidFill>
                  <a:srgbClr val="008000"/>
                </a:solidFill>
                <a:effectLst>
                  <a:outerShdw blurRad="38100" dist="38100" dir="2700000" algn="tl">
                    <a:srgbClr val="000000">
                      <a:alpha val="43137"/>
                    </a:srgbClr>
                  </a:outerShdw>
                </a:effectLst>
                <a:latin typeface="Calibri" pitchFamily="34" charset="0"/>
              </a:rPr>
              <a:t>- que </a:t>
            </a:r>
            <a:r>
              <a:rPr lang="pt-BR" b="1" dirty="0">
                <a:solidFill>
                  <a:srgbClr val="008000"/>
                </a:solidFill>
                <a:effectLst>
                  <a:outerShdw blurRad="38100" dist="38100" dir="2700000" algn="tl">
                    <a:srgbClr val="000000">
                      <a:alpha val="43137"/>
                    </a:srgbClr>
                  </a:outerShdw>
                </a:effectLst>
                <a:latin typeface="Calibri" pitchFamily="34" charset="0"/>
              </a:rPr>
              <a:t>bombardeassem finas folhas de metais com as partículas </a:t>
            </a:r>
            <a:r>
              <a:rPr lang="pt-BR" b="1" dirty="0" smtClean="0">
                <a:solidFill>
                  <a:srgbClr val="008000"/>
                </a:solidFill>
                <a:effectLst>
                  <a:outerShdw blurRad="38100" dist="38100" dir="2700000" algn="tl">
                    <a:srgbClr val="000000">
                      <a:alpha val="43137"/>
                    </a:srgbClr>
                  </a:outerShdw>
                </a:effectLst>
                <a:latin typeface="Calibri" pitchFamily="34" charset="0"/>
              </a:rPr>
              <a:t>alfa, </a:t>
            </a:r>
            <a:r>
              <a:rPr lang="pt-BR" b="1" dirty="0">
                <a:solidFill>
                  <a:srgbClr val="008000"/>
                </a:solidFill>
                <a:effectLst>
                  <a:outerShdw blurRad="38100" dist="38100" dir="2700000" algn="tl">
                    <a:srgbClr val="000000">
                      <a:alpha val="43137"/>
                    </a:srgbClr>
                  </a:outerShdw>
                </a:effectLst>
                <a:latin typeface="Calibri" pitchFamily="34" charset="0"/>
              </a:rPr>
              <a:t>a fim de comprovar, ou não, </a:t>
            </a:r>
            <a:r>
              <a:rPr lang="pt-BR" b="1" dirty="0" smtClean="0">
                <a:solidFill>
                  <a:srgbClr val="008000"/>
                </a:solidFill>
                <a:effectLst>
                  <a:outerShdw blurRad="38100" dist="38100" dir="2700000" algn="tl">
                    <a:srgbClr val="000000">
                      <a:alpha val="43137"/>
                    </a:srgbClr>
                  </a:outerShdw>
                </a:effectLst>
                <a:latin typeface="Calibri" pitchFamily="34" charset="0"/>
              </a:rPr>
              <a:t>a validade do modelo atômico de </a:t>
            </a:r>
            <a:r>
              <a:rPr lang="pt-BR" b="1" dirty="0">
                <a:solidFill>
                  <a:srgbClr val="008000"/>
                </a:solidFill>
                <a:effectLst>
                  <a:outerShdw blurRad="38100" dist="38100" dir="2700000" algn="tl">
                    <a:srgbClr val="000000">
                      <a:alpha val="43137"/>
                    </a:srgbClr>
                  </a:outerShdw>
                </a:effectLst>
                <a:latin typeface="Calibri" pitchFamily="34" charset="0"/>
              </a:rPr>
              <a:t>Thomson.</a:t>
            </a:r>
          </a:p>
        </p:txBody>
      </p:sp>
      <p:grpSp>
        <p:nvGrpSpPr>
          <p:cNvPr id="14" name="Group 5"/>
          <p:cNvGrpSpPr/>
          <p:nvPr/>
        </p:nvGrpSpPr>
        <p:grpSpPr>
          <a:xfrm>
            <a:off x="6516216" y="2235802"/>
            <a:ext cx="2376264" cy="2498633"/>
            <a:chOff x="6444208" y="1628800"/>
            <a:chExt cx="2728833" cy="2869358"/>
          </a:xfrm>
        </p:grpSpPr>
        <p:pic>
          <p:nvPicPr>
            <p:cNvPr id="15" name="Picture 2" descr="File:Ernest Rutherford 19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628800"/>
              <a:ext cx="2248469" cy="278666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4"/>
            <p:cNvSpPr/>
            <p:nvPr/>
          </p:nvSpPr>
          <p:spPr>
            <a:xfrm rot="16200000">
              <a:off x="7502708" y="2827826"/>
              <a:ext cx="2786667" cy="553998"/>
            </a:xfrm>
            <a:prstGeom prst="rect">
              <a:avLst/>
            </a:prstGeom>
          </p:spPr>
          <p:txBody>
            <a:bodyPr wrap="square">
              <a:spAutoFit/>
            </a:bodyPr>
            <a:lstStyle/>
            <a:p>
              <a:r>
                <a:rPr lang="en-US" sz="1000" dirty="0" err="1"/>
                <a:t>Imagem</a:t>
              </a:r>
              <a:r>
                <a:rPr lang="en-US" sz="1000" dirty="0"/>
                <a:t>: Ernest Rutherford / Bain News Service, publisher / United States Public Domain</a:t>
              </a:r>
              <a:endParaRPr lang="pt-BR" sz="1000" dirty="0"/>
            </a:p>
          </p:txBody>
        </p:sp>
      </p:grpSp>
      <p:pic>
        <p:nvPicPr>
          <p:cNvPr id="19"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616" t="38853" r="18250" b="30574"/>
          <a:stretch/>
        </p:blipFill>
        <p:spPr>
          <a:xfrm>
            <a:off x="4067944" y="5120681"/>
            <a:ext cx="4464496" cy="1621491"/>
          </a:xfrm>
          <a:prstGeom prst="rect">
            <a:avLst/>
          </a:prstGeom>
        </p:spPr>
      </p:pic>
      <p:sp>
        <p:nvSpPr>
          <p:cNvPr id="21" name="TextBox 2"/>
          <p:cNvSpPr txBox="1"/>
          <p:nvPr/>
        </p:nvSpPr>
        <p:spPr>
          <a:xfrm rot="16200000">
            <a:off x="7985223" y="6006190"/>
            <a:ext cx="1224136" cy="246221"/>
          </a:xfrm>
          <a:prstGeom prst="rect">
            <a:avLst/>
          </a:prstGeom>
          <a:noFill/>
        </p:spPr>
        <p:txBody>
          <a:bodyPr wrap="square" rtlCol="0">
            <a:spAutoFit/>
          </a:bodyPr>
          <a:lstStyle/>
          <a:p>
            <a:r>
              <a:rPr lang="pt-BR" sz="1000" dirty="0" smtClean="0"/>
              <a:t>Imagem: SEE-PE</a:t>
            </a:r>
            <a:endParaRPr lang="pt-BR" sz="1000" dirty="0"/>
          </a:p>
        </p:txBody>
      </p:sp>
    </p:spTree>
    <p:extLst>
      <p:ext uri="{BB962C8B-B14F-4D97-AF65-F5344CB8AC3E}">
        <p14:creationId xmlns:p14="http://schemas.microsoft.com/office/powerpoint/2010/main" val="1162717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par>
                          <p:cTn id="21" fill="hold">
                            <p:stCondLst>
                              <p:cond delay="2000"/>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20"/>
                                        </p:tgtEl>
                                        <p:attrNameLst>
                                          <p:attrName>style.visibility</p:attrName>
                                        </p:attrNameLst>
                                      </p:cBhvr>
                                      <p:to>
                                        <p:strVal val="visible"/>
                                      </p:to>
                                    </p:set>
                                    <p:set>
                                      <p:cBhvr>
                                        <p:cTn id="24" dur="23" fill="hold">
                                          <p:stCondLst>
                                            <p:cond delay="0"/>
                                          </p:stCondLst>
                                        </p:cTn>
                                        <p:tgtEl>
                                          <p:spTgt spid="20"/>
                                        </p:tgtEl>
                                        <p:attrNameLst>
                                          <p:attrName>style.rotation</p:attrName>
                                        </p:attrNameLst>
                                      </p:cBhvr>
                                      <p:to>
                                        <p:strVal val="-45.0"/>
                                      </p:to>
                                    </p:set>
                                    <p:anim calcmode="lin" valueType="num">
                                      <p:cBhvr>
                                        <p:cTn id="25" dur="23" fill="hold">
                                          <p:stCondLst>
                                            <p:cond delay="23"/>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26" dur="23"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27" dur="8" decel="50000" autoRev="1" fill="hold">
                                          <p:stCondLst>
                                            <p:cond delay="23"/>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28" dur="7" fill="hold">
                                          <p:stCondLst>
                                            <p:cond delay="43"/>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0"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2831</TotalTime>
  <Words>4184</Words>
  <Application>Microsoft Office PowerPoint</Application>
  <PresentationFormat>Apresentação na tela (4:3)</PresentationFormat>
  <Paragraphs>806</Paragraphs>
  <Slides>42</Slides>
  <Notes>4</Notes>
  <HiddenSlides>0</HiddenSlides>
  <MMClips>0</MMClips>
  <ScaleCrop>false</ScaleCrop>
  <HeadingPairs>
    <vt:vector size="4" baseType="variant">
      <vt:variant>
        <vt:lpstr>Tema</vt:lpstr>
      </vt:variant>
      <vt:variant>
        <vt:i4>3</vt:i4>
      </vt:variant>
      <vt:variant>
        <vt:lpstr>Títulos de slides</vt:lpstr>
      </vt:variant>
      <vt:variant>
        <vt:i4>42</vt:i4>
      </vt:variant>
    </vt:vector>
  </HeadingPairs>
  <TitlesOfParts>
    <vt:vector size="45" baseType="lpstr">
      <vt:lpstr>Tema do Office</vt:lpstr>
      <vt:lpstr>Personalizar design</vt:lpstr>
      <vt:lpstr>1_Tema do Office</vt:lpstr>
      <vt:lpstr>Apresentação do PowerPoint</vt:lpstr>
      <vt:lpstr>Apresentação do PowerPoint</vt:lpstr>
      <vt:lpstr>Evolução dos Modelos Atômicos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Vamos Exercitar?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Luizfilg</dc:creator>
  <cp:lastModifiedBy>Geruza</cp:lastModifiedBy>
  <cp:revision>934</cp:revision>
  <dcterms:created xsi:type="dcterms:W3CDTF">2011-07-13T12:53:46Z</dcterms:created>
  <dcterms:modified xsi:type="dcterms:W3CDTF">2012-11-10T16:45:02Z</dcterms:modified>
</cp:coreProperties>
</file>