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8"/>
  </p:notesMasterIdLst>
  <p:sldIdLst>
    <p:sldId id="256" r:id="rId3"/>
    <p:sldId id="258" r:id="rId4"/>
    <p:sldId id="274" r:id="rId5"/>
    <p:sldId id="275" r:id="rId6"/>
    <p:sldId id="276" r:id="rId7"/>
    <p:sldId id="284" r:id="rId8"/>
    <p:sldId id="282" r:id="rId9"/>
    <p:sldId id="283" r:id="rId10"/>
    <p:sldId id="278" r:id="rId11"/>
    <p:sldId id="285" r:id="rId12"/>
    <p:sldId id="277" r:id="rId13"/>
    <p:sldId id="286" r:id="rId14"/>
    <p:sldId id="279" r:id="rId15"/>
    <p:sldId id="280" r:id="rId16"/>
    <p:sldId id="281" r:id="rId17"/>
    <p:sldId id="287" r:id="rId18"/>
    <p:sldId id="260" r:id="rId19"/>
    <p:sldId id="289" r:id="rId20"/>
    <p:sldId id="288" r:id="rId21"/>
    <p:sldId id="290" r:id="rId22"/>
    <p:sldId id="259" r:id="rId23"/>
    <p:sldId id="263" r:id="rId24"/>
    <p:sldId id="261" r:id="rId25"/>
    <p:sldId id="268" r:id="rId26"/>
    <p:sldId id="269" r:id="rId27"/>
    <p:sldId id="270" r:id="rId28"/>
    <p:sldId id="271" r:id="rId29"/>
    <p:sldId id="264" r:id="rId30"/>
    <p:sldId id="273" r:id="rId31"/>
    <p:sldId id="272" r:id="rId32"/>
    <p:sldId id="291" r:id="rId33"/>
    <p:sldId id="292" r:id="rId34"/>
    <p:sldId id="293" r:id="rId35"/>
    <p:sldId id="294" r:id="rId36"/>
    <p:sldId id="295" r:id="rId37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1027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9" autoAdjust="0"/>
    <p:restoredTop sz="94737" autoAdjust="0"/>
  </p:normalViewPr>
  <p:slideViewPr>
    <p:cSldViewPr>
      <p:cViewPr varScale="1">
        <p:scale>
          <a:sx n="91" d="100"/>
          <a:sy n="91" d="100"/>
        </p:scale>
        <p:origin x="-96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416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882D217-0348-4438-B560-9B5C53F2A16C}" type="datetimeFigureOut">
              <a:rPr lang="pt-BR"/>
              <a:pPr>
                <a:defRPr/>
              </a:pPr>
              <a:t>15/03/2012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E42A268-4EB6-48EA-84E9-78463CAE3E2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121D1C-C2AB-45C6-8BF6-290921C21D86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E2A922-6331-4CC2-BE5D-04C7310D7D11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pt-B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8D0963-7C2A-415A-B835-C1654ECBD7DB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pt-B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EA8762-360F-40AC-BDC1-7FE2012CD452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pt-B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FC4794-3E40-40BC-B35D-9979ED50F1BA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pt-B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34025E-50D7-42B0-AD52-E98485DDB6DB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pt-B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9CCA4B-27B8-4AA5-A417-9E2703F6C145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8E5933-94BD-4996-B552-1226C957E78B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4D8EFF-93C6-4AE1-B55D-56E73EFA00E8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35988C-8F60-4840-8074-339D36D88B94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E5677E-1B66-4824-BA31-0E9A03438B34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EF081C-9BE3-417A-8B53-9FF4B9212438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3B7492-896C-45B7-A58F-23A49D67BFB6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922847-60D1-4A90-B2FF-EFCB490DF95C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C909F0-14ED-4A59-BEEA-FB188A4F29B6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95142-5E8B-4598-8DF5-1F8E0891091C}" type="datetimeFigureOut">
              <a:rPr lang="pt-BR"/>
              <a:pPr>
                <a:defRPr/>
              </a:pPr>
              <a:t>15/03/2012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8B76A-DD82-44E8-8A01-8D4D71CFD49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 advClick="0" advTm="1200000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52983-2622-43B5-86FF-D40251B15A9F}" type="datetimeFigureOut">
              <a:rPr lang="pt-BR"/>
              <a:pPr>
                <a:defRPr/>
              </a:pPr>
              <a:t>15/03/2012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819F8-6284-4BC4-9531-6721F39E1C5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 advClick="0" advTm="1200000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5A846-7D94-457E-9975-5C2B49492F1D}" type="datetimeFigureOut">
              <a:rPr lang="pt-BR"/>
              <a:pPr>
                <a:defRPr/>
              </a:pPr>
              <a:t>15/03/2012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A2EBD-AA3C-41F9-A931-3E433A99C3C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 advClick="0" advTm="1200000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39520-0E36-4263-8FA4-E5A98930488C}" type="datetimeFigureOut">
              <a:rPr lang="pt-BR"/>
              <a:pPr>
                <a:defRPr/>
              </a:pPr>
              <a:t>15/03/2012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F1425-0273-4BE1-AC0C-EDA89832146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 advClick="0" advTm="1200000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B8F54-B25B-40C1-A5C4-E85BA51BC7A5}" type="datetimeFigureOut">
              <a:rPr lang="pt-BR"/>
              <a:pPr>
                <a:defRPr/>
              </a:pPr>
              <a:t>15/03/2012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B8EE9-21F4-4A88-92CE-1EAEBA01D36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 advClick="0" advTm="1200000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626D3-42D0-421A-8F78-4D8835DEDDA8}" type="datetimeFigureOut">
              <a:rPr lang="pt-BR"/>
              <a:pPr>
                <a:defRPr/>
              </a:pPr>
              <a:t>15/03/2012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8A5EB-84E5-4F5D-A439-264B6C1FFF4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 advClick="0" advTm="1200000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93D03-414B-412C-B730-9CFAF1910A5A}" type="datetimeFigureOut">
              <a:rPr lang="pt-BR"/>
              <a:pPr>
                <a:defRPr/>
              </a:pPr>
              <a:t>15/03/2012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41FEC-AE27-40BE-A41E-BB5C0683069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 advClick="0" advTm="1200000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E31F1-E2ED-46C7-BD3E-5B40688F210E}" type="datetimeFigureOut">
              <a:rPr lang="pt-BR"/>
              <a:pPr>
                <a:defRPr/>
              </a:pPr>
              <a:t>15/03/2012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97CE8-4DD9-4614-90FF-B4BBF0FBB6A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 advClick="0" advTm="1200000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CA8DF-FA45-4695-B6B7-BA0F72299252}" type="datetimeFigureOut">
              <a:rPr lang="pt-BR"/>
              <a:pPr>
                <a:defRPr/>
              </a:pPr>
              <a:t>15/03/2012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A65EE-C9A6-4C99-84B4-BA04655C00A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 advClick="0" advTm="1200000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0A388-85BF-4BA0-B8AF-65DC0C667ECA}" type="datetimeFigureOut">
              <a:rPr lang="pt-BR"/>
              <a:pPr>
                <a:defRPr/>
              </a:pPr>
              <a:t>15/03/2012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4ECB7-2558-4A86-88CD-FAA39878876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 advClick="0" advTm="1200000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B828C-BB8B-46F8-B6C6-DDA78137A765}" type="datetimeFigureOut">
              <a:rPr lang="pt-BR"/>
              <a:pPr>
                <a:defRPr/>
              </a:pPr>
              <a:t>15/03/2012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A8D34-DF1E-436B-BCC7-894D68FFB07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 advClick="0" advTm="120000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0350C-639D-4F99-82DB-0019E6A398C5}" type="datetimeFigureOut">
              <a:rPr lang="pt-BR"/>
              <a:pPr>
                <a:defRPr/>
              </a:pPr>
              <a:t>15/03/2012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53680-C327-47EB-A975-008F2342076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 advClick="0" advTm="1200000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FE5A1-B45C-4992-8ABB-448BC063CE95}" type="datetimeFigureOut">
              <a:rPr lang="pt-BR"/>
              <a:pPr>
                <a:defRPr/>
              </a:pPr>
              <a:t>15/03/2012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B46A4-F612-4F63-B2DD-5BCE582DB5A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 advClick="0" advTm="1200000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97BE3-4A14-4E3D-89EC-79FDDE55C6FE}" type="datetimeFigureOut">
              <a:rPr lang="pt-BR"/>
              <a:pPr>
                <a:defRPr/>
              </a:pPr>
              <a:t>15/03/2012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4FF9F-5FC2-4CA5-9E34-2C76342807D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 advClick="0" advTm="1200000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D2BAC-7126-4C92-AACC-A8E09136ED69}" type="datetimeFigureOut">
              <a:rPr lang="pt-BR"/>
              <a:pPr>
                <a:defRPr/>
              </a:pPr>
              <a:t>15/03/2012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6810D-7081-449B-B537-A64E753006A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 advClick="0" advTm="1200000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5F69A-3276-4639-AADD-B4C8B3F45AF0}" type="datetimeFigureOut">
              <a:rPr lang="pt-BR"/>
              <a:pPr>
                <a:defRPr/>
              </a:pPr>
              <a:t>15/03/2012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59061-4EB4-44D9-94C0-306581D3BA7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 advClick="0" advTm="1200000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DD704-9A90-46A6-8875-AA83F6B045AF}" type="datetimeFigureOut">
              <a:rPr lang="pt-BR"/>
              <a:pPr>
                <a:defRPr/>
              </a:pPr>
              <a:t>15/03/2012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A0F4D-A998-4BA0-84AB-D1BBD2660EA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 advClick="0" advTm="1200000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95003-460F-49AD-83D2-0D7FBA1371E9}" type="datetimeFigureOut">
              <a:rPr lang="pt-BR"/>
              <a:pPr>
                <a:defRPr/>
              </a:pPr>
              <a:t>15/03/2012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97634-B79F-479C-A949-268085D04BF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 advClick="0" advTm="1200000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8DE4B-62F3-4CCD-87BE-3CCDD79C222A}" type="datetimeFigureOut">
              <a:rPr lang="pt-BR"/>
              <a:pPr>
                <a:defRPr/>
              </a:pPr>
              <a:t>15/03/2012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005E7-9EEE-4719-A547-2E7B001EB0F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 advClick="0" advTm="1200000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7FB43-F9D9-4561-8E0B-9F323604D02D}" type="datetimeFigureOut">
              <a:rPr lang="pt-BR"/>
              <a:pPr>
                <a:defRPr/>
              </a:pPr>
              <a:t>15/03/2012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1AE31-6180-452F-8FA2-AA0FEAEAF71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 advClick="0" advTm="1200000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5FA13-DE6E-4B3C-8103-23AA08B2DA02}" type="datetimeFigureOut">
              <a:rPr lang="pt-BR"/>
              <a:pPr>
                <a:defRPr/>
              </a:pPr>
              <a:t>15/03/2012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991DF-4407-4270-AF3E-C0524C59DF3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 advClick="0" advTm="1200000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EFF43-CB8E-42CE-8DA0-6330135A43D9}" type="datetimeFigureOut">
              <a:rPr lang="pt-BR"/>
              <a:pPr>
                <a:defRPr/>
              </a:pPr>
              <a:t>15/03/2012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AD17B-4DD1-4B15-AE86-D5007A197D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 advClick="0" advTm="1200000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06FF10-37D0-4A7C-8EDC-CFC9177D9F68}" type="datetimeFigureOut">
              <a:rPr lang="pt-BR"/>
              <a:pPr>
                <a:defRPr/>
              </a:pPr>
              <a:t>15/03/2012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BBFADE-5452-43D0-BCEF-925446EA641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pic>
        <p:nvPicPr>
          <p:cNvPr id="1031" name="Imagem 6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1200000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2051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0711DC-A219-4D5C-B1EF-67E1EFC8EA7D}" type="datetimeFigureOut">
              <a:rPr lang="pt-BR"/>
              <a:pPr>
                <a:defRPr/>
              </a:pPr>
              <a:t>15/03/2012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A34F686-4752-450D-8A25-AB1F099A092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 spd="slow" advClick="0" advTm="1200000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20.jpeg"/><Relationship Id="rId4" Type="http://schemas.openxmlformats.org/officeDocument/2006/relationships/hyperlink" Target="http://www.historiadaarte.com.br/linha/abstracionismo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hyperlink" Target="http://www.historiadaarte.com.br/linha/abstracionismo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coisaetal.maxiweb.com.br/Dad-Surr.htm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educaja.com.br/2008/03/educacao-artes-1%C2%AA-parte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com.br/imghp?hl=pt-BR&amp;tab=wi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CaixaDeTexto 6"/>
          <p:cNvSpPr txBox="1">
            <a:spLocks noChangeArrowheads="1"/>
          </p:cNvSpPr>
          <p:nvPr/>
        </p:nvSpPr>
        <p:spPr bwMode="auto">
          <a:xfrm>
            <a:off x="1547813" y="3933825"/>
            <a:ext cx="6192837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t-BR" sz="2000">
              <a:solidFill>
                <a:srgbClr val="102766"/>
              </a:solidFill>
              <a:latin typeface="Calibri" pitchFamily="34" charset="0"/>
            </a:endParaRPr>
          </a:p>
          <a:p>
            <a:pPr algn="ctr"/>
            <a:r>
              <a:rPr lang="pt-BR" sz="3600" b="1">
                <a:solidFill>
                  <a:srgbClr val="102766"/>
                </a:solidFill>
                <a:latin typeface="Calibri" pitchFamily="34" charset="0"/>
              </a:rPr>
              <a:t>ARTE</a:t>
            </a:r>
          </a:p>
          <a:p>
            <a:pPr algn="ctr"/>
            <a:r>
              <a:rPr lang="pt-BR" sz="2000">
                <a:solidFill>
                  <a:srgbClr val="102766"/>
                </a:solidFill>
                <a:latin typeface="Calibri" pitchFamily="34" charset="0"/>
              </a:rPr>
              <a:t>Ensino Médio, 1ª Série</a:t>
            </a:r>
          </a:p>
          <a:p>
            <a:pPr algn="ctr"/>
            <a:r>
              <a:rPr lang="pt-BR" sz="3600" b="1">
                <a:solidFill>
                  <a:srgbClr val="102766"/>
                </a:solidFill>
                <a:latin typeface="Calibri" pitchFamily="34" charset="0"/>
              </a:rPr>
              <a:t>MODERNISMO:</a:t>
            </a:r>
          </a:p>
          <a:p>
            <a:pPr algn="ctr"/>
            <a:r>
              <a:rPr lang="pt-BR" sz="3200" b="1">
                <a:solidFill>
                  <a:srgbClr val="102766"/>
                </a:solidFill>
                <a:latin typeface="Calibri" pitchFamily="34" charset="0"/>
              </a:rPr>
              <a:t>características, manifestações e movimentos.</a:t>
            </a:r>
          </a:p>
        </p:txBody>
      </p:sp>
    </p:spTree>
    <p:custDataLst>
      <p:tags r:id="rId1"/>
    </p:custDataLst>
  </p:cSld>
  <p:clrMapOvr>
    <a:masterClrMapping/>
  </p:clrMapOvr>
  <p:transition spd="slow" advClick="0" advTm="14016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400675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ARTE -  Ensino Médio, 1ª Série</a:t>
            </a:r>
          </a:p>
          <a:p>
            <a:r>
              <a:rPr lang="pt-BR" sz="1600">
                <a:solidFill>
                  <a:schemeClr val="bg1"/>
                </a:solidFill>
                <a:latin typeface="Calibri" pitchFamily="34" charset="0"/>
              </a:rPr>
              <a:t>MODERNISMO: características, manifestações e movimentos</a:t>
            </a:r>
          </a:p>
        </p:txBody>
      </p:sp>
      <p:sp>
        <p:nvSpPr>
          <p:cNvPr id="3" name="Retângulo 2"/>
          <p:cNvSpPr/>
          <p:nvPr/>
        </p:nvSpPr>
        <p:spPr>
          <a:xfrm>
            <a:off x="1547664" y="908720"/>
            <a:ext cx="6336704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CUBISMO – 1908 a 1914</a:t>
            </a:r>
          </a:p>
        </p:txBody>
      </p:sp>
      <p:sp>
        <p:nvSpPr>
          <p:cNvPr id="8" name="Retângulo 7"/>
          <p:cNvSpPr/>
          <p:nvPr/>
        </p:nvSpPr>
        <p:spPr>
          <a:xfrm>
            <a:off x="467544" y="4509120"/>
            <a:ext cx="181331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Pablo Picasso </a:t>
            </a:r>
          </a:p>
          <a:p>
            <a:pPr algn="ctr">
              <a:defRPr/>
            </a:pPr>
            <a:r>
              <a:rPr lang="pt-B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(1881-1973)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3347864" y="6021288"/>
            <a:ext cx="4248472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pt-BR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Les</a:t>
            </a:r>
            <a:r>
              <a:rPr lang="pt-B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pt-BR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Demoiselles</a:t>
            </a:r>
            <a:r>
              <a:rPr lang="pt-B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d’</a:t>
            </a:r>
            <a:r>
              <a:rPr lang="pt-BR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Avignom</a:t>
            </a:r>
            <a:r>
              <a:rPr lang="pt-B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pt-B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(1907)</a:t>
            </a:r>
          </a:p>
        </p:txBody>
      </p:sp>
      <p:pic>
        <p:nvPicPr>
          <p:cNvPr id="12294" name="Picture 10" descr="C:\Geno\Meus Trabalhos\Oje\Pablo_picasso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988" y="1773238"/>
            <a:ext cx="2236787" cy="277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Rectangle 1"/>
          <p:cNvSpPr>
            <a:spLocks noChangeArrowheads="1"/>
          </p:cNvSpPr>
          <p:nvPr/>
        </p:nvSpPr>
        <p:spPr bwMode="auto">
          <a:xfrm rot="-5400000">
            <a:off x="-1286669" y="2736057"/>
            <a:ext cx="31575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900"/>
              <a:t>Imagem: Pablo Picasso. Revista Vea y Lea / </a:t>
            </a:r>
          </a:p>
          <a:p>
            <a:r>
              <a:rPr lang="pt-BR" sz="900"/>
              <a:t>Domínio público</a:t>
            </a:r>
          </a:p>
        </p:txBody>
      </p:sp>
      <p:pic>
        <p:nvPicPr>
          <p:cNvPr id="12296" name="Picture 12" descr="Pablo Picasso. Les Demoiselles d'Avignon. Paris, June-July 19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8400" y="1765300"/>
            <a:ext cx="4103688" cy="425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7" name="CaixaDeTexto 12"/>
          <p:cNvSpPr txBox="1">
            <a:spLocks noChangeArrowheads="1"/>
          </p:cNvSpPr>
          <p:nvPr/>
        </p:nvSpPr>
        <p:spPr bwMode="auto">
          <a:xfrm rot="-5400000">
            <a:off x="6192838" y="4073525"/>
            <a:ext cx="3638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000"/>
              <a:t>Imagem: Les Demoiselles d’Avignom(1907) / Pablo Picasso /</a:t>
            </a:r>
          </a:p>
          <a:p>
            <a:r>
              <a:rPr lang="pt-BR" sz="1000"/>
              <a:t> Acervo do Museum of Modern Art, New York</a:t>
            </a:r>
          </a:p>
        </p:txBody>
      </p:sp>
    </p:spTree>
  </p:cSld>
  <p:clrMapOvr>
    <a:masterClrMapping/>
  </p:clrMapOvr>
  <p:transition spd="slow" advClick="0" advTm="30422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400675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ARTE -  Ensino Médio, 1ª Série</a:t>
            </a:r>
          </a:p>
          <a:p>
            <a:r>
              <a:rPr lang="pt-BR" sz="1600">
                <a:solidFill>
                  <a:schemeClr val="bg1"/>
                </a:solidFill>
                <a:latin typeface="Calibri" pitchFamily="34" charset="0"/>
              </a:rPr>
              <a:t>MODERNISMO: características, manifestações e movimentos</a:t>
            </a:r>
          </a:p>
        </p:txBody>
      </p:sp>
      <p:sp>
        <p:nvSpPr>
          <p:cNvPr id="4" name="Retângulo 3"/>
          <p:cNvSpPr/>
          <p:nvPr/>
        </p:nvSpPr>
        <p:spPr>
          <a:xfrm>
            <a:off x="323528" y="908720"/>
            <a:ext cx="8496944" cy="12618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EXPRESSIONISMO – Alemanha – 1905 a 1910</a:t>
            </a:r>
          </a:p>
          <a:p>
            <a:pPr algn="ctr">
              <a:defRPr/>
            </a:pPr>
            <a:r>
              <a:rPr lang="pt-B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 arte passa a expressar os sentimentos e não as imagens do mundo real.</a:t>
            </a:r>
          </a:p>
        </p:txBody>
      </p:sp>
      <p:sp>
        <p:nvSpPr>
          <p:cNvPr id="5" name="Retângulo 4"/>
          <p:cNvSpPr/>
          <p:nvPr/>
        </p:nvSpPr>
        <p:spPr>
          <a:xfrm>
            <a:off x="251520" y="2276872"/>
            <a:ext cx="3672408" cy="44012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 tendência subjetiva em que se fundamentou muito da arte do século XX começou com Van Gogh, </a:t>
            </a:r>
            <a:r>
              <a:rPr lang="pt-BR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Gauguin</a:t>
            </a:r>
            <a:r>
              <a:rPr lang="pt-BR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e Munch no fim do século XIX. Mas, foi na Alemanha, em 1905, que o expressionismo atingiu a maturidade.</a:t>
            </a:r>
          </a:p>
          <a:p>
            <a:pPr>
              <a:defRPr/>
            </a:pPr>
            <a:r>
              <a:rPr lang="pt-BR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Os mestres desse movimento: Ernest Ludwig Kirchner (1880-1938), Wassily </a:t>
            </a:r>
            <a:r>
              <a:rPr lang="pt-BR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Kandinsky</a:t>
            </a:r>
            <a:r>
              <a:rPr lang="pt-BR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(1866-1944), Paul </a:t>
            </a:r>
            <a:r>
              <a:rPr lang="pt-BR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Klee</a:t>
            </a:r>
            <a:r>
              <a:rPr lang="pt-BR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(1879-1940).</a:t>
            </a:r>
          </a:p>
        </p:txBody>
      </p:sp>
      <p:sp>
        <p:nvSpPr>
          <p:cNvPr id="7" name="Retângulo 6"/>
          <p:cNvSpPr/>
          <p:nvPr/>
        </p:nvSpPr>
        <p:spPr>
          <a:xfrm>
            <a:off x="6156176" y="5076473"/>
            <a:ext cx="2664296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Vinha Vermelha em </a:t>
            </a:r>
            <a:r>
              <a:rPr lang="pt-BR" sz="1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Arles</a:t>
            </a:r>
            <a:r>
              <a:rPr lang="pt-BR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1888, Van Gogh</a:t>
            </a:r>
          </a:p>
        </p:txBody>
      </p:sp>
      <p:sp>
        <p:nvSpPr>
          <p:cNvPr id="9" name="Retângulo 8"/>
          <p:cNvSpPr/>
          <p:nvPr/>
        </p:nvSpPr>
        <p:spPr>
          <a:xfrm>
            <a:off x="3707904" y="5085184"/>
            <a:ext cx="2394489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Autorretrato com halo, 1889, </a:t>
            </a:r>
            <a:r>
              <a:rPr lang="pt-BR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Paul </a:t>
            </a:r>
            <a:r>
              <a:rPr lang="pt-BR" sz="1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Gauguin</a:t>
            </a:r>
            <a:r>
              <a:rPr lang="pt-BR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pt-BR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0422" name="Picture 6" descr="Gauguin_autoretra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738" y="2349500"/>
            <a:ext cx="1739900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Rectangle 5"/>
          <p:cNvSpPr>
            <a:spLocks noChangeArrowheads="1"/>
          </p:cNvSpPr>
          <p:nvPr/>
        </p:nvSpPr>
        <p:spPr bwMode="auto">
          <a:xfrm rot="-5400000">
            <a:off x="4469606" y="3521869"/>
            <a:ext cx="2860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900"/>
              <a:t>Imagem: Paul Gauguin / The Yorck Project: 10.000 Meisterwerke der Malerei / Domínio público</a:t>
            </a:r>
          </a:p>
        </p:txBody>
      </p:sp>
      <p:pic>
        <p:nvPicPr>
          <p:cNvPr id="13321" name="Picture 11" descr="C:\Geno\Meus Trabalhos\Oje\Red_vineyard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2525" y="3068638"/>
            <a:ext cx="2443163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2" name="Rectangle 7"/>
          <p:cNvSpPr>
            <a:spLocks noChangeArrowheads="1"/>
          </p:cNvSpPr>
          <p:nvPr/>
        </p:nvSpPr>
        <p:spPr bwMode="auto">
          <a:xfrm rot="-5400000">
            <a:off x="8093075" y="3783013"/>
            <a:ext cx="1517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900"/>
              <a:t>Obra: Vincent van Gogh / </a:t>
            </a:r>
          </a:p>
          <a:p>
            <a:r>
              <a:rPr lang="pt-BR" sz="900"/>
              <a:t>Domínio Público</a:t>
            </a:r>
          </a:p>
        </p:txBody>
      </p:sp>
    </p:spTree>
  </p:cSld>
  <p:clrMapOvr>
    <a:masterClrMapping/>
  </p:clrMapOvr>
  <p:transition spd="slow" advClick="0" advTm="43328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400675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ARTE -  Ensino Médio, 1ª Série</a:t>
            </a:r>
          </a:p>
          <a:p>
            <a:r>
              <a:rPr lang="pt-BR" sz="1600">
                <a:solidFill>
                  <a:schemeClr val="bg1"/>
                </a:solidFill>
                <a:latin typeface="Calibri" pitchFamily="34" charset="0"/>
              </a:rPr>
              <a:t>MODERNISMO: características, manifestações e movimentos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35496" y="908720"/>
            <a:ext cx="9073008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EXPRESSIONISMO – Alemanha – 1905 a 1910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251520" y="5724545"/>
            <a:ext cx="3024336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Cena de rua em Berlin, 1913,</a:t>
            </a:r>
          </a:p>
          <a:p>
            <a:pPr>
              <a:defRPr/>
            </a:pPr>
            <a:r>
              <a:rPr lang="pt-BR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Ernest Ludwig Kirchner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5508104" y="5661248"/>
            <a:ext cx="3384376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Autorretrato com uma menina, 1914-15, Ernest Ludwig Kirchner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3059832" y="1556792"/>
            <a:ext cx="2664296" cy="50167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Kirchner, resumiu assim o movimento: “Meu objetivo é sempre expressar a emoção e experimentar formas amplas e simples e cores claras”. Depois da 1ª Guerra Mundial, sua obra se tornou mais mórbida, e apavorado com a ascensão do nazismo se suicidou.</a:t>
            </a:r>
          </a:p>
        </p:txBody>
      </p:sp>
      <p:pic>
        <p:nvPicPr>
          <p:cNvPr id="14343" name="Picture 9" descr="C:\Geno\Meus Trabalhos\Oje\443px-Kirchner_Berlin_Street_Scene_19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" y="2058988"/>
            <a:ext cx="2713038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10" descr="C:\Geno\Meus Trabalhos\Oje\495px-Kirchner_-_Selbstbildnis_Doppelbil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5963" y="2060575"/>
            <a:ext cx="3017837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5" name="Rectangle 1"/>
          <p:cNvSpPr>
            <a:spLocks noChangeArrowheads="1"/>
          </p:cNvSpPr>
          <p:nvPr/>
        </p:nvSpPr>
        <p:spPr bwMode="auto">
          <a:xfrm rot="-5400000">
            <a:off x="-1100931" y="4306094"/>
            <a:ext cx="27051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900"/>
              <a:t>Obra: Ernst Ludwig Kirchner / Domínio público</a:t>
            </a:r>
          </a:p>
        </p:txBody>
      </p:sp>
      <p:sp>
        <p:nvSpPr>
          <p:cNvPr id="14346" name="Rectangle 11"/>
          <p:cNvSpPr>
            <a:spLocks noChangeArrowheads="1"/>
          </p:cNvSpPr>
          <p:nvPr/>
        </p:nvSpPr>
        <p:spPr bwMode="auto">
          <a:xfrm rot="5400000">
            <a:off x="7544595" y="3256756"/>
            <a:ext cx="270351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900"/>
              <a:t>Obra: Ernst Ludwig Kirchner / Domínio público</a:t>
            </a:r>
          </a:p>
        </p:txBody>
      </p:sp>
    </p:spTree>
  </p:cSld>
  <p:clrMapOvr>
    <a:masterClrMapping/>
  </p:clrMapOvr>
  <p:transition spd="slow" advClick="0" advTm="30219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400675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ARTE -  Ensino Médio, 1ª Série</a:t>
            </a:r>
          </a:p>
          <a:p>
            <a:r>
              <a:rPr lang="pt-BR" sz="1600">
                <a:solidFill>
                  <a:schemeClr val="bg1"/>
                </a:solidFill>
                <a:latin typeface="Calibri" pitchFamily="34" charset="0"/>
              </a:rPr>
              <a:t>MODERNISMO: características, manifestações e movimentos</a:t>
            </a:r>
          </a:p>
        </p:txBody>
      </p:sp>
      <p:sp>
        <p:nvSpPr>
          <p:cNvPr id="4" name="Retângulo 3"/>
          <p:cNvSpPr/>
          <p:nvPr/>
        </p:nvSpPr>
        <p:spPr>
          <a:xfrm>
            <a:off x="467544" y="980728"/>
            <a:ext cx="828092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ABSTRACIONISMO – 1910 a 1920</a:t>
            </a:r>
          </a:p>
          <a:p>
            <a:pPr algn="ctr">
              <a:defRPr/>
            </a:pPr>
            <a:r>
              <a:rPr lang="pt-B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 abandono de toda e qualquer referência à realidade.</a:t>
            </a:r>
          </a:p>
        </p:txBody>
      </p:sp>
      <p:sp>
        <p:nvSpPr>
          <p:cNvPr id="5" name="Retângulo 4"/>
          <p:cNvSpPr/>
          <p:nvPr/>
        </p:nvSpPr>
        <p:spPr>
          <a:xfrm>
            <a:off x="251520" y="2124139"/>
            <a:ext cx="2952328" cy="44012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Kandinsky</a:t>
            </a:r>
            <a:r>
              <a:rPr lang="pt-BR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foi o primeiro artista</a:t>
            </a:r>
          </a:p>
          <a:p>
            <a:pPr>
              <a:defRPr/>
            </a:pPr>
            <a:r>
              <a:rPr lang="pt-BR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 perceber a cor como elemento</a:t>
            </a:r>
          </a:p>
          <a:p>
            <a:pPr>
              <a:defRPr/>
            </a:pPr>
            <a:r>
              <a:rPr lang="pt-BR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que desperta a emoção, independente do conteúdo.</a:t>
            </a:r>
          </a:p>
          <a:p>
            <a:pPr>
              <a:defRPr/>
            </a:pPr>
            <a:r>
              <a:rPr lang="pt-BR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Transitou pelo expressionismo a partir dessa concepção. Paul </a:t>
            </a:r>
            <a:r>
              <a:rPr lang="pt-BR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Klee</a:t>
            </a:r>
            <a:r>
              <a:rPr lang="pt-BR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também expressou sua arte através da cor.</a:t>
            </a:r>
          </a:p>
        </p:txBody>
      </p:sp>
      <p:sp>
        <p:nvSpPr>
          <p:cNvPr id="7" name="Retângulo 6"/>
          <p:cNvSpPr/>
          <p:nvPr/>
        </p:nvSpPr>
        <p:spPr>
          <a:xfrm>
            <a:off x="5731115" y="2132856"/>
            <a:ext cx="2657309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Fire</a:t>
            </a:r>
            <a:r>
              <a:rPr lang="pt-BR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in </a:t>
            </a:r>
            <a:r>
              <a:rPr lang="pt-BR" sz="1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</a:t>
            </a:r>
            <a:r>
              <a:rPr lang="pt-BR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pt-BR" sz="1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evening</a:t>
            </a:r>
            <a:r>
              <a:rPr lang="pt-BR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1929, Paul </a:t>
            </a:r>
            <a:r>
              <a:rPr lang="pt-BR" sz="1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Klee</a:t>
            </a:r>
            <a:endParaRPr lang="pt-BR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4211960" y="6084585"/>
            <a:ext cx="172819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Sem título, 1940, </a:t>
            </a:r>
            <a:r>
              <a:rPr lang="pt-BR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Paul </a:t>
            </a:r>
            <a:r>
              <a:rPr lang="pt-BR" sz="1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Klee</a:t>
            </a:r>
            <a:endParaRPr lang="pt-BR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5367" name="Picture 10" descr="File:Paul Klee Ohne Titel (Gefangen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054475"/>
            <a:ext cx="2555875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CaixaDeTexto 9"/>
          <p:cNvSpPr txBox="1">
            <a:spLocks noChangeArrowheads="1"/>
          </p:cNvSpPr>
          <p:nvPr/>
        </p:nvSpPr>
        <p:spPr bwMode="auto">
          <a:xfrm rot="-5400000">
            <a:off x="7316788" y="5413375"/>
            <a:ext cx="2400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000"/>
              <a:t>Imagem: Sem título, 1940 / Paul Klee / </a:t>
            </a:r>
          </a:p>
          <a:p>
            <a:r>
              <a:rPr lang="pt-BR" sz="1000"/>
              <a:t>´Domínio Público</a:t>
            </a:r>
          </a:p>
        </p:txBody>
      </p:sp>
      <p:pic>
        <p:nvPicPr>
          <p:cNvPr id="15369" name="Picture 12" descr="File:Fire in the Even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2205038"/>
            <a:ext cx="2427288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0" name="CaixaDeTexto 11"/>
          <p:cNvSpPr txBox="1">
            <a:spLocks noChangeArrowheads="1"/>
          </p:cNvSpPr>
          <p:nvPr/>
        </p:nvSpPr>
        <p:spPr bwMode="auto">
          <a:xfrm>
            <a:off x="3203575" y="4684713"/>
            <a:ext cx="22240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000"/>
              <a:t>Imagem: Fire in the evening, 1929 / </a:t>
            </a:r>
          </a:p>
          <a:p>
            <a:r>
              <a:rPr lang="pt-BR" sz="1000"/>
              <a:t>Paul Klee / Domínio Público</a:t>
            </a:r>
          </a:p>
        </p:txBody>
      </p:sp>
    </p:spTree>
  </p:cSld>
  <p:clrMapOvr>
    <a:masterClrMapping/>
  </p:clrMapOvr>
  <p:transition spd="slow" advClick="0" advTm="45031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400675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ARTE -  Ensino Médio, 1ª Série</a:t>
            </a:r>
          </a:p>
          <a:p>
            <a:r>
              <a:rPr lang="pt-BR" sz="1600">
                <a:solidFill>
                  <a:schemeClr val="bg1"/>
                </a:solidFill>
                <a:latin typeface="Calibri" pitchFamily="34" charset="0"/>
              </a:rPr>
              <a:t>MODERNISMO: características, manifestações e movimentos</a:t>
            </a:r>
          </a:p>
        </p:txBody>
      </p:sp>
      <p:sp>
        <p:nvSpPr>
          <p:cNvPr id="3" name="Retângulo 2"/>
          <p:cNvSpPr/>
          <p:nvPr/>
        </p:nvSpPr>
        <p:spPr>
          <a:xfrm>
            <a:off x="467544" y="980728"/>
            <a:ext cx="828092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ABSTRACIONISMO – 1910 a 1920</a:t>
            </a:r>
          </a:p>
          <a:p>
            <a:pPr algn="ctr">
              <a:defRPr/>
            </a:pPr>
            <a:r>
              <a:rPr lang="pt-B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Abstracionismo Informal</a:t>
            </a:r>
          </a:p>
        </p:txBody>
      </p:sp>
      <p:sp>
        <p:nvSpPr>
          <p:cNvPr id="4" name="Retângulo 3"/>
          <p:cNvSpPr/>
          <p:nvPr/>
        </p:nvSpPr>
        <p:spPr>
          <a:xfrm>
            <a:off x="395537" y="2204864"/>
            <a:ext cx="2736303" cy="41549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Predominam os sentimentos e as emoções, as formas e as cores são criadas livremente, sugerindo associações com os elementos da </a:t>
            </a:r>
            <a:r>
              <a:rPr lang="pt-B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natureza </a:t>
            </a:r>
            <a:r>
              <a:rPr lang="pt-B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4"/>
              </a:rPr>
              <a:t>(1)</a:t>
            </a:r>
            <a:r>
              <a:rPr lang="pt-B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pt-BR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136719" y="5877272"/>
            <a:ext cx="3575146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pt-BR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Viagem de barco, 1913, </a:t>
            </a:r>
            <a:r>
              <a:rPr lang="pt-BR" sz="1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Kandinsky</a:t>
            </a:r>
            <a:r>
              <a:rPr lang="pt-BR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</p:txBody>
      </p:sp>
      <p:pic>
        <p:nvPicPr>
          <p:cNvPr id="16390" name="Picture 8" descr="Vasily Kandinsky. Boat Trip (Kahnfahrt) (plate, folio 28) from Klänge (Sounds). (1913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3800" y="2174875"/>
            <a:ext cx="3600450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CaixaDeTexto 7"/>
          <p:cNvSpPr txBox="1">
            <a:spLocks noChangeArrowheads="1"/>
          </p:cNvSpPr>
          <p:nvPr/>
        </p:nvSpPr>
        <p:spPr bwMode="auto">
          <a:xfrm rot="-5400000">
            <a:off x="7159625" y="4144963"/>
            <a:ext cx="3209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000"/>
              <a:t>Imagem: Viagem de barco, 1913 / Vasily Kandinsky / </a:t>
            </a:r>
          </a:p>
          <a:p>
            <a:r>
              <a:rPr lang="pt-BR" sz="1000"/>
              <a:t>Acervo do Museum of Modern Art, New York</a:t>
            </a:r>
          </a:p>
        </p:txBody>
      </p:sp>
    </p:spTree>
    <p:custDataLst>
      <p:tags r:id="rId1"/>
    </p:custDataLst>
  </p:cSld>
  <p:clrMapOvr>
    <a:masterClrMapping/>
  </p:clrMapOvr>
  <p:transition spd="slow" advClick="0" advTm="47844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400675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ARTE -  Ensino Médio, 1ª Série</a:t>
            </a:r>
          </a:p>
          <a:p>
            <a:r>
              <a:rPr lang="pt-BR" sz="1600">
                <a:solidFill>
                  <a:schemeClr val="bg1"/>
                </a:solidFill>
                <a:latin typeface="Calibri" pitchFamily="34" charset="0"/>
              </a:rPr>
              <a:t>MODERNISMO: características, manifestações e movimentos</a:t>
            </a:r>
          </a:p>
        </p:txBody>
      </p:sp>
      <p:sp>
        <p:nvSpPr>
          <p:cNvPr id="4" name="Retângulo 3"/>
          <p:cNvSpPr/>
          <p:nvPr/>
        </p:nvSpPr>
        <p:spPr>
          <a:xfrm>
            <a:off x="467544" y="980728"/>
            <a:ext cx="828092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ABSTRACIONISMO – 1910 a 1920</a:t>
            </a:r>
          </a:p>
          <a:p>
            <a:pPr algn="ctr">
              <a:defRPr/>
            </a:pPr>
            <a:r>
              <a:rPr lang="pt-B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Abstracionismo geométrico</a:t>
            </a:r>
          </a:p>
        </p:txBody>
      </p:sp>
      <p:sp>
        <p:nvSpPr>
          <p:cNvPr id="5" name="Retângulo 4"/>
          <p:cNvSpPr/>
          <p:nvPr/>
        </p:nvSpPr>
        <p:spPr>
          <a:xfrm>
            <a:off x="144016" y="1988840"/>
            <a:ext cx="3203848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As formas e cores devem ser organizadas de tal maneira que a composição resultante seja apenas a expressão de uma concepção </a:t>
            </a:r>
            <a:r>
              <a:rPr lang="pt-B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geométrica </a:t>
            </a:r>
            <a:r>
              <a:rPr lang="pt-B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4"/>
              </a:rPr>
              <a:t>(2)</a:t>
            </a:r>
            <a:r>
              <a:rPr lang="pt-B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endParaRPr lang="pt-BR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6516216" y="2132856"/>
            <a:ext cx="2808311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Árvore vermelha,</a:t>
            </a:r>
          </a:p>
          <a:p>
            <a:pPr>
              <a:defRPr/>
            </a:pPr>
            <a:r>
              <a:rPr lang="pt-BR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1909-1910,  </a:t>
            </a:r>
            <a:r>
              <a:rPr lang="pt-BR" sz="1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Piet</a:t>
            </a:r>
            <a:r>
              <a:rPr lang="pt-BR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pt-BR" sz="1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Mondrian</a:t>
            </a:r>
            <a:endParaRPr lang="pt-BR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6660232" y="6021288"/>
            <a:ext cx="252028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Árvores em Flor, 1912.</a:t>
            </a:r>
          </a:p>
          <a:p>
            <a:pPr>
              <a:defRPr/>
            </a:pPr>
            <a:r>
              <a:rPr lang="pt-BR" sz="1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Piet</a:t>
            </a:r>
            <a:r>
              <a:rPr lang="pt-BR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pt-BR" sz="1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Mondrian</a:t>
            </a:r>
            <a:endParaRPr lang="pt-BR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7415" name="Picture 15" descr="Piet Mondrian. Tableau no. 2 / Composition no. V. 19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3638" y="4652963"/>
            <a:ext cx="28130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7" descr="Piet Mondrian. Composition No. II, with Red and Blue. 1929 (original date partly obliterated; mistakenly repainted 1925 by Mondrian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08450" y="1916113"/>
            <a:ext cx="1900238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7" name="CaixaDeTexto 14"/>
          <p:cNvSpPr txBox="1">
            <a:spLocks noChangeArrowheads="1"/>
          </p:cNvSpPr>
          <p:nvPr/>
        </p:nvSpPr>
        <p:spPr bwMode="auto">
          <a:xfrm>
            <a:off x="3422650" y="4252913"/>
            <a:ext cx="3452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000"/>
              <a:t>Imagem: Composição nº2 com vermelho e azul</a:t>
            </a:r>
          </a:p>
          <a:p>
            <a:r>
              <a:rPr lang="pt-BR" sz="1000"/>
              <a:t> 1929 / Piet Mondrian / Museum of Modern Art, New York</a:t>
            </a:r>
          </a:p>
        </p:txBody>
      </p:sp>
      <p:sp>
        <p:nvSpPr>
          <p:cNvPr id="17418" name="CaixaDeTexto 15"/>
          <p:cNvSpPr txBox="1">
            <a:spLocks noChangeArrowheads="1"/>
          </p:cNvSpPr>
          <p:nvPr/>
        </p:nvSpPr>
        <p:spPr bwMode="auto">
          <a:xfrm>
            <a:off x="2916238" y="6413500"/>
            <a:ext cx="39227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000"/>
              <a:t>Imagem: Tableau no. 2 / Composition no. V, 1914  / Piet Mondrian</a:t>
            </a:r>
          </a:p>
          <a:p>
            <a:r>
              <a:rPr lang="pt-BR" sz="1000"/>
              <a:t> / Museum of Modern Art, New York</a:t>
            </a:r>
          </a:p>
        </p:txBody>
      </p:sp>
    </p:spTree>
    <p:custDataLst>
      <p:tags r:id="rId1"/>
    </p:custDataLst>
  </p:cSld>
  <p:clrMapOvr>
    <a:masterClrMapping/>
  </p:clrMapOvr>
  <p:transition spd="slow" advClick="0" advTm="63532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aixaDeTexto 4"/>
          <p:cNvSpPr txBox="1">
            <a:spLocks noChangeArrowheads="1"/>
          </p:cNvSpPr>
          <p:nvPr/>
        </p:nvSpPr>
        <p:spPr bwMode="auto">
          <a:xfrm>
            <a:off x="179388" y="115888"/>
            <a:ext cx="5400675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ARTE -  Ensino Médio, 1ª Série</a:t>
            </a:r>
          </a:p>
          <a:p>
            <a:r>
              <a:rPr lang="pt-BR" sz="1600">
                <a:solidFill>
                  <a:schemeClr val="bg1"/>
                </a:solidFill>
                <a:latin typeface="Calibri" pitchFamily="34" charset="0"/>
              </a:rPr>
              <a:t>MODERNISMO: características, manifestações e movimentos</a:t>
            </a:r>
          </a:p>
        </p:txBody>
      </p:sp>
      <p:sp>
        <p:nvSpPr>
          <p:cNvPr id="8" name="Retângulo 7"/>
          <p:cNvSpPr/>
          <p:nvPr/>
        </p:nvSpPr>
        <p:spPr>
          <a:xfrm>
            <a:off x="899592" y="836712"/>
            <a:ext cx="7416824" cy="135421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1913 - Henry Ford </a:t>
            </a:r>
          </a:p>
          <a:p>
            <a:pPr algn="ctr">
              <a:defRPr/>
            </a:pPr>
            <a:r>
              <a:rPr lang="pt-BR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Desenvolve linha de produção</a:t>
            </a:r>
          </a:p>
        </p:txBody>
      </p:sp>
      <p:sp>
        <p:nvSpPr>
          <p:cNvPr id="10" name="Retângulo 9"/>
          <p:cNvSpPr/>
          <p:nvPr/>
        </p:nvSpPr>
        <p:spPr>
          <a:xfrm>
            <a:off x="4067944" y="2420888"/>
            <a:ext cx="1584176" cy="5847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Henry Ford (1863 – 1947)</a:t>
            </a:r>
          </a:p>
        </p:txBody>
      </p:sp>
      <p:pic>
        <p:nvPicPr>
          <p:cNvPr id="18437" name="Picture 9" descr="C:\Geno\Meus Trabalhos\Oje\AssemblyLi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141663"/>
            <a:ext cx="3759200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10" descr="C:\Geno\Meus Trabalhos\Oje\470px-Henry_ford_19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4675" y="2320925"/>
            <a:ext cx="3238500" cy="413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Rectangle 1"/>
          <p:cNvSpPr>
            <a:spLocks noChangeArrowheads="1"/>
          </p:cNvSpPr>
          <p:nvPr/>
        </p:nvSpPr>
        <p:spPr bwMode="auto">
          <a:xfrm>
            <a:off x="323850" y="6308725"/>
            <a:ext cx="33845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900"/>
              <a:t>Imagem: Assembly line / Autor desconhecido / Domínio público</a:t>
            </a:r>
          </a:p>
        </p:txBody>
      </p:sp>
      <p:sp>
        <p:nvSpPr>
          <p:cNvPr id="18440" name="Rectangle 3"/>
          <p:cNvSpPr>
            <a:spLocks noChangeArrowheads="1"/>
          </p:cNvSpPr>
          <p:nvPr/>
        </p:nvSpPr>
        <p:spPr bwMode="auto">
          <a:xfrm>
            <a:off x="5580063" y="6430963"/>
            <a:ext cx="36210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900"/>
              <a:t>Imagem: Henry Ford em 1919 / Library of congress / United States </a:t>
            </a:r>
          </a:p>
          <a:p>
            <a:r>
              <a:rPr lang="pt-BR" sz="900"/>
              <a:t>Public Domain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107504" y="2658398"/>
            <a:ext cx="3888432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Linha de montagem da Ford em 1913</a:t>
            </a:r>
            <a:endParaRPr lang="pt-BR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slow" advClick="0" advTm="24937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7" descr="C:\Geno\Meus Trabalhos\Oje\800px-Battle_of_Messines_-_destroyed_German_tren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1300" y="1019175"/>
            <a:ext cx="7545388" cy="50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6" descr="C:\Geno\Meus Trabalhos\Oje\800px-StateLibQld_1_117920_Troops_landing_at_Suvla_Bay,_Turkey,_25_April_19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775" y="981075"/>
            <a:ext cx="3852863" cy="241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CaixaDeTexto 4"/>
          <p:cNvSpPr txBox="1">
            <a:spLocks noChangeArrowheads="1"/>
          </p:cNvSpPr>
          <p:nvPr/>
        </p:nvSpPr>
        <p:spPr bwMode="auto">
          <a:xfrm>
            <a:off x="179388" y="115888"/>
            <a:ext cx="5400675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ARTE -  Ensino Médio, 1ª Série</a:t>
            </a:r>
          </a:p>
          <a:p>
            <a:r>
              <a:rPr lang="pt-BR" sz="1600">
                <a:solidFill>
                  <a:schemeClr val="bg1"/>
                </a:solidFill>
                <a:latin typeface="Calibri" pitchFamily="34" charset="0"/>
              </a:rPr>
              <a:t>MODERNISMO: características, manifestações e movimentos</a:t>
            </a:r>
          </a:p>
        </p:txBody>
      </p:sp>
      <p:sp>
        <p:nvSpPr>
          <p:cNvPr id="9" name="Retângulo 8"/>
          <p:cNvSpPr/>
          <p:nvPr/>
        </p:nvSpPr>
        <p:spPr>
          <a:xfrm>
            <a:off x="467544" y="4941168"/>
            <a:ext cx="8280920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PRIMEIRA GRANDE GUERRA MUNDIAL</a:t>
            </a:r>
          </a:p>
          <a:p>
            <a:pPr algn="ctr">
              <a:defRPr/>
            </a:pPr>
            <a:r>
              <a:rPr lang="pt-BR" sz="4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1914-1918</a:t>
            </a:r>
          </a:p>
        </p:txBody>
      </p:sp>
      <p:sp>
        <p:nvSpPr>
          <p:cNvPr id="19462" name="Rectangle 1"/>
          <p:cNvSpPr>
            <a:spLocks noChangeArrowheads="1"/>
          </p:cNvSpPr>
          <p:nvPr/>
        </p:nvSpPr>
        <p:spPr bwMode="auto">
          <a:xfrm>
            <a:off x="6786563" y="6021388"/>
            <a:ext cx="26812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900"/>
              <a:t>Imagem: Destroyed german trench / John Warwick Brooke / Domínio público</a:t>
            </a:r>
          </a:p>
        </p:txBody>
      </p:sp>
      <p:sp>
        <p:nvSpPr>
          <p:cNvPr id="19463" name="Rectangle 2"/>
          <p:cNvSpPr>
            <a:spLocks noChangeArrowheads="1"/>
          </p:cNvSpPr>
          <p:nvPr/>
        </p:nvSpPr>
        <p:spPr bwMode="auto">
          <a:xfrm rot="-5400000">
            <a:off x="-1096963" y="2185988"/>
            <a:ext cx="2640013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900"/>
              <a:t>Imagem : Autor desconhecido / Domínio público</a:t>
            </a:r>
          </a:p>
        </p:txBody>
      </p:sp>
    </p:spTree>
  </p:cSld>
  <p:clrMapOvr>
    <a:masterClrMapping/>
  </p:clrMapOvr>
  <p:transition spd="slow" advClick="0" advTm="16437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aixaDeTexto 4"/>
          <p:cNvSpPr txBox="1">
            <a:spLocks noChangeArrowheads="1"/>
          </p:cNvSpPr>
          <p:nvPr/>
        </p:nvSpPr>
        <p:spPr bwMode="auto">
          <a:xfrm>
            <a:off x="179388" y="115888"/>
            <a:ext cx="5400675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ARTE -  Ensino Médio, 1ª Série</a:t>
            </a:r>
          </a:p>
          <a:p>
            <a:r>
              <a:rPr lang="pt-BR" sz="1600">
                <a:solidFill>
                  <a:schemeClr val="bg1"/>
                </a:solidFill>
                <a:latin typeface="Calibri" pitchFamily="34" charset="0"/>
              </a:rPr>
              <a:t>MODERNISMO: características, manifestações e movimentos</a:t>
            </a:r>
          </a:p>
        </p:txBody>
      </p:sp>
      <p:sp>
        <p:nvSpPr>
          <p:cNvPr id="3" name="Retângulo 2"/>
          <p:cNvSpPr/>
          <p:nvPr/>
        </p:nvSpPr>
        <p:spPr>
          <a:xfrm>
            <a:off x="161999" y="980728"/>
            <a:ext cx="8736687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DADAÍSMO – Zurique - 1914 a 1918</a:t>
            </a:r>
          </a:p>
        </p:txBody>
      </p:sp>
      <p:sp>
        <p:nvSpPr>
          <p:cNvPr id="4" name="Retângulo 3"/>
          <p:cNvSpPr/>
          <p:nvPr/>
        </p:nvSpPr>
        <p:spPr>
          <a:xfrm>
            <a:off x="4139952" y="1700808"/>
            <a:ext cx="4680520" cy="48013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pt-B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Artistas e intelectuais de diversas nacionalidades, contrários ao envolvimento dos seus países na guerra, exilaram-se na Suíça. Fundaram um movimento literário que deveria expressar suas decepções, a esse movimento deram o nome de </a:t>
            </a:r>
            <a:r>
              <a:rPr lang="pt-BR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Dadá</a:t>
            </a:r>
            <a:r>
              <a:rPr lang="pt-B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que significa cavalinho em francês. </a:t>
            </a:r>
          </a:p>
          <a:p>
            <a:pPr algn="r">
              <a:defRPr/>
            </a:pPr>
            <a:r>
              <a:rPr lang="pt-B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Os dadaístas propunham que a criação artística se libertasse das amarras do pensamento racionalista, e sugeriam que fosse apenas o resultado do automatismo psíquico, selecionado e combinado ao acaso. Criticando e satirizando os valores tradicionais, responsáveis pelo caos vivido na </a:t>
            </a:r>
            <a:r>
              <a:rPr lang="pt-B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Europa </a:t>
            </a:r>
            <a:r>
              <a:rPr lang="pt-BR" sz="1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2"/>
              </a:rPr>
              <a:t>(3)</a:t>
            </a:r>
            <a:r>
              <a:rPr lang="pt-B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pt-B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34754" y="6186790"/>
            <a:ext cx="300114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Marcel </a:t>
            </a:r>
            <a:r>
              <a:rPr lang="pt-BR" sz="1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Duchamp</a:t>
            </a:r>
            <a:r>
              <a:rPr lang="pt-BR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(1887-1968)</a:t>
            </a:r>
          </a:p>
        </p:txBody>
      </p:sp>
      <p:pic>
        <p:nvPicPr>
          <p:cNvPr id="20486" name="Picture 7" descr="C:\Geno\Meus Trabalhos\Oje\407px-Marcel_Duchamp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770063"/>
            <a:ext cx="3024187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Rectangle 1"/>
          <p:cNvSpPr>
            <a:spLocks noChangeArrowheads="1"/>
          </p:cNvSpPr>
          <p:nvPr/>
        </p:nvSpPr>
        <p:spPr bwMode="auto">
          <a:xfrm rot="-5400000">
            <a:off x="-1143000" y="4679950"/>
            <a:ext cx="2870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/>
              <a:t>Imagem: George Grantham Bain Collection / United</a:t>
            </a:r>
          </a:p>
          <a:p>
            <a:r>
              <a:rPr lang="en-US" sz="900"/>
              <a:t>States Public Domain </a:t>
            </a:r>
            <a:endParaRPr lang="pt-BR" sz="900"/>
          </a:p>
        </p:txBody>
      </p:sp>
    </p:spTree>
  </p:cSld>
  <p:clrMapOvr>
    <a:masterClrMapping/>
  </p:clrMapOvr>
  <p:transition spd="slow" advClick="0" advTm="44891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aixaDeTexto 4"/>
          <p:cNvSpPr txBox="1">
            <a:spLocks noChangeArrowheads="1"/>
          </p:cNvSpPr>
          <p:nvPr/>
        </p:nvSpPr>
        <p:spPr bwMode="auto">
          <a:xfrm>
            <a:off x="179388" y="115888"/>
            <a:ext cx="5400675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ARTE -  Ensino Médio, 1ª Série</a:t>
            </a:r>
          </a:p>
          <a:p>
            <a:r>
              <a:rPr lang="pt-BR" sz="1600">
                <a:solidFill>
                  <a:schemeClr val="bg1"/>
                </a:solidFill>
                <a:latin typeface="Calibri" pitchFamily="34" charset="0"/>
              </a:rPr>
              <a:t>MODERNISMO: características, manifestações e movimentos</a:t>
            </a:r>
          </a:p>
        </p:txBody>
      </p:sp>
      <p:sp>
        <p:nvSpPr>
          <p:cNvPr id="3" name="Retângulo 2"/>
          <p:cNvSpPr/>
          <p:nvPr/>
        </p:nvSpPr>
        <p:spPr>
          <a:xfrm>
            <a:off x="3320713" y="980728"/>
            <a:ext cx="241925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DADAÍSMO</a:t>
            </a:r>
          </a:p>
        </p:txBody>
      </p:sp>
      <p:sp>
        <p:nvSpPr>
          <p:cNvPr id="8" name="Retângulo 7"/>
          <p:cNvSpPr/>
          <p:nvPr/>
        </p:nvSpPr>
        <p:spPr>
          <a:xfrm>
            <a:off x="3275857" y="5940569"/>
            <a:ext cx="2448271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Roda de bicicleta </a:t>
            </a:r>
            <a:r>
              <a:rPr lang="pt-BR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pt-BR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1913, </a:t>
            </a:r>
            <a:r>
              <a:rPr lang="pt-BR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Marcel </a:t>
            </a:r>
            <a:r>
              <a:rPr lang="pt-BR" sz="1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duchamp</a:t>
            </a:r>
            <a:endParaRPr lang="pt-BR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688632" y="5436513"/>
            <a:ext cx="3275856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endParaRPr lang="pt-BR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r">
              <a:defRPr/>
            </a:pPr>
            <a:r>
              <a:rPr lang="pt-BR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 fonte, 1917 </a:t>
            </a:r>
            <a:r>
              <a:rPr lang="pt-BR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Marcel </a:t>
            </a:r>
            <a:r>
              <a:rPr lang="pt-BR" sz="1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Duchamp</a:t>
            </a:r>
            <a:endParaRPr lang="pt-BR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1510" name="Picture 14" descr="http://www.philamuseum.org/images/cad/large/1964-175-1-C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2392363"/>
            <a:ext cx="2552700" cy="408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CaixaDeTexto 13"/>
          <p:cNvSpPr txBox="1">
            <a:spLocks noChangeArrowheads="1"/>
          </p:cNvSpPr>
          <p:nvPr/>
        </p:nvSpPr>
        <p:spPr bwMode="auto">
          <a:xfrm rot="-5400000">
            <a:off x="-1116013" y="4724401"/>
            <a:ext cx="3133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000"/>
              <a:t>Imagem: Roda de Bicicleta, 1913 / Marcel Duchamp</a:t>
            </a:r>
          </a:p>
          <a:p>
            <a:r>
              <a:rPr lang="pt-BR" sz="1000"/>
              <a:t>Philadelphia Museum of Art(replica)</a:t>
            </a:r>
          </a:p>
        </p:txBody>
      </p:sp>
      <p:pic>
        <p:nvPicPr>
          <p:cNvPr id="21512" name="Picture 16" descr="http://www.philamuseum.org/images/cad/large/1998-74-1v1-pm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4225" y="2492375"/>
            <a:ext cx="2960688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3" name="CaixaDeTexto 15"/>
          <p:cNvSpPr txBox="1">
            <a:spLocks noChangeArrowheads="1"/>
          </p:cNvSpPr>
          <p:nvPr/>
        </p:nvSpPr>
        <p:spPr bwMode="auto">
          <a:xfrm rot="-5400000">
            <a:off x="4364037" y="4213226"/>
            <a:ext cx="2543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000"/>
              <a:t>Imagem: A fonte, 1917 / Marcel Duchamp</a:t>
            </a:r>
          </a:p>
          <a:p>
            <a:r>
              <a:rPr lang="pt-BR" sz="1000"/>
              <a:t>Philadephia Museum of Art(replica)</a:t>
            </a:r>
          </a:p>
        </p:txBody>
      </p:sp>
    </p:spTree>
    <p:custDataLst>
      <p:tags r:id="rId1"/>
    </p:custDataLst>
  </p:cSld>
  <p:clrMapOvr>
    <a:masterClrMapping/>
  </p:clrMapOvr>
  <p:transition spd="slow" advClick="0" advTm="4386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400675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ARTE - Ensino Médio, 1ª Série</a:t>
            </a:r>
          </a:p>
          <a:p>
            <a:r>
              <a:rPr lang="pt-BR" sz="1600">
                <a:solidFill>
                  <a:schemeClr val="bg1"/>
                </a:solidFill>
                <a:latin typeface="Calibri" pitchFamily="34" charset="0"/>
              </a:rPr>
              <a:t>MODERNISMO: características, manifestações e movimentos</a:t>
            </a:r>
          </a:p>
        </p:txBody>
      </p:sp>
      <p:sp>
        <p:nvSpPr>
          <p:cNvPr id="6" name="Retângulo 5"/>
          <p:cNvSpPr/>
          <p:nvPr/>
        </p:nvSpPr>
        <p:spPr>
          <a:xfrm>
            <a:off x="4643438" y="1124744"/>
            <a:ext cx="4286280" cy="507831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TEMPOS MODERNOS.</a:t>
            </a:r>
          </a:p>
          <a:p>
            <a:pPr algn="ctr">
              <a:defRPr/>
            </a:pPr>
            <a:endParaRPr lang="pt-BR" sz="1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pt-BR" sz="1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buFont typeface="Arial" pitchFamily="34" charset="0"/>
              <a:buChar char="•"/>
              <a:defRPr/>
            </a:pPr>
            <a:r>
              <a:rPr lang="pt-BR" sz="3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industrialização;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pt-BR" sz="3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politização;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pt-BR" sz="3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mobilidade;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pt-BR" sz="3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acesso a cultura;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pt-BR" sz="3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liberdade de expressão.</a:t>
            </a:r>
          </a:p>
        </p:txBody>
      </p:sp>
      <p:pic>
        <p:nvPicPr>
          <p:cNvPr id="4100" name="Picture 7" descr="C:\Geno\Meus Trabalhos\Oje\Dobbs_und_Nelles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175" y="930275"/>
            <a:ext cx="4070350" cy="265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1"/>
          <p:cNvSpPr>
            <a:spLocks noChangeArrowheads="1"/>
          </p:cNvSpPr>
          <p:nvPr/>
        </p:nvSpPr>
        <p:spPr bwMode="auto">
          <a:xfrm rot="-5400000">
            <a:off x="2878138" y="2097087"/>
            <a:ext cx="26098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900"/>
              <a:t>Imagem: Autor desconhecido / Domínio público</a:t>
            </a:r>
          </a:p>
        </p:txBody>
      </p:sp>
      <p:pic>
        <p:nvPicPr>
          <p:cNvPr id="4102" name="Picture 7" descr="C:\Geno\Meus Trabalhos\Oje\Alberto_Santos_Dumont_flying_the_Demoiselle_(1909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175" y="3573463"/>
            <a:ext cx="407035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1"/>
          <p:cNvSpPr>
            <a:spLocks noChangeArrowheads="1"/>
          </p:cNvSpPr>
          <p:nvPr/>
        </p:nvSpPr>
        <p:spPr bwMode="auto">
          <a:xfrm rot="-5400000">
            <a:off x="2878932" y="4672806"/>
            <a:ext cx="260826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900"/>
              <a:t>Imagem: Autor desconhecido / Domínio público</a:t>
            </a:r>
          </a:p>
        </p:txBody>
      </p:sp>
    </p:spTree>
  </p:cSld>
  <p:clrMapOvr>
    <a:masterClrMapping/>
  </p:clrMapOvr>
  <p:transition spd="slow" advClick="0" advTm="35203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aixaDeTexto 4"/>
          <p:cNvSpPr txBox="1">
            <a:spLocks noChangeArrowheads="1"/>
          </p:cNvSpPr>
          <p:nvPr/>
        </p:nvSpPr>
        <p:spPr bwMode="auto">
          <a:xfrm>
            <a:off x="179388" y="115888"/>
            <a:ext cx="5400675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ARTE -  Ensino Médio, 1ª Série</a:t>
            </a:r>
          </a:p>
          <a:p>
            <a:r>
              <a:rPr lang="pt-BR" sz="1600">
                <a:solidFill>
                  <a:schemeClr val="bg1"/>
                </a:solidFill>
                <a:latin typeface="Calibri" pitchFamily="34" charset="0"/>
              </a:rPr>
              <a:t>MODERNISMO: características, manifestações e movimentos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84134" y="1052736"/>
            <a:ext cx="8708346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SURREALISMO – Europa e EUA – 1924</a:t>
            </a:r>
          </a:p>
          <a:p>
            <a:pPr algn="ctr">
              <a:defRPr/>
            </a:pPr>
            <a:r>
              <a:rPr lang="pt-B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 filho legítimo do Dadaísmo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179512" y="2247250"/>
            <a:ext cx="3456384" cy="427809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O surrealismo, implica em ir além do realismos, buscava o bizarro e o irracional para expressar verdades ocultas, inalcançáveis por meio da lógica. </a:t>
            </a:r>
          </a:p>
          <a:p>
            <a:pPr algn="just">
              <a:defRPr/>
            </a:pPr>
            <a:r>
              <a:rPr lang="pt-BR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O movimento tomou duas formas a figurativa, presentes nas obras dos pintores Salvador Dali e René </a:t>
            </a:r>
            <a:r>
              <a:rPr lang="pt-BR" sz="1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Magritte</a:t>
            </a:r>
            <a:r>
              <a:rPr lang="pt-BR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que usavam técnicas realistas para expressar cenas alucinatórias, e a abstrata dos pintores Joan Miró e Max Ernst que praticavam a arte improvisada, distanciando-se o máximo possível do controle </a:t>
            </a:r>
            <a:r>
              <a:rPr lang="pt-BR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consciente </a:t>
            </a:r>
            <a:r>
              <a:rPr lang="pt-BR" sz="1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2"/>
              </a:rPr>
              <a:t>(4)</a:t>
            </a:r>
            <a:r>
              <a:rPr lang="pt-BR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pt-BR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6767228" y="2132856"/>
            <a:ext cx="2376772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 Persistência da </a:t>
            </a:r>
            <a:r>
              <a:rPr lang="pt-BR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Memória, </a:t>
            </a:r>
            <a:r>
              <a:rPr lang="pt-BR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1931, Salvador Dali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779912" y="6012577"/>
            <a:ext cx="208823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Os amantes, </a:t>
            </a:r>
            <a:r>
              <a:rPr lang="pt-BR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1928,</a:t>
            </a:r>
          </a:p>
          <a:p>
            <a:pPr algn="r">
              <a:defRPr/>
            </a:pPr>
            <a:r>
              <a:rPr lang="pt-BR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René </a:t>
            </a:r>
            <a:r>
              <a:rPr lang="pt-BR" sz="1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Magritte</a:t>
            </a:r>
            <a:endParaRPr lang="pt-BR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2535" name="Picture 2" descr="http://www.moma.org/collection_images/resized/051/w500h420/CRI_1510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7775" y="2276475"/>
            <a:ext cx="2882900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CaixaDeTexto 11"/>
          <p:cNvSpPr txBox="1">
            <a:spLocks noChangeArrowheads="1"/>
          </p:cNvSpPr>
          <p:nvPr/>
        </p:nvSpPr>
        <p:spPr bwMode="auto">
          <a:xfrm>
            <a:off x="6732588" y="2997200"/>
            <a:ext cx="24257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000"/>
              <a:t>Imagem: </a:t>
            </a:r>
            <a:r>
              <a:rPr lang="en-US" sz="1000"/>
              <a:t>Persistance of Memory, 1931</a:t>
            </a:r>
          </a:p>
          <a:p>
            <a:r>
              <a:rPr lang="en-US" sz="1000"/>
              <a:t> / Salvdor Dalí / Museum of Modern Art,</a:t>
            </a:r>
          </a:p>
          <a:p>
            <a:r>
              <a:rPr lang="en-US" sz="1000"/>
              <a:t> New York</a:t>
            </a:r>
          </a:p>
          <a:p>
            <a:r>
              <a:rPr lang="en-US" sz="1000"/>
              <a:t> </a:t>
            </a:r>
            <a:endParaRPr lang="pt-BR" sz="1000"/>
          </a:p>
        </p:txBody>
      </p:sp>
      <p:pic>
        <p:nvPicPr>
          <p:cNvPr id="22537" name="Picture 4" descr="René Magritte. The Lovers. Le Perreux-sur-Marne, 19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4550" y="4437063"/>
            <a:ext cx="3122613" cy="232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8" name="CaixaDeTexto 12"/>
          <p:cNvSpPr txBox="1">
            <a:spLocks noChangeArrowheads="1"/>
          </p:cNvSpPr>
          <p:nvPr/>
        </p:nvSpPr>
        <p:spPr bwMode="auto">
          <a:xfrm>
            <a:off x="3708400" y="4724400"/>
            <a:ext cx="222567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000"/>
              <a:t>Imagem: The Lovers, 1928 /</a:t>
            </a:r>
          </a:p>
          <a:p>
            <a:r>
              <a:rPr lang="pt-BR" sz="1000"/>
              <a:t> Rene Magritte / Museum of Modern</a:t>
            </a:r>
          </a:p>
          <a:p>
            <a:r>
              <a:rPr lang="pt-BR" sz="1000"/>
              <a:t> Art, New York</a:t>
            </a:r>
          </a:p>
        </p:txBody>
      </p:sp>
    </p:spTree>
  </p:cSld>
  <p:clrMapOvr>
    <a:masterClrMapping/>
  </p:clrMapOvr>
  <p:transition spd="slow" advClick="0" advTm="60375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400675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ARTE -  Ensino Médio, 1ª Série</a:t>
            </a:r>
          </a:p>
          <a:p>
            <a:r>
              <a:rPr lang="pt-BR" sz="1600">
                <a:solidFill>
                  <a:schemeClr val="bg1"/>
                </a:solidFill>
                <a:latin typeface="Calibri" pitchFamily="34" charset="0"/>
              </a:rPr>
              <a:t>MODERNISMO: características, manifestações e movimentos</a:t>
            </a:r>
          </a:p>
        </p:txBody>
      </p:sp>
      <p:sp>
        <p:nvSpPr>
          <p:cNvPr id="6" name="Retângulo 5"/>
          <p:cNvSpPr/>
          <p:nvPr/>
        </p:nvSpPr>
        <p:spPr>
          <a:xfrm>
            <a:off x="2915816" y="980728"/>
            <a:ext cx="6445224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pt-BR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FASCISMO – Itália</a:t>
            </a:r>
          </a:p>
          <a:p>
            <a:pPr>
              <a:defRPr/>
            </a:pPr>
            <a:r>
              <a:rPr lang="pt-BR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Liberdade e igualdade:</a:t>
            </a:r>
          </a:p>
          <a:p>
            <a:pPr>
              <a:defRPr/>
            </a:pPr>
            <a:r>
              <a:rPr lang="pt-BR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Comunismo</a:t>
            </a:r>
          </a:p>
        </p:txBody>
      </p:sp>
      <p:sp>
        <p:nvSpPr>
          <p:cNvPr id="8" name="Retângulo 7"/>
          <p:cNvSpPr/>
          <p:nvPr/>
        </p:nvSpPr>
        <p:spPr>
          <a:xfrm>
            <a:off x="-2160240" y="4725144"/>
            <a:ext cx="8748464" cy="206210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pt-BR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Segunda Grande Guerra Mundial</a:t>
            </a:r>
          </a:p>
          <a:p>
            <a:pPr algn="r">
              <a:defRPr/>
            </a:pPr>
            <a:r>
              <a:rPr lang="pt-BR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1939-1945</a:t>
            </a:r>
          </a:p>
          <a:p>
            <a:pPr algn="r">
              <a:defRPr/>
            </a:pPr>
            <a:r>
              <a:rPr lang="pt-BR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NAZISMO – Alemanha</a:t>
            </a:r>
          </a:p>
          <a:p>
            <a:pPr algn="r">
              <a:defRPr/>
            </a:pPr>
            <a:r>
              <a:rPr lang="pt-BR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maior genocídio da História</a:t>
            </a:r>
          </a:p>
        </p:txBody>
      </p:sp>
      <p:pic>
        <p:nvPicPr>
          <p:cNvPr id="23557" name="Picture 7" descr="C:\Geno\Meus Trabalhos\Oje\Bundesarchiv_Bild_183-2007-1022-506,_Italien,_deutsche_Frontkämpfer_in_Rom_cr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004888"/>
            <a:ext cx="2771775" cy="336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8" descr="C:\Geno\Meus Trabalhos\Oje\379px-Bundesarchiv_Bild_183-S33882,_Adolf_Hitler_retouch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2876550"/>
            <a:ext cx="2457450" cy="389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Rectangle 1"/>
          <p:cNvSpPr>
            <a:spLocks noChangeArrowheads="1"/>
          </p:cNvSpPr>
          <p:nvPr/>
        </p:nvSpPr>
        <p:spPr bwMode="auto">
          <a:xfrm>
            <a:off x="23813" y="4356100"/>
            <a:ext cx="264636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900"/>
              <a:t>Imagem: Autor desconhecido / </a:t>
            </a:r>
            <a:r>
              <a:rPr lang="pt-BR" sz="900" b="1"/>
              <a:t>Bundesarchiv, Bild 183-2007-1022-506 / CC-BY-AS / </a:t>
            </a:r>
            <a:r>
              <a:rPr lang="en-US" sz="900"/>
              <a:t> Creative Commons Attribution-Share Alike 3.0 Germany</a:t>
            </a:r>
            <a:endParaRPr lang="pt-BR" sz="900"/>
          </a:p>
        </p:txBody>
      </p:sp>
      <p:sp>
        <p:nvSpPr>
          <p:cNvPr id="23560" name="Rectangle 9"/>
          <p:cNvSpPr>
            <a:spLocks noChangeArrowheads="1"/>
          </p:cNvSpPr>
          <p:nvPr/>
        </p:nvSpPr>
        <p:spPr bwMode="auto">
          <a:xfrm>
            <a:off x="6497638" y="2420938"/>
            <a:ext cx="264636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900"/>
              <a:t>Autor desconhecido /</a:t>
            </a:r>
            <a:r>
              <a:rPr lang="pt-BR" sz="900" b="1"/>
              <a:t>Bundesarchiv, Bild 183-S33882 / CC-BY-AS / </a:t>
            </a:r>
            <a:r>
              <a:rPr lang="en-US" sz="900"/>
              <a:t> Creative Commons Attribution-Share Alike 3.0 Germany</a:t>
            </a:r>
            <a:endParaRPr lang="pt-BR" sz="900"/>
          </a:p>
        </p:txBody>
      </p:sp>
    </p:spTree>
  </p:cSld>
  <p:clrMapOvr>
    <a:masterClrMapping/>
  </p:clrMapOvr>
  <p:transition spd="slow" advClick="0" advTm="34219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aixaDeTexto 4"/>
          <p:cNvSpPr txBox="1">
            <a:spLocks noChangeArrowheads="1"/>
          </p:cNvSpPr>
          <p:nvPr/>
        </p:nvSpPr>
        <p:spPr bwMode="auto">
          <a:xfrm>
            <a:off x="179388" y="115888"/>
            <a:ext cx="5400675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ARTE -  Ensino Médio, 1ª Série</a:t>
            </a:r>
          </a:p>
          <a:p>
            <a:r>
              <a:rPr lang="pt-BR" sz="1600">
                <a:solidFill>
                  <a:schemeClr val="bg1"/>
                </a:solidFill>
                <a:latin typeface="Calibri" pitchFamily="34" charset="0"/>
              </a:rPr>
              <a:t>MODERNISMO: características, manifestações e movimentos</a:t>
            </a:r>
          </a:p>
        </p:txBody>
      </p:sp>
      <p:sp>
        <p:nvSpPr>
          <p:cNvPr id="4" name="Retângulo 3"/>
          <p:cNvSpPr/>
          <p:nvPr/>
        </p:nvSpPr>
        <p:spPr>
          <a:xfrm>
            <a:off x="2411760" y="4437112"/>
            <a:ext cx="4431020" cy="230832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1944</a:t>
            </a:r>
          </a:p>
          <a:p>
            <a:pPr algn="ctr">
              <a:defRPr/>
            </a:pPr>
            <a:r>
              <a:rPr lang="pt-BR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primeiros</a:t>
            </a:r>
          </a:p>
          <a:p>
            <a:pPr algn="ctr">
              <a:defRPr/>
            </a:pPr>
            <a:r>
              <a:rPr lang="pt-BR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computadores</a:t>
            </a:r>
          </a:p>
        </p:txBody>
      </p:sp>
      <p:pic>
        <p:nvPicPr>
          <p:cNvPr id="24580" name="Picture 6" descr="C:\Geno\Meus Trabalhos\Oje\Ibm70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052513"/>
            <a:ext cx="5113337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7" descr="C:\Geno\Meus Trabalhos\Oje\800px-Science_museum_0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1052513"/>
            <a:ext cx="3519488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Rectangle 1"/>
          <p:cNvSpPr>
            <a:spLocks noChangeArrowheads="1"/>
          </p:cNvSpPr>
          <p:nvPr/>
        </p:nvSpPr>
        <p:spPr bwMode="auto">
          <a:xfrm>
            <a:off x="125413" y="4402138"/>
            <a:ext cx="28622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/>
              <a:t>Imagem:IBM 704 Mainframe /  Lawrence Livermore National Laboratory</a:t>
            </a:r>
            <a:endParaRPr lang="pt-BR" sz="900"/>
          </a:p>
        </p:txBody>
      </p:sp>
      <p:sp>
        <p:nvSpPr>
          <p:cNvPr id="24583" name="Rectangle 4"/>
          <p:cNvSpPr>
            <a:spLocks noChangeArrowheads="1"/>
          </p:cNvSpPr>
          <p:nvPr/>
        </p:nvSpPr>
        <p:spPr bwMode="auto">
          <a:xfrm>
            <a:off x="5362575" y="3702050"/>
            <a:ext cx="201771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900"/>
              <a:t>Imagem:  Jrpvaldi / Domínio público</a:t>
            </a:r>
          </a:p>
        </p:txBody>
      </p:sp>
    </p:spTree>
  </p:cSld>
  <p:clrMapOvr>
    <a:masterClrMapping/>
  </p:clrMapOvr>
  <p:transition spd="slow" advClick="0" advTm="16938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aixaDeTexto 4"/>
          <p:cNvSpPr txBox="1">
            <a:spLocks noChangeArrowheads="1"/>
          </p:cNvSpPr>
          <p:nvPr/>
        </p:nvSpPr>
        <p:spPr bwMode="auto">
          <a:xfrm>
            <a:off x="179388" y="115888"/>
            <a:ext cx="5400675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ARTE -  Ensino Médio, 1ª Série</a:t>
            </a:r>
          </a:p>
          <a:p>
            <a:r>
              <a:rPr lang="pt-BR" sz="1600">
                <a:solidFill>
                  <a:schemeClr val="bg1"/>
                </a:solidFill>
                <a:latin typeface="Calibri" pitchFamily="34" charset="0"/>
              </a:rPr>
              <a:t>MODERNISMO: características, manifestações e movimentos</a:t>
            </a:r>
          </a:p>
        </p:txBody>
      </p:sp>
      <p:sp>
        <p:nvSpPr>
          <p:cNvPr id="4" name="Retângulo 3"/>
          <p:cNvSpPr/>
          <p:nvPr/>
        </p:nvSpPr>
        <p:spPr>
          <a:xfrm>
            <a:off x="3923928" y="1556792"/>
            <a:ext cx="6048672" cy="440120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1945</a:t>
            </a:r>
          </a:p>
          <a:p>
            <a:pPr algn="ctr">
              <a:defRPr/>
            </a:pPr>
            <a:r>
              <a:rPr lang="pt-BR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 COGUMELO ATÔMICO</a:t>
            </a:r>
          </a:p>
          <a:p>
            <a:pPr algn="ctr">
              <a:defRPr/>
            </a:pPr>
            <a:r>
              <a:rPr lang="pt-BR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 uso da energia nuclear,</a:t>
            </a:r>
          </a:p>
          <a:p>
            <a:pPr algn="ctr">
              <a:defRPr/>
            </a:pPr>
            <a:r>
              <a:rPr lang="pt-BR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final da Segunda Guerra.</a:t>
            </a:r>
          </a:p>
        </p:txBody>
      </p:sp>
      <p:pic>
        <p:nvPicPr>
          <p:cNvPr id="25604" name="Picture 5" descr="C:\Geno\Meus Trabalhos\Oje\480px-Uk-grabl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050"/>
            <a:ext cx="4767263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Rectangle 1"/>
          <p:cNvSpPr>
            <a:spLocks noChangeArrowheads="1"/>
          </p:cNvSpPr>
          <p:nvPr/>
        </p:nvSpPr>
        <p:spPr bwMode="auto">
          <a:xfrm>
            <a:off x="-36513" y="6627813"/>
            <a:ext cx="4572001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>
                <a:solidFill>
                  <a:schemeClr val="bg1"/>
                </a:solidFill>
              </a:rPr>
              <a:t>Imagem:  UK Grable / Federal Government of the United States / Domínio público</a:t>
            </a:r>
            <a:endParaRPr lang="pt-BR" sz="9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17094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aixaDeTexto 4"/>
          <p:cNvSpPr txBox="1">
            <a:spLocks noChangeArrowheads="1"/>
          </p:cNvSpPr>
          <p:nvPr/>
        </p:nvSpPr>
        <p:spPr bwMode="auto">
          <a:xfrm>
            <a:off x="179388" y="115888"/>
            <a:ext cx="5400675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ARTE -  Ensino Médio, 1ª Série</a:t>
            </a:r>
          </a:p>
          <a:p>
            <a:r>
              <a:rPr lang="pt-BR" sz="1600">
                <a:solidFill>
                  <a:schemeClr val="bg1"/>
                </a:solidFill>
                <a:latin typeface="Calibri" pitchFamily="34" charset="0"/>
              </a:rPr>
              <a:t>MODERNISMO: características, manifestações e movimentos</a:t>
            </a:r>
          </a:p>
        </p:txBody>
      </p:sp>
      <p:sp>
        <p:nvSpPr>
          <p:cNvPr id="3" name="Retângulo 2"/>
          <p:cNvSpPr/>
          <p:nvPr/>
        </p:nvSpPr>
        <p:spPr>
          <a:xfrm>
            <a:off x="971601" y="836712"/>
            <a:ext cx="684076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ARTE AMERICANA</a:t>
            </a:r>
          </a:p>
          <a:p>
            <a:pPr algn="ctr">
              <a:defRPr/>
            </a:pPr>
            <a:r>
              <a:rPr lang="pt-BR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Expressionismo Abstrato – </a:t>
            </a:r>
          </a:p>
          <a:p>
            <a:pPr algn="ctr">
              <a:defRPr/>
            </a:pPr>
            <a:r>
              <a:rPr lang="pt-BR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fim dos anos 1940 a começo dos anos 1950</a:t>
            </a:r>
          </a:p>
        </p:txBody>
      </p:sp>
      <p:sp>
        <p:nvSpPr>
          <p:cNvPr id="4" name="Retângulo 3"/>
          <p:cNvSpPr/>
          <p:nvPr/>
        </p:nvSpPr>
        <p:spPr>
          <a:xfrm>
            <a:off x="251520" y="2503924"/>
            <a:ext cx="2664295" cy="40934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 o objetivo de expressar a vida interior através da arte. Feita a partir da livre aplicação da tinta, sem nenhuma referência à realidade visual.</a:t>
            </a:r>
          </a:p>
          <a:p>
            <a:pPr>
              <a:defRPr/>
            </a:pPr>
            <a:r>
              <a:rPr lang="pt-BR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Proposta: imagem não resulta de ideia preconcebida, mas de processo criativo.</a:t>
            </a:r>
          </a:p>
        </p:txBody>
      </p:sp>
      <p:sp>
        <p:nvSpPr>
          <p:cNvPr id="6" name="Retângulo 5"/>
          <p:cNvSpPr/>
          <p:nvPr/>
        </p:nvSpPr>
        <p:spPr>
          <a:xfrm>
            <a:off x="3131840" y="5057889"/>
            <a:ext cx="5112568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Jackson </a:t>
            </a:r>
            <a:r>
              <a:rPr lang="pt-BR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Pollock</a:t>
            </a:r>
            <a:r>
              <a:rPr lang="pt-BR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(1912-56), autor de quadros murais que incorporavam seu estado psíquico no momento da criação, segundo ele “energia tornada visível”.</a:t>
            </a:r>
          </a:p>
        </p:txBody>
      </p:sp>
      <p:pic>
        <p:nvPicPr>
          <p:cNvPr id="26630" name="Picture 2" descr="http://www.moma.org/collection_images/resized/701/w500h420/CRI_67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2570163"/>
            <a:ext cx="3538537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CaixaDeTexto 7"/>
          <p:cNvSpPr txBox="1">
            <a:spLocks noChangeArrowheads="1"/>
          </p:cNvSpPr>
          <p:nvPr/>
        </p:nvSpPr>
        <p:spPr bwMode="auto">
          <a:xfrm>
            <a:off x="4162425" y="2205038"/>
            <a:ext cx="28067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000"/>
              <a:t>Imagem: The Flame, 1938 / Jackson Pollock / </a:t>
            </a:r>
          </a:p>
          <a:p>
            <a:r>
              <a:rPr lang="pt-BR" sz="1000"/>
              <a:t>Museum of Modern Art,</a:t>
            </a:r>
          </a:p>
          <a:p>
            <a:r>
              <a:rPr lang="pt-BR" sz="1000"/>
              <a:t> New York</a:t>
            </a:r>
          </a:p>
        </p:txBody>
      </p:sp>
    </p:spTree>
  </p:cSld>
  <p:clrMapOvr>
    <a:masterClrMapping/>
  </p:clrMapOvr>
  <p:transition spd="slow" advClick="0" advTm="49891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aixaDeTexto 4"/>
          <p:cNvSpPr txBox="1">
            <a:spLocks noChangeArrowheads="1"/>
          </p:cNvSpPr>
          <p:nvPr/>
        </p:nvSpPr>
        <p:spPr bwMode="auto">
          <a:xfrm>
            <a:off x="179388" y="115888"/>
            <a:ext cx="5400675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ARTE -  Ensino Médio, 1ª Série</a:t>
            </a:r>
          </a:p>
          <a:p>
            <a:r>
              <a:rPr lang="pt-BR" sz="1600">
                <a:solidFill>
                  <a:schemeClr val="bg1"/>
                </a:solidFill>
                <a:latin typeface="Calibri" pitchFamily="34" charset="0"/>
              </a:rPr>
              <a:t>MODERNISMO: características, manifestações e movimentos</a:t>
            </a:r>
          </a:p>
        </p:txBody>
      </p:sp>
      <p:sp>
        <p:nvSpPr>
          <p:cNvPr id="3" name="Retângulo 2"/>
          <p:cNvSpPr/>
          <p:nvPr/>
        </p:nvSpPr>
        <p:spPr>
          <a:xfrm>
            <a:off x="971601" y="836712"/>
            <a:ext cx="684076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ARTE AMERICANA</a:t>
            </a:r>
          </a:p>
          <a:p>
            <a:pPr algn="ctr">
              <a:defRPr/>
            </a:pPr>
            <a:r>
              <a:rPr lang="pt-BR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Expressionismo Abstrato</a:t>
            </a:r>
          </a:p>
        </p:txBody>
      </p:sp>
      <p:sp>
        <p:nvSpPr>
          <p:cNvPr id="6" name="Retângulo 5"/>
          <p:cNvSpPr/>
          <p:nvPr/>
        </p:nvSpPr>
        <p:spPr>
          <a:xfrm>
            <a:off x="1187624" y="5589240"/>
            <a:ext cx="4608512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One</a:t>
            </a:r>
            <a:r>
              <a:rPr lang="pt-BR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</a:t>
            </a:r>
            <a:r>
              <a:rPr lang="pt-BR" sz="1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Number</a:t>
            </a:r>
            <a:r>
              <a:rPr lang="pt-BR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31, 1950, </a:t>
            </a:r>
            <a:r>
              <a:rPr lang="pt-BR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Jackson </a:t>
            </a:r>
            <a:r>
              <a:rPr lang="pt-BR" sz="1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Pollock</a:t>
            </a:r>
            <a:r>
              <a:rPr lang="pt-BR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</p:txBody>
      </p:sp>
      <p:pic>
        <p:nvPicPr>
          <p:cNvPr id="27653" name="Picture 2" descr="Jackson Pollock. One: Number 31, 1950. 19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2205038"/>
            <a:ext cx="655955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CaixaDeTexto 8"/>
          <p:cNvSpPr txBox="1">
            <a:spLocks noChangeArrowheads="1"/>
          </p:cNvSpPr>
          <p:nvPr/>
        </p:nvSpPr>
        <p:spPr bwMode="auto">
          <a:xfrm>
            <a:off x="1116013" y="1916113"/>
            <a:ext cx="50101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000"/>
              <a:t>Imagem:one, number 31, 1950 / Jackson Pollock / Museum of Modern Art, New York </a:t>
            </a:r>
          </a:p>
        </p:txBody>
      </p:sp>
    </p:spTree>
  </p:cSld>
  <p:clrMapOvr>
    <a:masterClrMapping/>
  </p:clrMapOvr>
  <p:transition spd="slow" advClick="0" advTm="40109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aixaDeTexto 4"/>
          <p:cNvSpPr txBox="1">
            <a:spLocks noChangeArrowheads="1"/>
          </p:cNvSpPr>
          <p:nvPr/>
        </p:nvSpPr>
        <p:spPr bwMode="auto">
          <a:xfrm>
            <a:off x="179388" y="115888"/>
            <a:ext cx="5400675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ARTE -  Ensino Médio, 1ª Série</a:t>
            </a:r>
          </a:p>
          <a:p>
            <a:r>
              <a:rPr lang="pt-BR" sz="1600">
                <a:solidFill>
                  <a:schemeClr val="bg1"/>
                </a:solidFill>
                <a:latin typeface="Calibri" pitchFamily="34" charset="0"/>
              </a:rPr>
              <a:t>MODERNISMO: características, manifestações e movimentos</a:t>
            </a:r>
          </a:p>
        </p:txBody>
      </p:sp>
      <p:sp>
        <p:nvSpPr>
          <p:cNvPr id="3" name="Retângulo 2"/>
          <p:cNvSpPr/>
          <p:nvPr/>
        </p:nvSpPr>
        <p:spPr>
          <a:xfrm>
            <a:off x="1326705" y="1052736"/>
            <a:ext cx="626325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Expressionismo Figurativo</a:t>
            </a:r>
            <a:endParaRPr lang="pt-BR" sz="36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95537" y="1844824"/>
            <a:ext cx="3096343" cy="47089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Em reação contra a tendência dominante da abstração completa, alguns pintores do pós-guerra mantiveram viva a pintura figurativa.</a:t>
            </a:r>
          </a:p>
          <a:p>
            <a:pPr>
              <a:defRPr/>
            </a:pPr>
            <a:r>
              <a:rPr lang="pt-BR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Começaram, porém, com o princípio modernista de que a arte deve expressar uma verdade </a:t>
            </a:r>
            <a:r>
              <a:rPr lang="pt-BR" sz="2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além</a:t>
            </a:r>
            <a:r>
              <a:rPr lang="pt-BR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da aparência e conservaram a figura apenas para dobrá-la à sua vontade.</a:t>
            </a:r>
          </a:p>
        </p:txBody>
      </p:sp>
      <p:sp>
        <p:nvSpPr>
          <p:cNvPr id="7" name="Retângulo 6"/>
          <p:cNvSpPr/>
          <p:nvPr/>
        </p:nvSpPr>
        <p:spPr>
          <a:xfrm>
            <a:off x="5364088" y="6012577"/>
            <a:ext cx="2880321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Pintura, 1946,</a:t>
            </a:r>
            <a:endParaRPr lang="pt-BR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r">
              <a:defRPr/>
            </a:pPr>
            <a:r>
              <a:rPr lang="pt-BR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Francis Bacon (1909-92)</a:t>
            </a:r>
          </a:p>
        </p:txBody>
      </p:sp>
      <p:pic>
        <p:nvPicPr>
          <p:cNvPr id="28678" name="Picture 2" descr="Francis Bacon. Painting. 19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0513" y="1771650"/>
            <a:ext cx="2801937" cy="421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CaixaDeTexto 7"/>
          <p:cNvSpPr txBox="1">
            <a:spLocks noChangeArrowheads="1"/>
          </p:cNvSpPr>
          <p:nvPr/>
        </p:nvSpPr>
        <p:spPr bwMode="auto">
          <a:xfrm rot="-5400000">
            <a:off x="6025356" y="3729832"/>
            <a:ext cx="44799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000"/>
              <a:t>Imagem: Painting, 1946 / Francis Bacon / Museum of Modern Art, New York</a:t>
            </a:r>
          </a:p>
        </p:txBody>
      </p:sp>
    </p:spTree>
  </p:cSld>
  <p:clrMapOvr>
    <a:masterClrMapping/>
  </p:clrMapOvr>
  <p:transition spd="slow" advClick="0" advTm="40172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aixaDeTexto 4"/>
          <p:cNvSpPr txBox="1">
            <a:spLocks noChangeArrowheads="1"/>
          </p:cNvSpPr>
          <p:nvPr/>
        </p:nvSpPr>
        <p:spPr bwMode="auto">
          <a:xfrm>
            <a:off x="179388" y="115888"/>
            <a:ext cx="5400675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ARTE -  Ensino Médio, 1ª Série</a:t>
            </a:r>
          </a:p>
          <a:p>
            <a:r>
              <a:rPr lang="pt-BR" sz="1600">
                <a:solidFill>
                  <a:schemeClr val="bg1"/>
                </a:solidFill>
                <a:latin typeface="Calibri" pitchFamily="34" charset="0"/>
              </a:rPr>
              <a:t>MODERNISMO: características, manifestações e movimentos</a:t>
            </a:r>
          </a:p>
        </p:txBody>
      </p:sp>
      <p:sp>
        <p:nvSpPr>
          <p:cNvPr id="3" name="Retângulo 2"/>
          <p:cNvSpPr/>
          <p:nvPr/>
        </p:nvSpPr>
        <p:spPr>
          <a:xfrm>
            <a:off x="2771800" y="908720"/>
            <a:ext cx="6109365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Expressionismo Figurativo</a:t>
            </a:r>
          </a:p>
          <a:p>
            <a:pPr algn="r">
              <a:defRPr/>
            </a:pPr>
            <a:r>
              <a:rPr lang="pt-BR" sz="36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L’Art</a:t>
            </a:r>
            <a:r>
              <a:rPr lang="pt-BR" sz="36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pt-BR" sz="36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Brut</a:t>
            </a:r>
            <a:endParaRPr lang="pt-BR" sz="36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012160" y="2780928"/>
            <a:ext cx="244827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1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Court</a:t>
            </a:r>
            <a:r>
              <a:rPr lang="pt-BR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pt-BR" sz="1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les</a:t>
            </a:r>
            <a:r>
              <a:rPr lang="pt-BR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pt-BR" sz="1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Rues</a:t>
            </a:r>
            <a:r>
              <a:rPr lang="pt-BR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1962, </a:t>
            </a:r>
            <a:r>
              <a:rPr lang="pt-BR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Jean </a:t>
            </a:r>
            <a:r>
              <a:rPr lang="pt-BR" sz="1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Dubuffet</a:t>
            </a:r>
            <a:endParaRPr lang="pt-BR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79512" y="5589240"/>
            <a:ext cx="4752528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 trabalho de Frida </a:t>
            </a:r>
            <a:r>
              <a:rPr lang="pt-BR" sz="1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Kahlo</a:t>
            </a:r>
            <a:r>
              <a:rPr lang="pt-BR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(1907-54), pintora mexicana, era tido como escandaloso em sua espontaneidade. Destaque para seus autorretratos vestindo fantasias.</a:t>
            </a:r>
          </a:p>
        </p:txBody>
      </p:sp>
      <p:pic>
        <p:nvPicPr>
          <p:cNvPr id="29702" name="Picture 2" descr="Frida Kahlo. Self-Portrait with Cropped Hair. 19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0925" y="1628775"/>
            <a:ext cx="2649538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CaixaDeTexto 13"/>
          <p:cNvSpPr txBox="1">
            <a:spLocks noChangeArrowheads="1"/>
          </p:cNvSpPr>
          <p:nvPr/>
        </p:nvSpPr>
        <p:spPr bwMode="auto">
          <a:xfrm rot="-5400000">
            <a:off x="2037556" y="3474244"/>
            <a:ext cx="3659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000"/>
              <a:t>Imagem: Self Portrait with Cropped Hair, 1940 / Frida Kahlo / </a:t>
            </a:r>
          </a:p>
          <a:p>
            <a:r>
              <a:rPr lang="pt-BR" sz="1000"/>
              <a:t>Museum of Modern Art, New York</a:t>
            </a:r>
          </a:p>
        </p:txBody>
      </p:sp>
      <p:sp>
        <p:nvSpPr>
          <p:cNvPr id="29704" name="CaixaDeTexto 15"/>
          <p:cNvSpPr txBox="1">
            <a:spLocks noChangeArrowheads="1"/>
          </p:cNvSpPr>
          <p:nvPr/>
        </p:nvSpPr>
        <p:spPr bwMode="auto">
          <a:xfrm rot="-5400000">
            <a:off x="7267575" y="4765675"/>
            <a:ext cx="2641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000"/>
              <a:t>Imagem: Court les Rues, 1962 / Dubuffet /  </a:t>
            </a:r>
          </a:p>
          <a:p>
            <a:r>
              <a:rPr lang="pt-BR" sz="1000"/>
              <a:t>Milwaukee Art Museum in Milwaukee, WI.</a:t>
            </a:r>
          </a:p>
        </p:txBody>
      </p:sp>
      <p:pic>
        <p:nvPicPr>
          <p:cNvPr id="29705" name="Picture 6" descr="http://upload.wikimedia.org/wikipedia/en/3/3d/20070624_Dubuffet_-_Court_les_ru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3429000"/>
            <a:ext cx="2232025" cy="284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Click="0" advTm="60126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aixaDeTexto 4"/>
          <p:cNvSpPr txBox="1">
            <a:spLocks noChangeArrowheads="1"/>
          </p:cNvSpPr>
          <p:nvPr/>
        </p:nvSpPr>
        <p:spPr bwMode="auto">
          <a:xfrm>
            <a:off x="179388" y="115888"/>
            <a:ext cx="5400675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ARTE -  Ensino Médio, 1ª Série</a:t>
            </a:r>
          </a:p>
          <a:p>
            <a:r>
              <a:rPr lang="pt-BR" sz="1600">
                <a:solidFill>
                  <a:schemeClr val="bg1"/>
                </a:solidFill>
                <a:latin typeface="Calibri" pitchFamily="34" charset="0"/>
              </a:rPr>
              <a:t>MODERNISMO: características, manifestações e movimentos</a:t>
            </a:r>
          </a:p>
        </p:txBody>
      </p:sp>
      <p:sp>
        <p:nvSpPr>
          <p:cNvPr id="7" name="Retângulo 6"/>
          <p:cNvSpPr/>
          <p:nvPr/>
        </p:nvSpPr>
        <p:spPr>
          <a:xfrm>
            <a:off x="35496" y="2530639"/>
            <a:ext cx="2880320" cy="255454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1957</a:t>
            </a:r>
          </a:p>
          <a:p>
            <a:pPr algn="ctr">
              <a:defRPr/>
            </a:pPr>
            <a:r>
              <a:rPr lang="pt-BR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SPUTINIK:</a:t>
            </a:r>
          </a:p>
          <a:p>
            <a:pPr algn="ctr">
              <a:defRPr/>
            </a:pPr>
            <a:r>
              <a:rPr lang="pt-BR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primeiro satélite</a:t>
            </a:r>
          </a:p>
        </p:txBody>
      </p:sp>
      <p:pic>
        <p:nvPicPr>
          <p:cNvPr id="30724" name="Picture 5" descr="C:\Geno\Meus Trabalhos\Oje\732px-Sputnik_a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9100" y="1341438"/>
            <a:ext cx="6076950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Rectangle 1"/>
          <p:cNvSpPr>
            <a:spLocks noChangeArrowheads="1"/>
          </p:cNvSpPr>
          <p:nvPr/>
        </p:nvSpPr>
        <p:spPr bwMode="auto">
          <a:xfrm>
            <a:off x="2917825" y="6310313"/>
            <a:ext cx="2370138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900"/>
              <a:t>Imagem: NSSDC, NASA / Domínio público</a:t>
            </a:r>
          </a:p>
        </p:txBody>
      </p:sp>
    </p:spTree>
  </p:cSld>
  <p:clrMapOvr>
    <a:masterClrMapping/>
  </p:clrMapOvr>
  <p:transition spd="slow" advClick="0" advTm="16407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3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aixaDeTexto 4"/>
          <p:cNvSpPr txBox="1">
            <a:spLocks noChangeArrowheads="1"/>
          </p:cNvSpPr>
          <p:nvPr/>
        </p:nvSpPr>
        <p:spPr bwMode="auto">
          <a:xfrm>
            <a:off x="179388" y="115888"/>
            <a:ext cx="5400675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ARTE -  Ensino Médio, 1ª Série</a:t>
            </a:r>
          </a:p>
          <a:p>
            <a:r>
              <a:rPr lang="pt-BR" sz="1600">
                <a:solidFill>
                  <a:schemeClr val="bg1"/>
                </a:solidFill>
                <a:latin typeface="Calibri" pitchFamily="34" charset="0"/>
              </a:rPr>
              <a:t>MODERNISMO: características, manifestações e movimentos</a:t>
            </a:r>
          </a:p>
        </p:txBody>
      </p:sp>
      <p:sp>
        <p:nvSpPr>
          <p:cNvPr id="3" name="Retângulo 2"/>
          <p:cNvSpPr/>
          <p:nvPr/>
        </p:nvSpPr>
        <p:spPr>
          <a:xfrm>
            <a:off x="188947" y="1124744"/>
            <a:ext cx="8631525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Alguns autores dividem o século XX a partir do final dos anos 1950, e consideram desse ponto em diante como Arte Contemporânea. </a:t>
            </a:r>
          </a:p>
        </p:txBody>
      </p:sp>
      <p:sp>
        <p:nvSpPr>
          <p:cNvPr id="4" name="Retângulo 3"/>
          <p:cNvSpPr/>
          <p:nvPr/>
        </p:nvSpPr>
        <p:spPr>
          <a:xfrm>
            <a:off x="1043608" y="2708920"/>
            <a:ext cx="155202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ART POP</a:t>
            </a:r>
          </a:p>
        </p:txBody>
      </p:sp>
      <p:sp>
        <p:nvSpPr>
          <p:cNvPr id="6" name="Retângulo 5"/>
          <p:cNvSpPr/>
          <p:nvPr/>
        </p:nvSpPr>
        <p:spPr>
          <a:xfrm>
            <a:off x="2435848" y="5631631"/>
            <a:ext cx="374538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OP ART – ARTE ÓPTICA</a:t>
            </a:r>
          </a:p>
        </p:txBody>
      </p:sp>
      <p:sp>
        <p:nvSpPr>
          <p:cNvPr id="7" name="Retângulo 6"/>
          <p:cNvSpPr/>
          <p:nvPr/>
        </p:nvSpPr>
        <p:spPr>
          <a:xfrm>
            <a:off x="5814190" y="2708920"/>
            <a:ext cx="228620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MINIMALISMO</a:t>
            </a:r>
          </a:p>
        </p:txBody>
      </p:sp>
      <p:sp>
        <p:nvSpPr>
          <p:cNvPr id="8" name="Retângulo 7"/>
          <p:cNvSpPr/>
          <p:nvPr/>
        </p:nvSpPr>
        <p:spPr>
          <a:xfrm>
            <a:off x="539552" y="4725144"/>
            <a:ext cx="312617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ARTE CONCEITUAL</a:t>
            </a:r>
          </a:p>
        </p:txBody>
      </p:sp>
      <p:sp>
        <p:nvSpPr>
          <p:cNvPr id="9" name="Retângulo 8"/>
          <p:cNvSpPr/>
          <p:nvPr/>
        </p:nvSpPr>
        <p:spPr>
          <a:xfrm>
            <a:off x="467544" y="3717032"/>
            <a:ext cx="308372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FOTORREALISMOS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4716016" y="3645024"/>
            <a:ext cx="374012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NEO-EXPRESSIONISMO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4932040" y="4725144"/>
            <a:ext cx="345158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ARTE PÓS-MODERNA</a:t>
            </a:r>
          </a:p>
        </p:txBody>
      </p:sp>
    </p:spTree>
  </p:cSld>
  <p:clrMapOvr>
    <a:masterClrMapping/>
  </p:clrMapOvr>
  <p:transition spd="slow" advClick="0" advTm="56609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4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4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5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5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5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6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2000"/>
                            </p:stCondLst>
                            <p:childTnLst>
                              <p:par>
                                <p:cTn id="6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400675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ARTE -  Ensino Médio, 1ª Série</a:t>
            </a:r>
          </a:p>
          <a:p>
            <a:r>
              <a:rPr lang="pt-BR" sz="1600">
                <a:solidFill>
                  <a:schemeClr val="bg1"/>
                </a:solidFill>
                <a:latin typeface="Calibri" pitchFamily="34" charset="0"/>
              </a:rPr>
              <a:t>MODERNISMO: características, manifestações e movimentos</a:t>
            </a:r>
          </a:p>
        </p:txBody>
      </p:sp>
      <p:sp>
        <p:nvSpPr>
          <p:cNvPr id="8" name="Retângulo 7"/>
          <p:cNvSpPr/>
          <p:nvPr/>
        </p:nvSpPr>
        <p:spPr>
          <a:xfrm>
            <a:off x="2483768" y="1076543"/>
            <a:ext cx="4254370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ALBERTO</a:t>
            </a:r>
          </a:p>
          <a:p>
            <a:pPr algn="ctr">
              <a:defRPr/>
            </a:pPr>
            <a:r>
              <a:rPr lang="pt-BR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SANTOS DUMONT</a:t>
            </a:r>
          </a:p>
        </p:txBody>
      </p:sp>
      <p:sp>
        <p:nvSpPr>
          <p:cNvPr id="9" name="Retângulo 8"/>
          <p:cNvSpPr/>
          <p:nvPr/>
        </p:nvSpPr>
        <p:spPr>
          <a:xfrm>
            <a:off x="2411760" y="2420888"/>
            <a:ext cx="4363310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1901 – </a:t>
            </a:r>
            <a:r>
              <a:rPr lang="pt-BR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Voo</a:t>
            </a:r>
            <a:r>
              <a:rPr lang="pt-B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em Dirigível,</a:t>
            </a:r>
          </a:p>
          <a:p>
            <a:pPr algn="ctr">
              <a:defRPr/>
            </a:pPr>
            <a:r>
              <a:rPr lang="pt-B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contornando a Torre Eiffel</a:t>
            </a:r>
          </a:p>
          <a:p>
            <a:pPr algn="ctr">
              <a:defRPr/>
            </a:pPr>
            <a:r>
              <a:rPr lang="pt-B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1906 – </a:t>
            </a:r>
            <a:r>
              <a:rPr lang="pt-BR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Voo</a:t>
            </a:r>
            <a:r>
              <a:rPr lang="pt-B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público do 14 bis</a:t>
            </a:r>
          </a:p>
        </p:txBody>
      </p:sp>
      <p:pic>
        <p:nvPicPr>
          <p:cNvPr id="5125" name="Picture 7" descr="C:\Geno\Meus Trabalhos\Oje\Te000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3875088"/>
            <a:ext cx="4449763" cy="264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Rectangle 2"/>
          <p:cNvSpPr>
            <a:spLocks noChangeArrowheads="1"/>
          </p:cNvSpPr>
          <p:nvPr/>
        </p:nvSpPr>
        <p:spPr bwMode="auto">
          <a:xfrm>
            <a:off x="2251075" y="6524625"/>
            <a:ext cx="2608263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900"/>
              <a:t>Imagem: Autor desconhecido / Domínio público</a:t>
            </a:r>
          </a:p>
        </p:txBody>
      </p:sp>
    </p:spTree>
  </p:cSld>
  <p:clrMapOvr>
    <a:masterClrMapping/>
  </p:clrMapOvr>
  <p:transition advClick="0" advTm="251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3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aixaDeTexto 4"/>
          <p:cNvSpPr txBox="1">
            <a:spLocks noChangeArrowheads="1"/>
          </p:cNvSpPr>
          <p:nvPr/>
        </p:nvSpPr>
        <p:spPr bwMode="auto">
          <a:xfrm>
            <a:off x="179388" y="115888"/>
            <a:ext cx="5400675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ARTE -  Ensino Médio, 1ª Série</a:t>
            </a:r>
          </a:p>
          <a:p>
            <a:r>
              <a:rPr lang="pt-BR" sz="1600">
                <a:solidFill>
                  <a:schemeClr val="bg1"/>
                </a:solidFill>
                <a:latin typeface="Calibri" pitchFamily="34" charset="0"/>
              </a:rPr>
              <a:t>MODERNISMO: características, manifestações e movimentos</a:t>
            </a:r>
          </a:p>
        </p:txBody>
      </p:sp>
      <p:sp>
        <p:nvSpPr>
          <p:cNvPr id="4" name="Retângulo 3"/>
          <p:cNvSpPr/>
          <p:nvPr/>
        </p:nvSpPr>
        <p:spPr>
          <a:xfrm>
            <a:off x="611560" y="2193826"/>
            <a:ext cx="8136904" cy="35394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IMAGENS</a:t>
            </a:r>
          </a:p>
          <a:p>
            <a:pPr algn="ctr">
              <a:defRPr/>
            </a:pPr>
            <a:r>
              <a:rPr lang="pt-BR" sz="1600" dirty="0">
                <a:hlinkClick r:id="rId2"/>
              </a:rPr>
              <a:t>http://www.google.com.br/imghp?hl=</a:t>
            </a:r>
            <a:r>
              <a:rPr lang="pt-BR" sz="1600" dirty="0" err="1">
                <a:hlinkClick r:id="rId2"/>
              </a:rPr>
              <a:t>pt-BR&amp;tab</a:t>
            </a:r>
            <a:r>
              <a:rPr lang="pt-BR" sz="1600" dirty="0">
                <a:hlinkClick r:id="rId2"/>
              </a:rPr>
              <a:t>=</a:t>
            </a:r>
            <a:r>
              <a:rPr lang="pt-BR" sz="1600" dirty="0" err="1">
                <a:hlinkClick r:id="rId2"/>
              </a:rPr>
              <a:t>wi</a:t>
            </a:r>
            <a:r>
              <a:rPr lang="pt-BR" sz="1600" dirty="0"/>
              <a:t> </a:t>
            </a:r>
          </a:p>
          <a:p>
            <a:pPr algn="ctr">
              <a:defRPr/>
            </a:pPr>
            <a:endParaRPr lang="pt-BR" sz="1600" dirty="0"/>
          </a:p>
          <a:p>
            <a:pPr algn="ctr">
              <a:defRPr/>
            </a:pPr>
            <a:r>
              <a:rPr lang="pt-B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BIBLIOGRAFIA</a:t>
            </a:r>
          </a:p>
          <a:p>
            <a:pPr algn="just">
              <a:defRPr/>
            </a:pPr>
            <a:r>
              <a:rPr lang="pt-BR" sz="16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CALABRIA, Carla Paula </a:t>
            </a:r>
            <a:r>
              <a:rPr lang="pt-BR" sz="16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Brondi</a:t>
            </a:r>
            <a:r>
              <a:rPr lang="pt-BR" sz="16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e MARTINS, Raquel Valle. Arte, História e Produção, 2: Arte Ocidental. São Paulo: FTD, 1997.</a:t>
            </a:r>
          </a:p>
          <a:p>
            <a:pPr algn="just">
              <a:defRPr/>
            </a:pPr>
            <a:r>
              <a:rPr lang="pt-BR" sz="16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COLL, César e TEBEROSKY, Ana. Arte: conteúdos essenciais para o ensino fundamental. São Paulo:  Editora Ática, 2003.</a:t>
            </a:r>
          </a:p>
          <a:p>
            <a:pPr algn="just">
              <a:defRPr/>
            </a:pPr>
            <a:r>
              <a:rPr lang="pt-BR" sz="16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IAVELBERG, Rosa.ARSLAN, Luciana Mourão.  Ensino de Arte. São </a:t>
            </a:r>
            <a:r>
              <a:rPr lang="pt-BR" sz="16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paulo</a:t>
            </a:r>
            <a:r>
              <a:rPr lang="pt-BR" sz="16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</a:t>
            </a:r>
            <a:r>
              <a:rPr lang="pt-BR" sz="16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Thomson</a:t>
            </a:r>
            <a:r>
              <a:rPr lang="pt-BR" sz="16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2006.</a:t>
            </a:r>
          </a:p>
          <a:p>
            <a:pPr algn="just">
              <a:defRPr/>
            </a:pPr>
            <a:r>
              <a:rPr lang="pt-BR" sz="16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PROENÇA, Graça. História da Arte. 11ª ed. São Paulo/SP: Editora Ática, 1998.</a:t>
            </a:r>
          </a:p>
          <a:p>
            <a:pPr algn="just">
              <a:defRPr/>
            </a:pPr>
            <a:r>
              <a:rPr lang="pt-BR" sz="16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STRICKLAND, Carol. Arte Comentada: da pré-história ao pós-moderno.  14ª edição. Rio de Janeiro, 2004.</a:t>
            </a:r>
          </a:p>
        </p:txBody>
      </p:sp>
      <p:sp>
        <p:nvSpPr>
          <p:cNvPr id="6" name="Retângulo 5"/>
          <p:cNvSpPr/>
          <p:nvPr/>
        </p:nvSpPr>
        <p:spPr>
          <a:xfrm>
            <a:off x="899592" y="1124744"/>
            <a:ext cx="7488832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PESQUISA  E SELEÇÃO, PRODUÇÃO E EDIÇÃO</a:t>
            </a:r>
          </a:p>
          <a:p>
            <a:pPr algn="ctr">
              <a:defRPr/>
            </a:pPr>
            <a:r>
              <a:rPr lang="pt-BR" sz="16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Profa</a:t>
            </a:r>
            <a:r>
              <a:rPr lang="pt-BR" sz="16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Kátia Simone Melo dos Santos</a:t>
            </a:r>
            <a:r>
              <a:rPr lang="pt-BR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</p:txBody>
      </p:sp>
    </p:spTree>
  </p:cSld>
  <p:clrMapOvr>
    <a:masterClrMapping/>
  </p:clrMapOvr>
  <p:transition spd="slow" advClick="0" advTm="20047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323850" y="1263650"/>
          <a:ext cx="8496300" cy="5189538"/>
        </p:xfrm>
        <a:graphic>
          <a:graphicData uri="http://schemas.openxmlformats.org/drawingml/2006/table">
            <a:tbl>
              <a:tblPr/>
              <a:tblGrid>
                <a:gridCol w="471345"/>
                <a:gridCol w="3528716"/>
                <a:gridCol w="3528716"/>
                <a:gridCol w="968167"/>
              </a:tblGrid>
              <a:tr h="137091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Slide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Autoria / Licença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Link da Fonte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Data do Acesso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091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13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2.a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Autor desconhecido / Domínio público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http://commons.wikimedia.org/wiki/File:Alberto_Santos_Dumont_flying_the_Demoiselle_%281909%29.jpg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13/03/2012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13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2.b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Autor desconhecido / Domínio público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http://commons.wikimedia.org/wiki/File:Wright-Fort_Myer.jpg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13/03/2012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091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3.b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Autor desconhecido / Domínio público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http://commons.wikimedia.org/wiki/File:Te000015.jpg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13/03/2012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13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Autor desconhecido / Domínio público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http://commons.wikimedia.org/wiki/File:Dobbs_und_Nelleson.jpg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13/03/2012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13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Imagem: Retrato de Henri Matisse / Carl Van Vechten / Domínio público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http://commons.wikimedia.org/wiki/File:Portrait_of_Henri_Matisse_1933_May_20.jpg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13/03/2012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13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7.a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Obra:The green line, 1905 / Henri Matisse / Statens Museum for Kunst, Copenhagen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http://en.wikipedia.org/wiki/File:Matisse_-_Green_Line.jpeg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13/03/2012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41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7.b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Obra:  : La Danse / Henri Matisse / State Hermitage Museum  of Saint Petesburg, Russia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http://www.hermitagemuseum.org/fcgi-in/db2www/fullSize.mac/fullSize?selLang=English&amp;dlViewId=C4964LK4RTCTNQ19&amp;size=big&amp;selCateg=picture&amp;dlCategId=FJ03FPM9BSK1VH$%2B40&amp;comeFrom=quick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13/03/2012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77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Soda, 1912 / Georges Braque / Acervo do Museum of Modern Art, New York.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http://www.moma.org/collection/browse_results.php?criteria=O%3AAD%3AE%3A744&amp;page_number=13&amp;template_id=1&amp;sort_order=1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13/03/2012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ítulo 1"/>
          <p:cNvSpPr txBox="1">
            <a:spLocks/>
          </p:cNvSpPr>
          <p:nvPr/>
        </p:nvSpPr>
        <p:spPr>
          <a:xfrm>
            <a:off x="385763" y="130175"/>
            <a:ext cx="5481637" cy="561975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pt-BR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Tabela de Imagens</a:t>
            </a:r>
          </a:p>
        </p:txBody>
      </p:sp>
    </p:spTree>
  </p:cSld>
  <p:clrMapOvr>
    <a:masterClrMapping/>
  </p:clrMapOvr>
  <p:transition spd="slow" advClick="0" advTm="1200000"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395288" y="1052513"/>
          <a:ext cx="8280400" cy="5629275"/>
        </p:xfrm>
        <a:graphic>
          <a:graphicData uri="http://schemas.openxmlformats.org/drawingml/2006/table">
            <a:tbl>
              <a:tblPr/>
              <a:tblGrid>
                <a:gridCol w="459361"/>
                <a:gridCol w="3439002"/>
                <a:gridCol w="3439002"/>
                <a:gridCol w="943554"/>
              </a:tblGrid>
              <a:tr h="137091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Slide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Autoria / Licença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Link da Fonte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Data do Acesso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091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77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Paisagem em La Ciotat, 1907 / Georges Braque /Acervo do Museum of Modern Art, New York</a:t>
                      </a:r>
                      <a:b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http://www.moma.org/collection/browse_results.php?criteria=O%3AAD%3AE%3A744&amp;page_number=2&amp;template_id=1&amp;sort_order=1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13/03/2012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091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10.a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Imagem: Argentina. Revista Vea y Lea / Domínio público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http://en.wikipedia.org/wiki/File:Pablo_picasso_1.jpg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13/03/2012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13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10.b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Les Demoiselles d’Avignom(1907) / Pablo Picasso / Acervo do Museum of Modern Art, New York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http://www.moma.org/collection/object.php?object_id=79766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13/03/2012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13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11.a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Imagem: Paul Gauguin, 1889 / The Yorck Project: 10.000 Meisterwerke der Malerei / Domínio público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http://commons.wikimedia.org/wiki/File:Paul_Gauguin_125.jpg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13/03/2012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091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11.b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Obra: Vincent van Gogh / Domínio Público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http://commons.wikimedia.org/wiki/File:Red_vineyards.jpg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13/03/2012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13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12.a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Obra: Ernst Ludwig Kirchner, 1913 / Domínio público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http://en.wikipedia.org/wiki/File:Kirchner_Berlin_Street_Scene_1913.jpg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13/03/2012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13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12.b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Obra: Ernst Ludwig Kirchner / Domínio público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http://commons.wikimedia.org/wiki/File:Kirchner_-_Selbstbildnis_Doppelbild.jpg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13/03/2012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091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13.a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Fire in the evening, 1929 / Paul Klee / Domínio Público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http://en.wikipedia.org/wiki/File:Fire_in_the_Evening.JPG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13/03/2012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13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13.b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Sem título, 1940 / Paul Klee / Domínio Público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http://commons.wikimedia.org/wiki/File:Paul_Klee_Ohne_Titel_(Gefangen).jpg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13/03/2012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13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Viagem de barco, 1913 / Vasily Kandinsky / Acervo do Museum of Modern Art, New York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http://www.moma.org/collection/object.php?object_id=26577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13/03/2012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ítulo 1"/>
          <p:cNvSpPr txBox="1">
            <a:spLocks/>
          </p:cNvSpPr>
          <p:nvPr/>
        </p:nvSpPr>
        <p:spPr>
          <a:xfrm>
            <a:off x="385763" y="130175"/>
            <a:ext cx="5481637" cy="561975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pt-BR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Tabela de Imagens</a:t>
            </a:r>
          </a:p>
        </p:txBody>
      </p:sp>
    </p:spTree>
  </p:cSld>
  <p:clrMapOvr>
    <a:masterClrMapping/>
  </p:clrMapOvr>
  <p:transition spd="slow" advClick="0" advTm="1200000"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395288" y="1196975"/>
          <a:ext cx="8424862" cy="5402263"/>
        </p:xfrm>
        <a:graphic>
          <a:graphicData uri="http://schemas.openxmlformats.org/drawingml/2006/table">
            <a:tbl>
              <a:tblPr/>
              <a:tblGrid>
                <a:gridCol w="467350"/>
                <a:gridCol w="3498811"/>
                <a:gridCol w="3498811"/>
                <a:gridCol w="959964"/>
              </a:tblGrid>
              <a:tr h="137091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Slide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Autoria / Licença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Link da Fonte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Data do Acesso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091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77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15.a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Composição nº2 com vermelho e azul, 1929 / Piet Mondrian / Museum of Modern Art, New York</a:t>
                      </a:r>
                      <a:b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http://www.moma.org/collection/object.php?object_id=79816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13/03/2012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77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15.b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: Tableau no. 2 / Composition no. V, 1914  / Piet Mondrian / Museum of Modern Art, New York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http://www.moma.org/collection/browse_results.php?criteria=O%3AAD%3AE%3A4057&amp;page_number=7&amp;template_id=1&amp;sort_order=1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13/03/2012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091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16.a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Assembly line / Autor desconhecido / Domínio público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http://commons.wikimedia.org/wiki/File:AssemblyLine.jpg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13/03/2012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77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16.b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Imagem: Henry Ford em 1919 / Library of congress / United StatesPublic Domain</a:t>
                      </a:r>
                      <a:b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http://en.wikipedia.org/wiki/File:Henry_ford_1919.jpg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13/03/2012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13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17.a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Destroyed german trench / John Warwick Brooke / Domínio público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http://en.wikipedia.org/wiki/File:Battle_of_Messines_-_destroyed_German_trench.jpg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13/03/2012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77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17.b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Autor desconhecido / Domínio público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http://commons.wikimedia.org/wiki/File:StateLibQld_1_117920_Troops_landing_at_Suvla_Bay,_Turkey,_25_April_1915.jpg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13/03/2012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13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George Grantham Bain Collection / United States Public Domain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http://commons.wikimedia.org/wiki/File:Marcel_Duchamp_01.jpg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13/03/2012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77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19.a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Roda de Bicicleta, 1913 / Marcel Duchamp</a:t>
                      </a:r>
                      <a:b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Philadelphia Museum of Art(replica)</a:t>
                      </a:r>
                      <a:b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http://www.philamuseum.org/collections/permanent/51617.html?mulR=17255|2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13/03/2012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ítulo 1"/>
          <p:cNvSpPr txBox="1">
            <a:spLocks/>
          </p:cNvSpPr>
          <p:nvPr/>
        </p:nvSpPr>
        <p:spPr>
          <a:xfrm>
            <a:off x="385763" y="130175"/>
            <a:ext cx="5481637" cy="561975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pt-BR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Tabela de Imagens</a:t>
            </a:r>
          </a:p>
        </p:txBody>
      </p:sp>
    </p:spTree>
  </p:cSld>
  <p:clrMapOvr>
    <a:masterClrMapping/>
  </p:clrMapOvr>
  <p:transition spd="slow" advClick="0" advTm="1200000"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323850" y="1192213"/>
          <a:ext cx="8424863" cy="5189537"/>
        </p:xfrm>
        <a:graphic>
          <a:graphicData uri="http://schemas.openxmlformats.org/drawingml/2006/table">
            <a:tbl>
              <a:tblPr/>
              <a:tblGrid>
                <a:gridCol w="467350"/>
                <a:gridCol w="3498811"/>
                <a:gridCol w="3498811"/>
                <a:gridCol w="959963"/>
              </a:tblGrid>
              <a:tr h="137091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Slide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Autoria / Licença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Link da Fonte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Data do Acesso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091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13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19.b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 fonte, 1917 / Marcel Duchamp</a:t>
                      </a:r>
                      <a:b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Philadephia Museum of Art(replica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http://en.wikipedia.org/wiki/File:Marcel_Duchamp_Mona_Lisa_LHOOQ.jpg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13/03/2012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77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20.a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Persistance of Memory, 1931 / Salvdor Dalí / Museum of Modern Art, New York</a:t>
                      </a:r>
                      <a:b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http://www.moma.org/collection_images/resized/051/w500h420/CRI_151051.jpg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14/03/2012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77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20.b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The Lovers / Rene Magritte / Museum of Modern Art, New York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http://www.moma.org/collection/browse_results.php?criteria=O%3AAD%3AE%3A3692&amp;page_number=4&amp;template_id=1&amp;sort_order=1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14/03/2012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41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21.a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Autor desconhecido / Bundesarchiv, Bild 183-2007-1022-506 / CC-BY-AS /  Creative Commons Attribution-Share Alike 3.0 Germany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http://en.wikipedia.org/wiki/File:Bundesarchiv_Bild_183-2007-1022-506,_Italien,_deutsche_Frontk%C3%A4mpfer_in_Rom_crop.jpg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14/03/2012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77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21.b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Autor desconhecido / Bundesarchiv, Bild 183-S33882 / CC-BY-SA /  Creative Commons Attribution-Share Alike 3.0 Germany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http://en.wikipedia.org/wiki/File:Bundesarchiv_Bild_183-S33882,_Adolf_Hitler_retouched.jpg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14/03/2012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13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22.a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IBM 704 Mainframe /  Lawrence Livermore National Laboratory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http://en.wikipedia.org/wiki/File:Ibm704.gif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14/03/2012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13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22.b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Jrpvaldi / Domínio público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http://commons.wikimedia.org/wiki/File:Science_museum_025.jpg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14/03/2012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13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UK Grable /  Federal Government of the United States / Domínio público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http://commons.wikimedia.org/wiki/File:Uk-grable2.jpg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14/03/2012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ítulo 1"/>
          <p:cNvSpPr txBox="1">
            <a:spLocks/>
          </p:cNvSpPr>
          <p:nvPr/>
        </p:nvSpPr>
        <p:spPr>
          <a:xfrm>
            <a:off x="385763" y="130175"/>
            <a:ext cx="5481637" cy="561975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pt-BR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Tabela de Imagens</a:t>
            </a:r>
          </a:p>
        </p:txBody>
      </p:sp>
    </p:spTree>
  </p:cSld>
  <p:clrMapOvr>
    <a:masterClrMapping/>
  </p:clrMapOvr>
  <p:transition spd="slow" advClick="0" advTm="1200000"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323850" y="1196975"/>
          <a:ext cx="8496300" cy="3895725"/>
        </p:xfrm>
        <a:graphic>
          <a:graphicData uri="http://schemas.openxmlformats.org/drawingml/2006/table">
            <a:tbl>
              <a:tblPr/>
              <a:tblGrid>
                <a:gridCol w="471345"/>
                <a:gridCol w="3528716"/>
                <a:gridCol w="3528716"/>
                <a:gridCol w="968167"/>
              </a:tblGrid>
              <a:tr h="137091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Slide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Autoria / Licença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Link da Fonte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Data do Acesso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091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77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The Flame, 1938 / Jackson Pollock / Museum of Modern Art, New York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http://www.moma.org/collection/browse_results.php?criteria=O%3AAD%3AE%3A4675&amp;page_number=1&amp;template_id=1&amp;sort_order=1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14/03/2012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13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one, number 31, 1950 / Jackson Pollock / Museum of Modern Art, New York  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http://www.moma.org/collection/object.php?object_id=78386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14/03/2012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77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Painting, 1946 / Francis Bacon / Museum of Modern Art, New York</a:t>
                      </a:r>
                      <a:b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http://www.moma.org/collection/browse_results.php?criteria=O%3AAD%3AE%3A272&amp;page_number=1&amp;template_id=1&amp;sort_order=1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14/03/2012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13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27.a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Self Portrait with Cropped Hair, 1940 / Frida Kahlo / Museum of Modern Art, New York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http://www.moma.org/collection/object.php?object_id=78333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14/03/2012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77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27.b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Court les Rues, 1962 / Dubuffet /  </a:t>
                      </a:r>
                      <a:b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Milwaukee Art Museum in Milwaukee, WI.</a:t>
                      </a:r>
                      <a:b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endParaRPr lang="pt-B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http://www.mam.org/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14/03/2012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091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Imagem: NSSDC, NASA / Domínio público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http://en.wikipedia.org/wiki/File:Sputnik_asm.jpg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14/03/2012</a:t>
                      </a: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ítulo 1"/>
          <p:cNvSpPr txBox="1">
            <a:spLocks/>
          </p:cNvSpPr>
          <p:nvPr/>
        </p:nvSpPr>
        <p:spPr>
          <a:xfrm>
            <a:off x="385763" y="130175"/>
            <a:ext cx="5481637" cy="561975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pt-BR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Tabela de Imagens</a:t>
            </a:r>
          </a:p>
        </p:txBody>
      </p:sp>
    </p:spTree>
  </p:cSld>
  <p:clrMapOvr>
    <a:masterClrMapping/>
  </p:clrMapOvr>
  <p:transition spd="slow" advClick="0" advTm="1200000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400675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ARTE - Ensino Médio, 1ª Série</a:t>
            </a:r>
          </a:p>
          <a:p>
            <a:r>
              <a:rPr lang="pt-BR" sz="1600">
                <a:solidFill>
                  <a:schemeClr val="bg1"/>
                </a:solidFill>
                <a:latin typeface="Calibri" pitchFamily="34" charset="0"/>
              </a:rPr>
              <a:t>MODERNISMO: características, manifestações e movimentos</a:t>
            </a:r>
          </a:p>
        </p:txBody>
      </p:sp>
      <p:sp>
        <p:nvSpPr>
          <p:cNvPr id="6" name="Retângulo 5"/>
          <p:cNvSpPr/>
          <p:nvPr/>
        </p:nvSpPr>
        <p:spPr>
          <a:xfrm>
            <a:off x="1701552" y="1196752"/>
            <a:ext cx="541686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IRMÃOS </a:t>
            </a:r>
            <a:r>
              <a:rPr lang="pt-BR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WRIGTH </a:t>
            </a:r>
            <a:r>
              <a:rPr lang="pt-BR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EUA</a:t>
            </a:r>
          </a:p>
        </p:txBody>
      </p:sp>
      <p:sp>
        <p:nvSpPr>
          <p:cNvPr id="7" name="Retângulo 6"/>
          <p:cNvSpPr/>
          <p:nvPr/>
        </p:nvSpPr>
        <p:spPr>
          <a:xfrm>
            <a:off x="611560" y="1772816"/>
            <a:ext cx="7946406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1903 – </a:t>
            </a:r>
            <a:r>
              <a:rPr lang="pt-BR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Voo</a:t>
            </a:r>
            <a:r>
              <a:rPr lang="pt-B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de Aeroplano,</a:t>
            </a:r>
          </a:p>
          <a:p>
            <a:pPr algn="ctr">
              <a:defRPr/>
            </a:pPr>
            <a:r>
              <a:rPr lang="pt-B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realizado em base militar sem a presença de público.</a:t>
            </a:r>
          </a:p>
        </p:txBody>
      </p:sp>
      <p:pic>
        <p:nvPicPr>
          <p:cNvPr id="6149" name="Picture 6" descr="C:\Geno\Meus Trabalhos\Oje\734px-Wright-Fort_My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2708275"/>
            <a:ext cx="4514850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Rectangle 8"/>
          <p:cNvSpPr>
            <a:spLocks noChangeArrowheads="1"/>
          </p:cNvSpPr>
          <p:nvPr/>
        </p:nvSpPr>
        <p:spPr bwMode="auto">
          <a:xfrm>
            <a:off x="2055813" y="6400800"/>
            <a:ext cx="2608262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900"/>
              <a:t>Imagem: Autor desconhecido / Domínio público</a:t>
            </a:r>
          </a:p>
        </p:txBody>
      </p:sp>
    </p:spTree>
  </p:cSld>
  <p:clrMapOvr>
    <a:masterClrMapping/>
  </p:clrMapOvr>
  <p:transition spd="slow" advClick="0" advTm="17219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400675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ARTE -  Ensino Médio, 1ª Série</a:t>
            </a:r>
          </a:p>
          <a:p>
            <a:r>
              <a:rPr lang="pt-BR" sz="1600">
                <a:solidFill>
                  <a:schemeClr val="bg1"/>
                </a:solidFill>
                <a:latin typeface="Calibri" pitchFamily="34" charset="0"/>
              </a:rPr>
              <a:t>MODERNISMO: características, manifestações e movimentos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988960" y="3037185"/>
            <a:ext cx="7166128" cy="153888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SÉCULO XX</a:t>
            </a:r>
          </a:p>
          <a:p>
            <a:pPr algn="ctr">
              <a:defRPr/>
            </a:pPr>
            <a:r>
              <a:rPr lang="pt-BR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 premissa básica da arte da pintura não era representar,</a:t>
            </a:r>
          </a:p>
          <a:p>
            <a:pPr algn="ctr">
              <a:defRPr/>
            </a:pPr>
            <a:r>
              <a:rPr lang="pt-BR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mas reconstruir a realidade.</a:t>
            </a:r>
          </a:p>
        </p:txBody>
      </p:sp>
    </p:spTree>
    <p:custDataLst>
      <p:tags r:id="rId1"/>
    </p:custDataLst>
  </p:cSld>
  <p:clrMapOvr>
    <a:masterClrMapping/>
  </p:clrMapOvr>
  <p:transition spd="slow" advClick="0" advTm="24984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3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3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400675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ARTE -  Ensino Médio, 1ª Série</a:t>
            </a:r>
          </a:p>
          <a:p>
            <a:r>
              <a:rPr lang="pt-BR" sz="1600">
                <a:solidFill>
                  <a:schemeClr val="bg1"/>
                </a:solidFill>
                <a:latin typeface="Calibri" pitchFamily="34" charset="0"/>
              </a:rPr>
              <a:t>MODERNISMO: características, manifestações e movimentos</a:t>
            </a:r>
          </a:p>
        </p:txBody>
      </p:sp>
      <p:sp>
        <p:nvSpPr>
          <p:cNvPr id="5" name="Retângulo 4"/>
          <p:cNvSpPr/>
          <p:nvPr/>
        </p:nvSpPr>
        <p:spPr>
          <a:xfrm>
            <a:off x="245486" y="1052736"/>
            <a:ext cx="8424679" cy="113877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FAUVISMO – França - 1904 a 1908</a:t>
            </a:r>
          </a:p>
          <a:p>
            <a:pPr algn="ctr">
              <a:defRPr/>
            </a:pPr>
            <a:r>
              <a:rPr lang="pt-BR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‘Embriagados pela cor’</a:t>
            </a:r>
          </a:p>
        </p:txBody>
      </p:sp>
      <p:sp>
        <p:nvSpPr>
          <p:cNvPr id="6" name="Retângulo 5"/>
          <p:cNvSpPr/>
          <p:nvPr/>
        </p:nvSpPr>
        <p:spPr>
          <a:xfrm>
            <a:off x="323528" y="2361074"/>
            <a:ext cx="8208912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“O Fauvismo não é tudo, é apenas o começo de tudo”.</a:t>
            </a:r>
          </a:p>
          <a:p>
            <a:pPr>
              <a:defRPr/>
            </a:pPr>
            <a:r>
              <a:rPr lang="pt-BR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Henri Matisse (1869-1954)</a:t>
            </a:r>
          </a:p>
        </p:txBody>
      </p:sp>
      <p:sp>
        <p:nvSpPr>
          <p:cNvPr id="9" name="Retângulo 8"/>
          <p:cNvSpPr/>
          <p:nvPr/>
        </p:nvSpPr>
        <p:spPr>
          <a:xfrm>
            <a:off x="3059832" y="3242007"/>
            <a:ext cx="5724128" cy="31393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pt-B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CARACTERÍTICAS:</a:t>
            </a:r>
          </a:p>
          <a:p>
            <a:pPr algn="r">
              <a:buFont typeface="Arial" pitchFamily="34" charset="0"/>
              <a:buChar char="•"/>
              <a:defRPr/>
            </a:pPr>
            <a:r>
              <a:rPr lang="pt-B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Cores intensas, fortes, explosivas;</a:t>
            </a:r>
          </a:p>
          <a:p>
            <a:pPr algn="r">
              <a:buFont typeface="Arial" pitchFamily="34" charset="0"/>
              <a:buChar char="•"/>
              <a:defRPr/>
            </a:pPr>
            <a:r>
              <a:rPr lang="pt-B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Formas e perspectiva distorcidas;</a:t>
            </a:r>
          </a:p>
          <a:p>
            <a:pPr algn="r">
              <a:buFont typeface="Arial" pitchFamily="34" charset="0"/>
              <a:buChar char="•"/>
              <a:defRPr/>
            </a:pPr>
            <a:r>
              <a:rPr lang="pt-B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Pinceladas vigorosas;</a:t>
            </a:r>
          </a:p>
          <a:p>
            <a:pPr algn="r">
              <a:buFont typeface="Arial" pitchFamily="34" charset="0"/>
              <a:buChar char="•"/>
              <a:defRPr/>
            </a:pPr>
            <a:r>
              <a:rPr lang="pt-B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Motivos chapados, lineares;</a:t>
            </a:r>
          </a:p>
          <a:p>
            <a:pPr algn="r">
              <a:buFont typeface="Arial" pitchFamily="34" charset="0"/>
              <a:buChar char="•"/>
              <a:defRPr/>
            </a:pPr>
            <a:r>
              <a:rPr lang="pt-B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tela nua como parte do desenho completo.</a:t>
            </a:r>
          </a:p>
          <a:p>
            <a:pPr algn="r">
              <a:defRPr/>
            </a:pPr>
            <a:r>
              <a:rPr lang="pt-B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TRADUÇÃO:</a:t>
            </a:r>
          </a:p>
          <a:p>
            <a:pPr algn="r">
              <a:buFont typeface="Arial" pitchFamily="34" charset="0"/>
              <a:buChar char="•"/>
              <a:defRPr/>
            </a:pPr>
            <a:r>
              <a:rPr lang="pt-B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Animal selvagem.</a:t>
            </a:r>
          </a:p>
          <a:p>
            <a:pPr algn="r">
              <a:defRPr/>
            </a:pPr>
            <a:r>
              <a:rPr lang="pt-B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MESTRES:</a:t>
            </a:r>
          </a:p>
          <a:p>
            <a:pPr algn="r">
              <a:defRPr/>
            </a:pPr>
            <a:r>
              <a:rPr lang="pt-B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Matisse, </a:t>
            </a:r>
            <a:r>
              <a:rPr lang="pt-BR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Derais</a:t>
            </a:r>
            <a:r>
              <a:rPr lang="pt-B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pt-BR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Vlaminck</a:t>
            </a:r>
            <a:r>
              <a:rPr lang="pt-B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pt-BR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Dufty</a:t>
            </a:r>
            <a:r>
              <a:rPr lang="pt-B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pt-BR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Rounault</a:t>
            </a:r>
            <a:r>
              <a:rPr lang="pt-B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e Braque.</a:t>
            </a:r>
          </a:p>
        </p:txBody>
      </p:sp>
      <p:pic>
        <p:nvPicPr>
          <p:cNvPr id="48130" name="Picture 2" descr="http://upload.wikimedia.org/wikipedia/commons/thumb/b/b1/Portrait_of_Henri_Matisse_1933_May_20.jpg/200px-Portrait_of_Henri_Matisse_1933_May_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888" y="3141663"/>
            <a:ext cx="2473325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Rectangle 1"/>
          <p:cNvSpPr>
            <a:spLocks noChangeArrowheads="1"/>
          </p:cNvSpPr>
          <p:nvPr/>
        </p:nvSpPr>
        <p:spPr bwMode="auto">
          <a:xfrm>
            <a:off x="323850" y="6381750"/>
            <a:ext cx="2501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900"/>
              <a:t>Imagem: Retrato de Henri Matisse / Carl Van Vechten / Domínio público</a:t>
            </a:r>
          </a:p>
        </p:txBody>
      </p:sp>
    </p:spTree>
  </p:cSld>
  <p:clrMapOvr>
    <a:masterClrMapping/>
  </p:clrMapOvr>
  <p:transition spd="slow" advClick="0" advTm="66297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400675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ARTE -  Ensino Médio, 1ª Série</a:t>
            </a:r>
          </a:p>
          <a:p>
            <a:r>
              <a:rPr lang="pt-BR" sz="1600">
                <a:solidFill>
                  <a:schemeClr val="bg1"/>
                </a:solidFill>
                <a:latin typeface="Calibri" pitchFamily="34" charset="0"/>
              </a:rPr>
              <a:t>MODERNISMO: características, manifestações e movimentos</a:t>
            </a:r>
          </a:p>
        </p:txBody>
      </p:sp>
      <p:pic>
        <p:nvPicPr>
          <p:cNvPr id="62466" name="Picture 2" descr="http://www.pitoresco.com/espelho/valeapena/fauvismo/01-matis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425" y="2133600"/>
            <a:ext cx="30289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ângulo 9"/>
          <p:cNvSpPr/>
          <p:nvPr/>
        </p:nvSpPr>
        <p:spPr>
          <a:xfrm>
            <a:off x="550639" y="6021288"/>
            <a:ext cx="389510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“A </a:t>
            </a:r>
            <a:r>
              <a:rPr lang="pt-B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Listra </a:t>
            </a:r>
            <a:r>
              <a:rPr lang="pt-B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Verde (Madame Matisse)</a:t>
            </a:r>
          </a:p>
          <a:p>
            <a:pPr>
              <a:defRPr/>
            </a:pPr>
            <a:r>
              <a:rPr lang="pt-B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Matisse - 1905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6920720" y="4881354"/>
            <a:ext cx="1827744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pt-BR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“Dança”</a:t>
            </a:r>
          </a:p>
          <a:p>
            <a:pPr algn="r">
              <a:defRPr/>
            </a:pPr>
            <a:r>
              <a:rPr lang="pt-B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Matisse</a:t>
            </a:r>
            <a:r>
              <a:rPr lang="pt-BR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- 1909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659253" y="980728"/>
            <a:ext cx="7597144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FAUVISMO – França - 1904 a 1908</a:t>
            </a:r>
          </a:p>
          <a:p>
            <a:pPr algn="ctr">
              <a:defRPr/>
            </a:pPr>
            <a:r>
              <a:rPr lang="pt-BR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‘Embriagados pela cor’</a:t>
            </a:r>
          </a:p>
        </p:txBody>
      </p:sp>
      <p:pic>
        <p:nvPicPr>
          <p:cNvPr id="9223" name="Picture 8" descr="C:\Geno\Meus Trabalhos\Oje\800px-Matissedan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5538" y="2163763"/>
            <a:ext cx="3881437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Rectangle 1"/>
          <p:cNvSpPr>
            <a:spLocks noChangeArrowheads="1"/>
          </p:cNvSpPr>
          <p:nvPr/>
        </p:nvSpPr>
        <p:spPr bwMode="auto">
          <a:xfrm rot="-5400000">
            <a:off x="-986631" y="4306094"/>
            <a:ext cx="284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900"/>
              <a:t>Obra: The green line, 1905 / Henri Matisse / Statens Museum for Kunst,  Copenhagen</a:t>
            </a:r>
          </a:p>
        </p:txBody>
      </p:sp>
      <p:sp>
        <p:nvSpPr>
          <p:cNvPr id="9225" name="Rectangle 11"/>
          <p:cNvSpPr>
            <a:spLocks noChangeArrowheads="1"/>
          </p:cNvSpPr>
          <p:nvPr/>
        </p:nvSpPr>
        <p:spPr bwMode="auto">
          <a:xfrm rot="-5400000">
            <a:off x="3387725" y="3208338"/>
            <a:ext cx="26638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900"/>
              <a:t>Obra: La Danse / Henri Matisse / State Hermitage Museum  of Saint Petesburg, Russia.</a:t>
            </a:r>
          </a:p>
        </p:txBody>
      </p:sp>
    </p:spTree>
  </p:cSld>
  <p:clrMapOvr>
    <a:masterClrMapping/>
  </p:clrMapOvr>
  <p:transition spd="slow" advClick="0" advTm="30422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400675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ARTE - Ensino Médio, 1ª Série</a:t>
            </a:r>
          </a:p>
          <a:p>
            <a:r>
              <a:rPr lang="pt-BR" sz="1600">
                <a:solidFill>
                  <a:schemeClr val="bg1"/>
                </a:solidFill>
                <a:latin typeface="Calibri" pitchFamily="34" charset="0"/>
              </a:rPr>
              <a:t>MODERNISMO: características, manifestações e movimentos</a:t>
            </a:r>
          </a:p>
        </p:txBody>
      </p:sp>
      <p:sp>
        <p:nvSpPr>
          <p:cNvPr id="7" name="Retângulo 6"/>
          <p:cNvSpPr/>
          <p:nvPr/>
        </p:nvSpPr>
        <p:spPr>
          <a:xfrm>
            <a:off x="467544" y="2132856"/>
            <a:ext cx="4176463" cy="44012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Os </a:t>
            </a:r>
            <a:r>
              <a:rPr lang="pt-BR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fauvistas</a:t>
            </a:r>
            <a:r>
              <a:rPr lang="pt-BR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se embriagavam com cores vibrantes, exageradas.</a:t>
            </a:r>
          </a:p>
          <a:p>
            <a:pPr>
              <a:defRPr/>
            </a:pPr>
            <a:r>
              <a:rPr lang="pt-BR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 cor passa a expressar sentimentos.</a:t>
            </a:r>
          </a:p>
          <a:p>
            <a:pPr>
              <a:defRPr/>
            </a:pPr>
            <a:r>
              <a:rPr lang="pt-BR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Os </a:t>
            </a:r>
            <a:r>
              <a:rPr lang="pt-BR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fauvistas</a:t>
            </a:r>
            <a:r>
              <a:rPr lang="pt-BR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levaram a cor ao extremo da não representação.</a:t>
            </a:r>
          </a:p>
          <a:p>
            <a:pPr>
              <a:defRPr/>
            </a:pPr>
            <a:r>
              <a:rPr lang="pt-BR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Matisse explorou o potencial da cor pura</a:t>
            </a:r>
          </a:p>
          <a:p>
            <a:pPr>
              <a:defRPr/>
            </a:pPr>
            <a:r>
              <a:rPr lang="pt-BR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à medida que reduzia as formas aos seus signos mais simples.</a:t>
            </a:r>
          </a:p>
          <a:p>
            <a:pPr>
              <a:defRPr/>
            </a:pPr>
            <a:r>
              <a:rPr lang="pt-BR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Em 1908, o </a:t>
            </a:r>
            <a:r>
              <a:rPr lang="pt-BR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Fauvismo</a:t>
            </a:r>
            <a:r>
              <a:rPr lang="pt-BR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chega ao limite do estilo, a queda era inevitável.</a:t>
            </a:r>
          </a:p>
        </p:txBody>
      </p:sp>
      <p:sp>
        <p:nvSpPr>
          <p:cNvPr id="9" name="Retângulo 8"/>
          <p:cNvSpPr/>
          <p:nvPr/>
        </p:nvSpPr>
        <p:spPr>
          <a:xfrm>
            <a:off x="4788024" y="5589240"/>
            <a:ext cx="366704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pt-B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“Não se pode ficar para sempre</a:t>
            </a:r>
          </a:p>
          <a:p>
            <a:pPr algn="r">
              <a:defRPr/>
            </a:pPr>
            <a:r>
              <a:rPr lang="pt-B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num estado de paroxismo”.</a:t>
            </a:r>
          </a:p>
          <a:p>
            <a:pPr algn="r">
              <a:defRPr/>
            </a:pPr>
            <a:r>
              <a:rPr lang="pt-B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Georges Braque (1882-1963)</a:t>
            </a:r>
          </a:p>
        </p:txBody>
      </p:sp>
      <p:sp>
        <p:nvSpPr>
          <p:cNvPr id="10" name="Retângulo 9"/>
          <p:cNvSpPr/>
          <p:nvPr/>
        </p:nvSpPr>
        <p:spPr>
          <a:xfrm>
            <a:off x="659253" y="980728"/>
            <a:ext cx="7597144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FAUVISMO – França - 1904 a 1908</a:t>
            </a:r>
          </a:p>
          <a:p>
            <a:pPr algn="ctr">
              <a:defRPr/>
            </a:pPr>
            <a:r>
              <a:rPr lang="pt-BR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‘Embriagados pela cor’</a:t>
            </a:r>
          </a:p>
        </p:txBody>
      </p:sp>
      <p:pic>
        <p:nvPicPr>
          <p:cNvPr id="10246" name="Picture 8" descr="Georges Braque. Soda. Paris, spring 19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2276475"/>
            <a:ext cx="2935288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CaixaDeTexto 7"/>
          <p:cNvSpPr txBox="1">
            <a:spLocks noChangeArrowheads="1"/>
          </p:cNvSpPr>
          <p:nvPr/>
        </p:nvSpPr>
        <p:spPr bwMode="auto">
          <a:xfrm>
            <a:off x="5148263" y="5229225"/>
            <a:ext cx="3121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000"/>
              <a:t>Imagem: Soda, 1912 / Georges Braque / Acervo do </a:t>
            </a:r>
          </a:p>
          <a:p>
            <a:r>
              <a:rPr lang="pt-BR" sz="1000"/>
              <a:t>Museum of Modern Art, New York.</a:t>
            </a:r>
          </a:p>
        </p:txBody>
      </p:sp>
    </p:spTree>
  </p:cSld>
  <p:clrMapOvr>
    <a:masterClrMapping/>
  </p:clrMapOvr>
  <p:transition spd="slow" advClick="0" advTm="35078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400675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ARTE -  Ensino Médio, 1ª Série</a:t>
            </a:r>
          </a:p>
          <a:p>
            <a:r>
              <a:rPr lang="pt-BR" sz="1600">
                <a:solidFill>
                  <a:schemeClr val="bg1"/>
                </a:solidFill>
                <a:latin typeface="Calibri" pitchFamily="34" charset="0"/>
              </a:rPr>
              <a:t>MODERNISMO: características, manifestações e movimentos</a:t>
            </a:r>
          </a:p>
        </p:txBody>
      </p:sp>
      <p:sp>
        <p:nvSpPr>
          <p:cNvPr id="3" name="Retângulo 2"/>
          <p:cNvSpPr/>
          <p:nvPr/>
        </p:nvSpPr>
        <p:spPr>
          <a:xfrm>
            <a:off x="481271" y="1052736"/>
            <a:ext cx="8339201" cy="12618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CUBISMO – 1908 a 1914</a:t>
            </a:r>
            <a:endParaRPr lang="pt-BR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r>
              <a:rPr lang="pt-B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Recebeu esse nome a partir do comentário desdenhoso de Matisse ao ver um paisagem de Braque como nada além de “cubinhos”.</a:t>
            </a:r>
          </a:p>
        </p:txBody>
      </p:sp>
      <p:sp>
        <p:nvSpPr>
          <p:cNvPr id="5" name="Retângulo 4"/>
          <p:cNvSpPr/>
          <p:nvPr/>
        </p:nvSpPr>
        <p:spPr>
          <a:xfrm>
            <a:off x="323528" y="2492896"/>
            <a:ext cx="4608512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 Cubismo tinha como característica quebrar os objetos em pedaços que não eram propriamente cubos, mas mostrar os vários ângulos do objeto em um mesmo plano.</a:t>
            </a:r>
          </a:p>
          <a:p>
            <a:pPr>
              <a:defRPr/>
            </a:pPr>
            <a:r>
              <a:rPr lang="pt-BR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Dividiu-se em duas fases:</a:t>
            </a:r>
          </a:p>
          <a:p>
            <a:pPr>
              <a:defRPr/>
            </a:pPr>
            <a:r>
              <a:rPr lang="pt-BR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 Cubismo Analítico e o Cubismo Sintético.</a:t>
            </a:r>
          </a:p>
          <a:p>
            <a:pPr>
              <a:defRPr/>
            </a:pPr>
            <a:r>
              <a:rPr lang="pt-BR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Os artistas verdadeiramente cubistas foram: Picasso, Braque, Gris e </a:t>
            </a:r>
            <a:r>
              <a:rPr lang="pt-BR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Léger</a:t>
            </a:r>
            <a:r>
              <a:rPr lang="pt-BR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</p:txBody>
      </p:sp>
      <p:sp>
        <p:nvSpPr>
          <p:cNvPr id="7" name="Retângulo 6"/>
          <p:cNvSpPr/>
          <p:nvPr/>
        </p:nvSpPr>
        <p:spPr>
          <a:xfrm>
            <a:off x="5087355" y="6021288"/>
            <a:ext cx="344196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pt-B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Paisagem em La </a:t>
            </a:r>
            <a:r>
              <a:rPr lang="pt-BR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Ciotat</a:t>
            </a:r>
            <a:r>
              <a:rPr lang="pt-B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pt-B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pt-B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1907)</a:t>
            </a:r>
            <a:endParaRPr lang="pt-B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r">
              <a:defRPr/>
            </a:pPr>
            <a:r>
              <a:rPr lang="pt-B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Braque.</a:t>
            </a:r>
          </a:p>
        </p:txBody>
      </p:sp>
      <p:pic>
        <p:nvPicPr>
          <p:cNvPr id="11270" name="Picture 8" descr="Georges Braque. Landscape at La Ciotat. La Ciotat, summer 19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4500" y="2492375"/>
            <a:ext cx="2881313" cy="349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CaixaDeTexto 7"/>
          <p:cNvSpPr txBox="1">
            <a:spLocks noChangeArrowheads="1"/>
          </p:cNvSpPr>
          <p:nvPr/>
        </p:nvSpPr>
        <p:spPr bwMode="auto">
          <a:xfrm rot="-5400000">
            <a:off x="6835775" y="4140200"/>
            <a:ext cx="3505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000"/>
              <a:t>Imagem: Paisagem em La Ciotat, 1907 / Georges Braque /</a:t>
            </a:r>
          </a:p>
          <a:p>
            <a:r>
              <a:rPr lang="pt-BR" sz="1000"/>
              <a:t>Acervo do Museum of Modern Art, New York</a:t>
            </a:r>
          </a:p>
        </p:txBody>
      </p:sp>
    </p:spTree>
  </p:cSld>
  <p:clrMapOvr>
    <a:masterClrMapping/>
  </p:clrMapOvr>
  <p:transition spd="slow" advClick="0" advTm="3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35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2"/>
</p:tagLst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2450</TotalTime>
  <Words>3065</Words>
  <Application>Microsoft Office PowerPoint</Application>
  <PresentationFormat>Apresentação na tela (4:3)</PresentationFormat>
  <Paragraphs>513</Paragraphs>
  <Slides>35</Slides>
  <Notes>15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35</vt:i4>
      </vt:variant>
    </vt:vector>
  </HeadingPairs>
  <TitlesOfParts>
    <vt:vector size="39" baseType="lpstr">
      <vt:lpstr>Arial</vt:lpstr>
      <vt:lpstr>Calibri</vt:lpstr>
      <vt:lpstr>Tema do Office</vt:lpstr>
      <vt:lpstr>Personalizar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Luizfilg</dc:creator>
  <cp:lastModifiedBy>Mknod</cp:lastModifiedBy>
  <cp:revision>183</cp:revision>
  <dcterms:created xsi:type="dcterms:W3CDTF">2011-07-13T12:53:46Z</dcterms:created>
  <dcterms:modified xsi:type="dcterms:W3CDTF">2012-03-15T19:55:28Z</dcterms:modified>
</cp:coreProperties>
</file>