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3" r:id="rId3"/>
  </p:sldMasterIdLst>
  <p:notesMasterIdLst>
    <p:notesMasterId r:id="rId38"/>
  </p:notesMasterIdLst>
  <p:sldIdLst>
    <p:sldId id="311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97" r:id="rId18"/>
    <p:sldId id="271" r:id="rId19"/>
    <p:sldId id="272" r:id="rId20"/>
    <p:sldId id="275" r:id="rId21"/>
    <p:sldId id="276" r:id="rId22"/>
    <p:sldId id="278" r:id="rId23"/>
    <p:sldId id="279" r:id="rId24"/>
    <p:sldId id="281" r:id="rId25"/>
    <p:sldId id="282" r:id="rId26"/>
    <p:sldId id="284" r:id="rId27"/>
    <p:sldId id="285" r:id="rId28"/>
    <p:sldId id="286" r:id="rId29"/>
    <p:sldId id="292" r:id="rId30"/>
    <p:sldId id="300" r:id="rId31"/>
    <p:sldId id="307" r:id="rId32"/>
    <p:sldId id="299" r:id="rId33"/>
    <p:sldId id="306" r:id="rId34"/>
    <p:sldId id="308" r:id="rId35"/>
    <p:sldId id="309" r:id="rId36"/>
    <p:sldId id="310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02766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4" autoAdjust="0"/>
    <p:restoredTop sz="94576" autoAdjust="0"/>
  </p:normalViewPr>
  <p:slideViewPr>
    <p:cSldViewPr>
      <p:cViewPr varScale="1">
        <p:scale>
          <a:sx n="78" d="100"/>
          <a:sy n="78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903122-8A5C-41E2-91E3-16F8D3C0BA35}" type="doc">
      <dgm:prSet loTypeId="urn:microsoft.com/office/officeart/2005/8/layout/vProcess5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6002C305-1E05-444C-8244-96879B8561CC}">
      <dgm:prSet phldrT="[Texto]" custT="1"/>
      <dgm:spPr/>
      <dgm:t>
        <a:bodyPr/>
        <a:lstStyle/>
        <a:p>
          <a:r>
            <a:rPr lang="pt-BR" sz="2200" b="1" dirty="0" smtClean="0">
              <a:latin typeface="Arial Rounded MT Bold" pitchFamily="34" charset="0"/>
              <a:cs typeface="Aharoni" pitchFamily="2" charset="-79"/>
            </a:rPr>
            <a:t>O tango é levado a Paris.</a:t>
          </a:r>
          <a:endParaRPr lang="pt-BR" sz="2200" b="1" dirty="0">
            <a:latin typeface="Arial Rounded MT Bold" pitchFamily="34" charset="0"/>
            <a:cs typeface="Aharoni" pitchFamily="2" charset="-79"/>
          </a:endParaRPr>
        </a:p>
      </dgm:t>
    </dgm:pt>
    <dgm:pt modelId="{4C85D395-D859-44E3-BE44-B0474FD8205C}" type="parTrans" cxnId="{4F6B4069-468C-4526-98B2-2657DEAAA90C}">
      <dgm:prSet/>
      <dgm:spPr/>
      <dgm:t>
        <a:bodyPr/>
        <a:lstStyle/>
        <a:p>
          <a:endParaRPr lang="pt-BR"/>
        </a:p>
      </dgm:t>
    </dgm:pt>
    <dgm:pt modelId="{092E2D49-F82E-45E0-A20A-01E60BD67407}" type="sibTrans" cxnId="{4F6B4069-468C-4526-98B2-2657DEAAA90C}">
      <dgm:prSet/>
      <dgm:spPr/>
      <dgm:t>
        <a:bodyPr/>
        <a:lstStyle/>
        <a:p>
          <a:endParaRPr lang="pt-BR"/>
        </a:p>
      </dgm:t>
    </dgm:pt>
    <dgm:pt modelId="{2CFFFC2B-DA2E-4CB6-9F23-D7C05863D2C5}">
      <dgm:prSet phldrT="[Texto]" custT="1"/>
      <dgm:spPr/>
      <dgm:t>
        <a:bodyPr/>
        <a:lstStyle/>
        <a:p>
          <a:pPr algn="l"/>
          <a:r>
            <a:rPr lang="pt-BR" sz="2200" b="1" dirty="0" smtClean="0">
              <a:latin typeface="Arial Rounded MT Bold" pitchFamily="34" charset="0"/>
              <a:cs typeface="Aharoni" pitchFamily="2" charset="-79"/>
            </a:rPr>
            <a:t>Paris: carro chefe cultural do mundo                 	civilizado.</a:t>
          </a:r>
          <a:endParaRPr lang="pt-BR" sz="2200" b="1" dirty="0">
            <a:latin typeface="Arial Rounded MT Bold" pitchFamily="34" charset="0"/>
            <a:cs typeface="Aharoni" pitchFamily="2" charset="-79"/>
          </a:endParaRPr>
        </a:p>
      </dgm:t>
    </dgm:pt>
    <dgm:pt modelId="{AD650F1D-13A7-4E42-80C6-DC04729C17A9}" type="parTrans" cxnId="{83203E5B-EE7E-4DC9-AFAD-492EA8F4F834}">
      <dgm:prSet/>
      <dgm:spPr/>
      <dgm:t>
        <a:bodyPr/>
        <a:lstStyle/>
        <a:p>
          <a:endParaRPr lang="pt-BR"/>
        </a:p>
      </dgm:t>
    </dgm:pt>
    <dgm:pt modelId="{43B65D55-A62E-4255-82B3-46D038363A71}" type="sibTrans" cxnId="{83203E5B-EE7E-4DC9-AFAD-492EA8F4F834}">
      <dgm:prSet/>
      <dgm:spPr/>
      <dgm:t>
        <a:bodyPr/>
        <a:lstStyle/>
        <a:p>
          <a:endParaRPr lang="pt-BR"/>
        </a:p>
      </dgm:t>
    </dgm:pt>
    <dgm:pt modelId="{10FB1EAC-629A-4021-B969-ED67D7FE3A55}">
      <dgm:prSet phldrT="[Texto]" custT="1"/>
      <dgm:spPr/>
      <dgm:t>
        <a:bodyPr/>
        <a:lstStyle/>
        <a:p>
          <a:r>
            <a:rPr lang="pt-BR" sz="2200" b="1" dirty="0" smtClean="0">
              <a:latin typeface="Arial Rounded MT Bold" pitchFamily="34" charset="0"/>
              <a:cs typeface="Aharoni" pitchFamily="2" charset="-79"/>
            </a:rPr>
            <a:t>O tango se espalha pelo resto do mundo.</a:t>
          </a:r>
          <a:endParaRPr lang="pt-BR" sz="2200" b="1" dirty="0">
            <a:latin typeface="Arial Rounded MT Bold" pitchFamily="34" charset="0"/>
            <a:cs typeface="Aharoni" pitchFamily="2" charset="-79"/>
          </a:endParaRPr>
        </a:p>
      </dgm:t>
    </dgm:pt>
    <dgm:pt modelId="{61DD5B95-FA1D-41DE-8A63-C3F1DD3F8946}" type="parTrans" cxnId="{65F0A8AF-5A6B-4EA3-A4A7-D46CC7584555}">
      <dgm:prSet/>
      <dgm:spPr/>
      <dgm:t>
        <a:bodyPr/>
        <a:lstStyle/>
        <a:p>
          <a:endParaRPr lang="pt-BR"/>
        </a:p>
      </dgm:t>
    </dgm:pt>
    <dgm:pt modelId="{BAF0B93B-846C-4425-8DEA-32E179A8E5CA}" type="sibTrans" cxnId="{65F0A8AF-5A6B-4EA3-A4A7-D46CC7584555}">
      <dgm:prSet/>
      <dgm:spPr/>
      <dgm:t>
        <a:bodyPr/>
        <a:lstStyle/>
        <a:p>
          <a:endParaRPr lang="pt-BR"/>
        </a:p>
      </dgm:t>
    </dgm:pt>
    <dgm:pt modelId="{0A777C78-F760-4EFB-894A-9949EA4CFA23}">
      <dgm:prSet phldrT="[Texto]" custT="1"/>
      <dgm:spPr/>
      <dgm:t>
        <a:bodyPr/>
        <a:lstStyle/>
        <a:p>
          <a:pPr algn="ctr"/>
          <a:r>
            <a:rPr lang="pt-BR" sz="2200" b="1" dirty="0" smtClean="0">
              <a:latin typeface="Arial Rounded MT Bold" pitchFamily="34" charset="0"/>
              <a:cs typeface="Aharoni" pitchFamily="2" charset="-79"/>
            </a:rPr>
            <a:t>E volta a Buenos Aires, recebido como o filho mais amado.</a:t>
          </a:r>
          <a:endParaRPr lang="pt-BR" sz="2200" b="1" dirty="0">
            <a:latin typeface="Arial Rounded MT Bold" pitchFamily="34" charset="0"/>
            <a:cs typeface="Aharoni" pitchFamily="2" charset="-79"/>
          </a:endParaRPr>
        </a:p>
      </dgm:t>
    </dgm:pt>
    <dgm:pt modelId="{446FF021-D0F0-418A-BC4D-EC96F27A6CA5}" type="parTrans" cxnId="{362D18F5-8F0E-426B-A806-D63207E6055E}">
      <dgm:prSet/>
      <dgm:spPr/>
      <dgm:t>
        <a:bodyPr/>
        <a:lstStyle/>
        <a:p>
          <a:endParaRPr lang="pt-BR"/>
        </a:p>
      </dgm:t>
    </dgm:pt>
    <dgm:pt modelId="{6A67D74E-E693-427C-A9CD-A57413DE90BB}" type="sibTrans" cxnId="{362D18F5-8F0E-426B-A806-D63207E6055E}">
      <dgm:prSet/>
      <dgm:spPr/>
      <dgm:t>
        <a:bodyPr/>
        <a:lstStyle/>
        <a:p>
          <a:endParaRPr lang="pt-BR"/>
        </a:p>
      </dgm:t>
    </dgm:pt>
    <dgm:pt modelId="{83958206-9BF8-48A2-913B-5F17AF23627E}" type="pres">
      <dgm:prSet presAssocID="{5E903122-8A5C-41E2-91E3-16F8D3C0BA3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FB53EDA-B236-4721-8601-756105494E69}" type="pres">
      <dgm:prSet presAssocID="{5E903122-8A5C-41E2-91E3-16F8D3C0BA35}" presName="dummyMaxCanvas" presStyleCnt="0">
        <dgm:presLayoutVars/>
      </dgm:prSet>
      <dgm:spPr/>
      <dgm:t>
        <a:bodyPr/>
        <a:lstStyle/>
        <a:p>
          <a:endParaRPr lang="pt-BR"/>
        </a:p>
      </dgm:t>
    </dgm:pt>
    <dgm:pt modelId="{6AF6BA22-8D0C-4F81-8FBC-176A630B630F}" type="pres">
      <dgm:prSet presAssocID="{5E903122-8A5C-41E2-91E3-16F8D3C0BA35}" presName="FourNodes_1" presStyleLbl="node1" presStyleIdx="0" presStyleCnt="4" custScaleY="79045" custLinFactNeighborX="130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C2CEAF7-7D7D-4BBB-82C0-8C061F99AE4A}" type="pres">
      <dgm:prSet presAssocID="{5E903122-8A5C-41E2-91E3-16F8D3C0BA35}" presName="FourNodes_2" presStyleLbl="node1" presStyleIdx="1" presStyleCnt="4" custScaleX="104082" custLinFactNeighborX="963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DA2E49-9D46-4609-8987-04A8FD8ACC8D}" type="pres">
      <dgm:prSet presAssocID="{5E903122-8A5C-41E2-91E3-16F8D3C0BA35}" presName="FourNodes_3" presStyleLbl="node1" presStyleIdx="2" presStyleCnt="4" custScaleX="104081" custLinFactNeighborX="253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7B60DA-6663-44AF-93B2-DB8806E8D888}" type="pres">
      <dgm:prSet presAssocID="{5E903122-8A5C-41E2-91E3-16F8D3C0BA35}" presName="FourNodes_4" presStyleLbl="node1" presStyleIdx="3" presStyleCnt="4" custScaleX="100688" custLinFactNeighborX="69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715898-9126-4E7F-938A-4B6D2242B148}" type="pres">
      <dgm:prSet presAssocID="{5E903122-8A5C-41E2-91E3-16F8D3C0BA35}" presName="FourConn_1-2" presStyleLbl="fgAccFollowNode1" presStyleIdx="0" presStyleCnt="3" custLinFactX="40542" custLinFactNeighborX="100000" custLinFactNeighborY="-145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DCA76B-AFCC-492D-B990-D20ED10F6768}" type="pres">
      <dgm:prSet presAssocID="{5E903122-8A5C-41E2-91E3-16F8D3C0BA35}" presName="FourConn_2-3" presStyleLbl="fgAccFollowNode1" presStyleIdx="1" presStyleCnt="3" custLinFactX="1479" custLinFactNeighborX="100000" custLinFactNeighborY="-368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B3DA033-76E0-4D2A-ADAF-741DD9068E49}" type="pres">
      <dgm:prSet presAssocID="{5E903122-8A5C-41E2-91E3-16F8D3C0BA35}" presName="FourConn_3-4" presStyleLbl="fgAccFollowNode1" presStyleIdx="2" presStyleCnt="3" custLinFactNeighborX="5897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49AF2BB-98DC-4DB6-91BC-48C0A3FDE301}" type="pres">
      <dgm:prSet presAssocID="{5E903122-8A5C-41E2-91E3-16F8D3C0BA35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8BB3146-EBD8-4D7A-94F7-82B5BBC82CAF}" type="pres">
      <dgm:prSet presAssocID="{5E903122-8A5C-41E2-91E3-16F8D3C0BA35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6AF4E1A-1E14-4A86-941D-D2907126B4FB}" type="pres">
      <dgm:prSet presAssocID="{5E903122-8A5C-41E2-91E3-16F8D3C0BA35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0F6B7F7-5D6F-45B0-8861-7E70902235F7}" type="pres">
      <dgm:prSet presAssocID="{5E903122-8A5C-41E2-91E3-16F8D3C0BA35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F0A8AF-5A6B-4EA3-A4A7-D46CC7584555}" srcId="{5E903122-8A5C-41E2-91E3-16F8D3C0BA35}" destId="{10FB1EAC-629A-4021-B969-ED67D7FE3A55}" srcOrd="2" destOrd="0" parTransId="{61DD5B95-FA1D-41DE-8A63-C3F1DD3F8946}" sibTransId="{BAF0B93B-846C-4425-8DEA-32E179A8E5CA}"/>
    <dgm:cxn modelId="{B1D5EFFF-D3DB-41A5-A59B-A528CB00EA8C}" type="presOf" srcId="{2CFFFC2B-DA2E-4CB6-9F23-D7C05863D2C5}" destId="{48BB3146-EBD8-4D7A-94F7-82B5BBC82CAF}" srcOrd="1" destOrd="0" presId="urn:microsoft.com/office/officeart/2005/8/layout/vProcess5"/>
    <dgm:cxn modelId="{0784CA5B-99AB-4BA5-8359-BD45B50F9DDC}" type="presOf" srcId="{5E903122-8A5C-41E2-91E3-16F8D3C0BA35}" destId="{83958206-9BF8-48A2-913B-5F17AF23627E}" srcOrd="0" destOrd="0" presId="urn:microsoft.com/office/officeart/2005/8/layout/vProcess5"/>
    <dgm:cxn modelId="{AA97B3C9-90ED-4718-9507-782B56DF79FC}" type="presOf" srcId="{43B65D55-A62E-4255-82B3-46D038363A71}" destId="{F7DCA76B-AFCC-492D-B990-D20ED10F6768}" srcOrd="0" destOrd="0" presId="urn:microsoft.com/office/officeart/2005/8/layout/vProcess5"/>
    <dgm:cxn modelId="{BD27E84E-2D40-45E0-88EC-017F62222E56}" type="presOf" srcId="{6002C305-1E05-444C-8244-96879B8561CC}" destId="{6AF6BA22-8D0C-4F81-8FBC-176A630B630F}" srcOrd="0" destOrd="0" presId="urn:microsoft.com/office/officeart/2005/8/layout/vProcess5"/>
    <dgm:cxn modelId="{CEB1AAC8-2BF1-4949-B921-3129BA171AEA}" type="presOf" srcId="{10FB1EAC-629A-4021-B969-ED67D7FE3A55}" destId="{A6AF4E1A-1E14-4A86-941D-D2907126B4FB}" srcOrd="1" destOrd="0" presId="urn:microsoft.com/office/officeart/2005/8/layout/vProcess5"/>
    <dgm:cxn modelId="{E2F8460E-6228-4C06-A1BA-91AA9185E116}" type="presOf" srcId="{6002C305-1E05-444C-8244-96879B8561CC}" destId="{C49AF2BB-98DC-4DB6-91BC-48C0A3FDE301}" srcOrd="1" destOrd="0" presId="urn:microsoft.com/office/officeart/2005/8/layout/vProcess5"/>
    <dgm:cxn modelId="{83203E5B-EE7E-4DC9-AFAD-492EA8F4F834}" srcId="{5E903122-8A5C-41E2-91E3-16F8D3C0BA35}" destId="{2CFFFC2B-DA2E-4CB6-9F23-D7C05863D2C5}" srcOrd="1" destOrd="0" parTransId="{AD650F1D-13A7-4E42-80C6-DC04729C17A9}" sibTransId="{43B65D55-A62E-4255-82B3-46D038363A71}"/>
    <dgm:cxn modelId="{362D18F5-8F0E-426B-A806-D63207E6055E}" srcId="{5E903122-8A5C-41E2-91E3-16F8D3C0BA35}" destId="{0A777C78-F760-4EFB-894A-9949EA4CFA23}" srcOrd="3" destOrd="0" parTransId="{446FF021-D0F0-418A-BC4D-EC96F27A6CA5}" sibTransId="{6A67D74E-E693-427C-A9CD-A57413DE90BB}"/>
    <dgm:cxn modelId="{D4759184-B8B3-4040-B475-32B23E5BFD64}" type="presOf" srcId="{0A777C78-F760-4EFB-894A-9949EA4CFA23}" destId="{787B60DA-6663-44AF-93B2-DB8806E8D888}" srcOrd="0" destOrd="0" presId="urn:microsoft.com/office/officeart/2005/8/layout/vProcess5"/>
    <dgm:cxn modelId="{3B1508B8-3638-41D2-9908-C5A4CCA3C550}" type="presOf" srcId="{0A777C78-F760-4EFB-894A-9949EA4CFA23}" destId="{20F6B7F7-5D6F-45B0-8861-7E70902235F7}" srcOrd="1" destOrd="0" presId="urn:microsoft.com/office/officeart/2005/8/layout/vProcess5"/>
    <dgm:cxn modelId="{EA76D1C0-4ACF-4380-8500-5C4CC841CCC4}" type="presOf" srcId="{2CFFFC2B-DA2E-4CB6-9F23-D7C05863D2C5}" destId="{8C2CEAF7-7D7D-4BBB-82C0-8C061F99AE4A}" srcOrd="0" destOrd="0" presId="urn:microsoft.com/office/officeart/2005/8/layout/vProcess5"/>
    <dgm:cxn modelId="{EE2F86E7-96EA-4984-90BA-3E31FA4BE719}" type="presOf" srcId="{10FB1EAC-629A-4021-B969-ED67D7FE3A55}" destId="{9BDA2E49-9D46-4609-8987-04A8FD8ACC8D}" srcOrd="0" destOrd="0" presId="urn:microsoft.com/office/officeart/2005/8/layout/vProcess5"/>
    <dgm:cxn modelId="{80CD5D84-2336-4799-8EB8-215B01B87671}" type="presOf" srcId="{BAF0B93B-846C-4425-8DEA-32E179A8E5CA}" destId="{BB3DA033-76E0-4D2A-ADAF-741DD9068E49}" srcOrd="0" destOrd="0" presId="urn:microsoft.com/office/officeart/2005/8/layout/vProcess5"/>
    <dgm:cxn modelId="{4F6B4069-468C-4526-98B2-2657DEAAA90C}" srcId="{5E903122-8A5C-41E2-91E3-16F8D3C0BA35}" destId="{6002C305-1E05-444C-8244-96879B8561CC}" srcOrd="0" destOrd="0" parTransId="{4C85D395-D859-44E3-BE44-B0474FD8205C}" sibTransId="{092E2D49-F82E-45E0-A20A-01E60BD67407}"/>
    <dgm:cxn modelId="{7BC58F6B-EBA4-4F26-96C2-9200E3FD7504}" type="presOf" srcId="{092E2D49-F82E-45E0-A20A-01E60BD67407}" destId="{08715898-9126-4E7F-938A-4B6D2242B148}" srcOrd="0" destOrd="0" presId="urn:microsoft.com/office/officeart/2005/8/layout/vProcess5"/>
    <dgm:cxn modelId="{A20A841D-F606-4B45-BB71-6D0999F64CE7}" type="presParOf" srcId="{83958206-9BF8-48A2-913B-5F17AF23627E}" destId="{9FB53EDA-B236-4721-8601-756105494E69}" srcOrd="0" destOrd="0" presId="urn:microsoft.com/office/officeart/2005/8/layout/vProcess5"/>
    <dgm:cxn modelId="{304D2A4A-F9A1-452F-A14C-FB2ED3919011}" type="presParOf" srcId="{83958206-9BF8-48A2-913B-5F17AF23627E}" destId="{6AF6BA22-8D0C-4F81-8FBC-176A630B630F}" srcOrd="1" destOrd="0" presId="urn:microsoft.com/office/officeart/2005/8/layout/vProcess5"/>
    <dgm:cxn modelId="{EB681C9C-5FA9-4BEF-A30A-F31BA79D8266}" type="presParOf" srcId="{83958206-9BF8-48A2-913B-5F17AF23627E}" destId="{8C2CEAF7-7D7D-4BBB-82C0-8C061F99AE4A}" srcOrd="2" destOrd="0" presId="urn:microsoft.com/office/officeart/2005/8/layout/vProcess5"/>
    <dgm:cxn modelId="{36FB6C17-9A63-468D-B2AE-B5A6FA1C9F00}" type="presParOf" srcId="{83958206-9BF8-48A2-913B-5F17AF23627E}" destId="{9BDA2E49-9D46-4609-8987-04A8FD8ACC8D}" srcOrd="3" destOrd="0" presId="urn:microsoft.com/office/officeart/2005/8/layout/vProcess5"/>
    <dgm:cxn modelId="{B5112043-DCD1-4DEF-9CF4-79007A748C22}" type="presParOf" srcId="{83958206-9BF8-48A2-913B-5F17AF23627E}" destId="{787B60DA-6663-44AF-93B2-DB8806E8D888}" srcOrd="4" destOrd="0" presId="urn:microsoft.com/office/officeart/2005/8/layout/vProcess5"/>
    <dgm:cxn modelId="{F76B201C-EEAB-4819-9D92-258EC15E17B9}" type="presParOf" srcId="{83958206-9BF8-48A2-913B-5F17AF23627E}" destId="{08715898-9126-4E7F-938A-4B6D2242B148}" srcOrd="5" destOrd="0" presId="urn:microsoft.com/office/officeart/2005/8/layout/vProcess5"/>
    <dgm:cxn modelId="{F34ECCC4-157A-417A-8331-DA17EF5D3611}" type="presParOf" srcId="{83958206-9BF8-48A2-913B-5F17AF23627E}" destId="{F7DCA76B-AFCC-492D-B990-D20ED10F6768}" srcOrd="6" destOrd="0" presId="urn:microsoft.com/office/officeart/2005/8/layout/vProcess5"/>
    <dgm:cxn modelId="{196CEBDE-2D95-4AB1-B114-0EF5968298F7}" type="presParOf" srcId="{83958206-9BF8-48A2-913B-5F17AF23627E}" destId="{BB3DA033-76E0-4D2A-ADAF-741DD9068E49}" srcOrd="7" destOrd="0" presId="urn:microsoft.com/office/officeart/2005/8/layout/vProcess5"/>
    <dgm:cxn modelId="{FE87CCAA-0CB0-4584-9F11-7946B8BD35A3}" type="presParOf" srcId="{83958206-9BF8-48A2-913B-5F17AF23627E}" destId="{C49AF2BB-98DC-4DB6-91BC-48C0A3FDE301}" srcOrd="8" destOrd="0" presId="urn:microsoft.com/office/officeart/2005/8/layout/vProcess5"/>
    <dgm:cxn modelId="{FF300DA3-538B-4BA2-ACDB-5F93EE0419FC}" type="presParOf" srcId="{83958206-9BF8-48A2-913B-5F17AF23627E}" destId="{48BB3146-EBD8-4D7A-94F7-82B5BBC82CAF}" srcOrd="9" destOrd="0" presId="urn:microsoft.com/office/officeart/2005/8/layout/vProcess5"/>
    <dgm:cxn modelId="{D9D0938D-7E75-47CA-91C6-F7506F599E5E}" type="presParOf" srcId="{83958206-9BF8-48A2-913B-5F17AF23627E}" destId="{A6AF4E1A-1E14-4A86-941D-D2907126B4FB}" srcOrd="10" destOrd="0" presId="urn:microsoft.com/office/officeart/2005/8/layout/vProcess5"/>
    <dgm:cxn modelId="{73981865-B261-4967-A041-06941920B1A6}" type="presParOf" srcId="{83958206-9BF8-48A2-913B-5F17AF23627E}" destId="{20F6B7F7-5D6F-45B0-8861-7E70902235F7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67FA0C-D678-4C07-BE19-DF8A03BE91C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t-BR"/>
        </a:p>
      </dgm:t>
    </dgm:pt>
    <dgm:pt modelId="{BE70D7E7-E109-462C-B1C0-F8DB69E07DEB}">
      <dgm:prSet phldrT="[Texto]" custT="1"/>
      <dgm:spPr/>
      <dgm:t>
        <a:bodyPr/>
        <a:lstStyle/>
        <a:p>
          <a:r>
            <a:rPr lang="pt-BR" sz="2000" b="1" dirty="0" smtClean="0">
              <a:latin typeface="Arial Rounded MT Bold" pitchFamily="34" charset="0"/>
              <a:cs typeface="Aharoni" pitchFamily="2" charset="-79"/>
            </a:rPr>
            <a:t>Característica fundamental:</a:t>
          </a:r>
          <a:r>
            <a:rPr lang="pt-BR" sz="1300" dirty="0" smtClean="0"/>
            <a:t>	</a:t>
          </a:r>
          <a:endParaRPr lang="pt-BR" sz="1300" dirty="0"/>
        </a:p>
      </dgm:t>
    </dgm:pt>
    <dgm:pt modelId="{4D108D89-156B-44F5-B2CD-EED285733B28}" type="parTrans" cxnId="{B2C72B8E-141A-421B-BC23-775A96A11053}">
      <dgm:prSet/>
      <dgm:spPr/>
      <dgm:t>
        <a:bodyPr/>
        <a:lstStyle/>
        <a:p>
          <a:endParaRPr lang="pt-BR"/>
        </a:p>
      </dgm:t>
    </dgm:pt>
    <dgm:pt modelId="{D0828666-DC5F-48B1-85AC-E36B489D818D}" type="sibTrans" cxnId="{B2C72B8E-141A-421B-BC23-775A96A11053}">
      <dgm:prSet/>
      <dgm:spPr/>
      <dgm:t>
        <a:bodyPr/>
        <a:lstStyle/>
        <a:p>
          <a:endParaRPr lang="pt-BR"/>
        </a:p>
      </dgm:t>
    </dgm:pt>
    <dgm:pt modelId="{831BEBB4-C7E2-4ED4-A4A1-B3E45D26DBFE}">
      <dgm:prSet phldrT="[Texto]" custT="1"/>
      <dgm:spPr/>
      <dgm:t>
        <a:bodyPr/>
        <a:lstStyle/>
        <a:p>
          <a:r>
            <a:rPr lang="pt-BR" sz="2000" b="1" dirty="0" smtClean="0">
              <a:latin typeface="Arial Rounded MT Bold" pitchFamily="34" charset="0"/>
              <a:cs typeface="Aharoni" pitchFamily="2" charset="-79"/>
            </a:rPr>
            <a:t>movimento da caixa torácica inclinava-se para as laterais.</a:t>
          </a:r>
          <a:endParaRPr lang="pt-BR" sz="2000" b="1" dirty="0">
            <a:latin typeface="Arial Rounded MT Bold" pitchFamily="34" charset="0"/>
            <a:cs typeface="Aharoni" pitchFamily="2" charset="-79"/>
          </a:endParaRPr>
        </a:p>
      </dgm:t>
    </dgm:pt>
    <dgm:pt modelId="{5AF85BB9-C814-4335-8915-B9491F8490CC}" type="parTrans" cxnId="{5C461E1C-92F0-448B-9831-7A1993A0CFC8}">
      <dgm:prSet/>
      <dgm:spPr/>
      <dgm:t>
        <a:bodyPr/>
        <a:lstStyle/>
        <a:p>
          <a:endParaRPr lang="pt-BR"/>
        </a:p>
      </dgm:t>
    </dgm:pt>
    <dgm:pt modelId="{A047F2C9-4ABD-46CB-AD41-452684F7517F}" type="sibTrans" cxnId="{5C461E1C-92F0-448B-9831-7A1993A0CFC8}">
      <dgm:prSet/>
      <dgm:spPr/>
      <dgm:t>
        <a:bodyPr/>
        <a:lstStyle/>
        <a:p>
          <a:endParaRPr lang="pt-BR"/>
        </a:p>
      </dgm:t>
    </dgm:pt>
    <dgm:pt modelId="{F7E1AF87-2FDC-4E47-BBD0-702EEB475D4F}">
      <dgm:prSet phldrT="[Texto]" custT="1"/>
      <dgm:spPr/>
      <dgm:t>
        <a:bodyPr/>
        <a:lstStyle/>
        <a:p>
          <a:pPr algn="just"/>
          <a:r>
            <a:rPr lang="pt-BR" sz="2000" b="1" dirty="0" smtClean="0">
              <a:latin typeface="Arial Rounded MT Bold" pitchFamily="34" charset="0"/>
              <a:cs typeface="Aharoni" pitchFamily="2" charset="-79"/>
            </a:rPr>
            <a:t>No momento de pisar o pé direito, o tórax inclinava-se para a direita; ao pisar o esquerdo, inclinava-se para a esquerda. </a:t>
          </a:r>
          <a:endParaRPr lang="pt-BR" sz="2000" b="1" dirty="0">
            <a:latin typeface="Arial Rounded MT Bold" pitchFamily="34" charset="0"/>
            <a:cs typeface="Aharoni" pitchFamily="2" charset="-79"/>
          </a:endParaRPr>
        </a:p>
      </dgm:t>
    </dgm:pt>
    <dgm:pt modelId="{4F2C556D-789A-45C9-8404-5A16E0E8D8A5}" type="parTrans" cxnId="{B997E862-63F0-4712-BCD2-1D16DCE20ECA}">
      <dgm:prSet/>
      <dgm:spPr/>
      <dgm:t>
        <a:bodyPr/>
        <a:lstStyle/>
        <a:p>
          <a:endParaRPr lang="pt-BR"/>
        </a:p>
      </dgm:t>
    </dgm:pt>
    <dgm:pt modelId="{11D5B65E-6F13-4168-860B-DDC006EB30F9}" type="sibTrans" cxnId="{B997E862-63F0-4712-BCD2-1D16DCE20ECA}">
      <dgm:prSet/>
      <dgm:spPr/>
      <dgm:t>
        <a:bodyPr/>
        <a:lstStyle/>
        <a:p>
          <a:endParaRPr lang="pt-BR"/>
        </a:p>
      </dgm:t>
    </dgm:pt>
    <dgm:pt modelId="{9CFDEB6B-8D75-4D4F-82AE-52B416F2463C}" type="pres">
      <dgm:prSet presAssocID="{5267FA0C-D678-4C07-BE19-DF8A03BE91C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D67116DF-C404-49F1-ACE4-E611FD6B828A}" type="pres">
      <dgm:prSet presAssocID="{5267FA0C-D678-4C07-BE19-DF8A03BE91C9}" presName="dummyMaxCanvas" presStyleCnt="0">
        <dgm:presLayoutVars/>
      </dgm:prSet>
      <dgm:spPr/>
      <dgm:t>
        <a:bodyPr/>
        <a:lstStyle/>
        <a:p>
          <a:endParaRPr lang="pt-BR"/>
        </a:p>
      </dgm:t>
    </dgm:pt>
    <dgm:pt modelId="{EFDA169C-32FA-41D9-9166-590DA5975389}" type="pres">
      <dgm:prSet presAssocID="{5267FA0C-D678-4C07-BE19-DF8A03BE91C9}" presName="ThreeNodes_1" presStyleLbl="node1" presStyleIdx="0" presStyleCnt="3" custScaleY="839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4277E71-1495-4301-91A2-336E5AFA54FB}" type="pres">
      <dgm:prSet presAssocID="{5267FA0C-D678-4C07-BE19-DF8A03BE91C9}" presName="ThreeNodes_2" presStyleLbl="node1" presStyleIdx="1" presStyleCnt="3" custLinFactNeighborY="-555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B61897E-AE12-4ACC-9B64-829600150CAE}" type="pres">
      <dgm:prSet presAssocID="{5267FA0C-D678-4C07-BE19-DF8A03BE91C9}" presName="ThreeNodes_3" presStyleLbl="node1" presStyleIdx="2" presStyleCnt="3" custScaleY="122222" custLinFactNeighborX="-20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A3CA09E-B85C-46FB-BECA-9F080CC48C0C}" type="pres">
      <dgm:prSet presAssocID="{5267FA0C-D678-4C07-BE19-DF8A03BE91C9}" presName="ThreeConn_1-2" presStyleLbl="fgAccFollowNode1" presStyleIdx="0" presStyleCnt="2" custLinFactNeighborX="-29089" custLinFactNeighborY="-44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94AA07A-CC61-40F6-881C-89F1A3512DAF}" type="pres">
      <dgm:prSet presAssocID="{5267FA0C-D678-4C07-BE19-DF8A03BE91C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34BABA6-5C24-40EB-88E5-E704F6166D91}" type="pres">
      <dgm:prSet presAssocID="{5267FA0C-D678-4C07-BE19-DF8A03BE91C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7FC379-D727-46EA-913B-5B47ECB25743}" type="pres">
      <dgm:prSet presAssocID="{5267FA0C-D678-4C07-BE19-DF8A03BE91C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91B0220-C9D9-49E0-8D67-96335576B80A}" type="pres">
      <dgm:prSet presAssocID="{5267FA0C-D678-4C07-BE19-DF8A03BE91C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65046A47-DCF1-4BD6-881F-6A9F809669F6}" type="presOf" srcId="{F7E1AF87-2FDC-4E47-BBD0-702EEB475D4F}" destId="{091B0220-C9D9-49E0-8D67-96335576B80A}" srcOrd="1" destOrd="0" presId="urn:microsoft.com/office/officeart/2005/8/layout/vProcess5"/>
    <dgm:cxn modelId="{7402156B-BD92-4627-989A-EC722FB0A449}" type="presOf" srcId="{831BEBB4-C7E2-4ED4-A4A1-B3E45D26DBFE}" destId="{EB7FC379-D727-46EA-913B-5B47ECB25743}" srcOrd="1" destOrd="0" presId="urn:microsoft.com/office/officeart/2005/8/layout/vProcess5"/>
    <dgm:cxn modelId="{9DC573FC-98B6-4589-A043-787DA1CFF179}" type="presOf" srcId="{A047F2C9-4ABD-46CB-AD41-452684F7517F}" destId="{494AA07A-CC61-40F6-881C-89F1A3512DAF}" srcOrd="0" destOrd="0" presId="urn:microsoft.com/office/officeart/2005/8/layout/vProcess5"/>
    <dgm:cxn modelId="{5C461E1C-92F0-448B-9831-7A1993A0CFC8}" srcId="{5267FA0C-D678-4C07-BE19-DF8A03BE91C9}" destId="{831BEBB4-C7E2-4ED4-A4A1-B3E45D26DBFE}" srcOrd="1" destOrd="0" parTransId="{5AF85BB9-C814-4335-8915-B9491F8490CC}" sibTransId="{A047F2C9-4ABD-46CB-AD41-452684F7517F}"/>
    <dgm:cxn modelId="{CDD4051E-314B-41A8-81D5-0E9665987F07}" type="presOf" srcId="{BE70D7E7-E109-462C-B1C0-F8DB69E07DEB}" destId="{B34BABA6-5C24-40EB-88E5-E704F6166D91}" srcOrd="1" destOrd="0" presId="urn:microsoft.com/office/officeart/2005/8/layout/vProcess5"/>
    <dgm:cxn modelId="{B24A9351-88C4-4942-B04D-007B84607CFF}" type="presOf" srcId="{F7E1AF87-2FDC-4E47-BBD0-702EEB475D4F}" destId="{2B61897E-AE12-4ACC-9B64-829600150CAE}" srcOrd="0" destOrd="0" presId="urn:microsoft.com/office/officeart/2005/8/layout/vProcess5"/>
    <dgm:cxn modelId="{F7145D83-C55F-47D1-931F-AC60032DA209}" type="presOf" srcId="{BE70D7E7-E109-462C-B1C0-F8DB69E07DEB}" destId="{EFDA169C-32FA-41D9-9166-590DA5975389}" srcOrd="0" destOrd="0" presId="urn:microsoft.com/office/officeart/2005/8/layout/vProcess5"/>
    <dgm:cxn modelId="{B2C72B8E-141A-421B-BC23-775A96A11053}" srcId="{5267FA0C-D678-4C07-BE19-DF8A03BE91C9}" destId="{BE70D7E7-E109-462C-B1C0-F8DB69E07DEB}" srcOrd="0" destOrd="0" parTransId="{4D108D89-156B-44F5-B2CD-EED285733B28}" sibTransId="{D0828666-DC5F-48B1-85AC-E36B489D818D}"/>
    <dgm:cxn modelId="{2E06987F-0EAD-498F-ABFB-F61099AF57E6}" type="presOf" srcId="{831BEBB4-C7E2-4ED4-A4A1-B3E45D26DBFE}" destId="{34277E71-1495-4301-91A2-336E5AFA54FB}" srcOrd="0" destOrd="0" presId="urn:microsoft.com/office/officeart/2005/8/layout/vProcess5"/>
    <dgm:cxn modelId="{B997E862-63F0-4712-BCD2-1D16DCE20ECA}" srcId="{5267FA0C-D678-4C07-BE19-DF8A03BE91C9}" destId="{F7E1AF87-2FDC-4E47-BBD0-702EEB475D4F}" srcOrd="2" destOrd="0" parTransId="{4F2C556D-789A-45C9-8404-5A16E0E8D8A5}" sibTransId="{11D5B65E-6F13-4168-860B-DDC006EB30F9}"/>
    <dgm:cxn modelId="{81EBA31B-E052-4236-AF92-FA576A591C56}" type="presOf" srcId="{5267FA0C-D678-4C07-BE19-DF8A03BE91C9}" destId="{9CFDEB6B-8D75-4D4F-82AE-52B416F2463C}" srcOrd="0" destOrd="0" presId="urn:microsoft.com/office/officeart/2005/8/layout/vProcess5"/>
    <dgm:cxn modelId="{E4922B80-51B4-4C4C-8BE5-B75EAEBF65C2}" type="presOf" srcId="{D0828666-DC5F-48B1-85AC-E36B489D818D}" destId="{CA3CA09E-B85C-46FB-BECA-9F080CC48C0C}" srcOrd="0" destOrd="0" presId="urn:microsoft.com/office/officeart/2005/8/layout/vProcess5"/>
    <dgm:cxn modelId="{18D046FE-9C80-4959-AB3B-E2FE062B14B9}" type="presParOf" srcId="{9CFDEB6B-8D75-4D4F-82AE-52B416F2463C}" destId="{D67116DF-C404-49F1-ACE4-E611FD6B828A}" srcOrd="0" destOrd="0" presId="urn:microsoft.com/office/officeart/2005/8/layout/vProcess5"/>
    <dgm:cxn modelId="{225BECF7-9A2D-4A24-A625-7A68C0A78D59}" type="presParOf" srcId="{9CFDEB6B-8D75-4D4F-82AE-52B416F2463C}" destId="{EFDA169C-32FA-41D9-9166-590DA5975389}" srcOrd="1" destOrd="0" presId="urn:microsoft.com/office/officeart/2005/8/layout/vProcess5"/>
    <dgm:cxn modelId="{F80868D3-AA96-4AB4-8043-249A4D16BEAC}" type="presParOf" srcId="{9CFDEB6B-8D75-4D4F-82AE-52B416F2463C}" destId="{34277E71-1495-4301-91A2-336E5AFA54FB}" srcOrd="2" destOrd="0" presId="urn:microsoft.com/office/officeart/2005/8/layout/vProcess5"/>
    <dgm:cxn modelId="{DCCA057E-B916-4032-B599-42F32AA32493}" type="presParOf" srcId="{9CFDEB6B-8D75-4D4F-82AE-52B416F2463C}" destId="{2B61897E-AE12-4ACC-9B64-829600150CAE}" srcOrd="3" destOrd="0" presId="urn:microsoft.com/office/officeart/2005/8/layout/vProcess5"/>
    <dgm:cxn modelId="{F9121E4B-3CEE-4523-8CF0-77361757F759}" type="presParOf" srcId="{9CFDEB6B-8D75-4D4F-82AE-52B416F2463C}" destId="{CA3CA09E-B85C-46FB-BECA-9F080CC48C0C}" srcOrd="4" destOrd="0" presId="urn:microsoft.com/office/officeart/2005/8/layout/vProcess5"/>
    <dgm:cxn modelId="{E67E51BC-D842-4B70-8C1F-EA5A4A833FFC}" type="presParOf" srcId="{9CFDEB6B-8D75-4D4F-82AE-52B416F2463C}" destId="{494AA07A-CC61-40F6-881C-89F1A3512DAF}" srcOrd="5" destOrd="0" presId="urn:microsoft.com/office/officeart/2005/8/layout/vProcess5"/>
    <dgm:cxn modelId="{3885DAA2-5C8E-4CCA-ACD5-91BFDF1D56C8}" type="presParOf" srcId="{9CFDEB6B-8D75-4D4F-82AE-52B416F2463C}" destId="{B34BABA6-5C24-40EB-88E5-E704F6166D91}" srcOrd="6" destOrd="0" presId="urn:microsoft.com/office/officeart/2005/8/layout/vProcess5"/>
    <dgm:cxn modelId="{31A185E7-816D-4D82-BD0B-082B1AD9C92E}" type="presParOf" srcId="{9CFDEB6B-8D75-4D4F-82AE-52B416F2463C}" destId="{EB7FC379-D727-46EA-913B-5B47ECB25743}" srcOrd="7" destOrd="0" presId="urn:microsoft.com/office/officeart/2005/8/layout/vProcess5"/>
    <dgm:cxn modelId="{20DEA7EF-25D0-45AE-925F-D0410AA81AF7}" type="presParOf" srcId="{9CFDEB6B-8D75-4D4F-82AE-52B416F2463C}" destId="{091B0220-C9D9-49E0-8D67-96335576B80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F6BA22-8D0C-4F81-8FBC-176A630B630F}">
      <dsp:nvSpPr>
        <dsp:cNvPr id="0" name=""/>
        <dsp:cNvSpPr/>
      </dsp:nvSpPr>
      <dsp:spPr>
        <a:xfrm>
          <a:off x="1000299" y="71372"/>
          <a:ext cx="7747654" cy="5384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latin typeface="Arial Rounded MT Bold" pitchFamily="34" charset="0"/>
              <a:cs typeface="Aharoni" pitchFamily="2" charset="-79"/>
            </a:rPr>
            <a:t>O tango é levado a Paris.</a:t>
          </a:r>
          <a:endParaRPr lang="pt-BR" sz="2200" b="1" kern="1200" dirty="0">
            <a:latin typeface="Arial Rounded MT Bold" pitchFamily="34" charset="0"/>
            <a:cs typeface="Aharoni" pitchFamily="2" charset="-79"/>
          </a:endParaRPr>
        </a:p>
      </dsp:txBody>
      <dsp:txXfrm>
        <a:off x="1000299" y="71372"/>
        <a:ext cx="6994933" cy="538451"/>
      </dsp:txXfrm>
    </dsp:sp>
    <dsp:sp modelId="{8C2CEAF7-7D7D-4BBB-82C0-8C061F99AE4A}">
      <dsp:nvSpPr>
        <dsp:cNvPr id="0" name=""/>
        <dsp:cNvSpPr/>
      </dsp:nvSpPr>
      <dsp:spPr>
        <a:xfrm>
          <a:off x="1223742" y="805049"/>
          <a:ext cx="8063913" cy="681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shade val="51000"/>
                <a:satMod val="130000"/>
              </a:schemeClr>
            </a:gs>
            <a:gs pos="80000">
              <a:schemeClr val="accent2">
                <a:hueOff val="1560506"/>
                <a:satOff val="-1946"/>
                <a:lumOff val="458"/>
                <a:alphaOff val="0"/>
                <a:shade val="93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latin typeface="Arial Rounded MT Bold" pitchFamily="34" charset="0"/>
              <a:cs typeface="Aharoni" pitchFamily="2" charset="-79"/>
            </a:rPr>
            <a:t>Paris: carro chefe cultural do mundo                 	civilizado.</a:t>
          </a:r>
          <a:endParaRPr lang="pt-BR" sz="2200" b="1" kern="1200" dirty="0">
            <a:latin typeface="Arial Rounded MT Bold" pitchFamily="34" charset="0"/>
            <a:cs typeface="Aharoni" pitchFamily="2" charset="-79"/>
          </a:endParaRPr>
        </a:p>
      </dsp:txBody>
      <dsp:txXfrm>
        <a:off x="1223742" y="805049"/>
        <a:ext cx="6927709" cy="681195"/>
      </dsp:txXfrm>
    </dsp:sp>
    <dsp:sp modelId="{9BDA2E49-9D46-4609-8987-04A8FD8ACC8D}">
      <dsp:nvSpPr>
        <dsp:cNvPr id="0" name=""/>
        <dsp:cNvSpPr/>
      </dsp:nvSpPr>
      <dsp:spPr>
        <a:xfrm>
          <a:off x="1313266" y="1610098"/>
          <a:ext cx="8063836" cy="681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shade val="51000"/>
                <a:satMod val="130000"/>
              </a:schemeClr>
            </a:gs>
            <a:gs pos="80000">
              <a:schemeClr val="accent2">
                <a:hueOff val="3121013"/>
                <a:satOff val="-3893"/>
                <a:lumOff val="915"/>
                <a:alphaOff val="0"/>
                <a:shade val="93000"/>
                <a:satMod val="13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latin typeface="Arial Rounded MT Bold" pitchFamily="34" charset="0"/>
              <a:cs typeface="Aharoni" pitchFamily="2" charset="-79"/>
            </a:rPr>
            <a:t>O tango se espalha pelo resto do mundo.</a:t>
          </a:r>
          <a:endParaRPr lang="pt-BR" sz="2200" b="1" kern="1200" dirty="0">
            <a:latin typeface="Arial Rounded MT Bold" pitchFamily="34" charset="0"/>
            <a:cs typeface="Aharoni" pitchFamily="2" charset="-79"/>
          </a:endParaRPr>
        </a:p>
      </dsp:txBody>
      <dsp:txXfrm>
        <a:off x="1313266" y="1610098"/>
        <a:ext cx="6937722" cy="681195"/>
      </dsp:txXfrm>
    </dsp:sp>
    <dsp:sp modelId="{787B60DA-6663-44AF-93B2-DB8806E8D888}">
      <dsp:nvSpPr>
        <dsp:cNvPr id="0" name=""/>
        <dsp:cNvSpPr/>
      </dsp:nvSpPr>
      <dsp:spPr>
        <a:xfrm>
          <a:off x="1896935" y="2415148"/>
          <a:ext cx="7800958" cy="681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200" b="1" kern="1200" dirty="0" smtClean="0">
              <a:latin typeface="Arial Rounded MT Bold" pitchFamily="34" charset="0"/>
              <a:cs typeface="Aharoni" pitchFamily="2" charset="-79"/>
            </a:rPr>
            <a:t>E volta a Buenos Aires, recebido como o filho mais amado.</a:t>
          </a:r>
          <a:endParaRPr lang="pt-BR" sz="2200" b="1" kern="1200" dirty="0">
            <a:latin typeface="Arial Rounded MT Bold" pitchFamily="34" charset="0"/>
            <a:cs typeface="Aharoni" pitchFamily="2" charset="-79"/>
          </a:endParaRPr>
        </a:p>
      </dsp:txBody>
      <dsp:txXfrm>
        <a:off x="1896935" y="2415148"/>
        <a:ext cx="6701804" cy="681195"/>
      </dsp:txXfrm>
    </dsp:sp>
    <dsp:sp modelId="{08715898-9126-4E7F-938A-4B6D2242B148}">
      <dsp:nvSpPr>
        <dsp:cNvPr id="0" name=""/>
        <dsp:cNvSpPr/>
      </dsp:nvSpPr>
      <dsp:spPr>
        <a:xfrm>
          <a:off x="7913839" y="457367"/>
          <a:ext cx="442777" cy="442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7913839" y="457367"/>
        <a:ext cx="442777" cy="442777"/>
      </dsp:txXfrm>
    </dsp:sp>
    <dsp:sp modelId="{F7DCA76B-AFCC-492D-B990-D20ED10F6768}">
      <dsp:nvSpPr>
        <dsp:cNvPr id="0" name=""/>
        <dsp:cNvSpPr/>
      </dsp:nvSpPr>
      <dsp:spPr>
        <a:xfrm>
          <a:off x="8389743" y="1310458"/>
          <a:ext cx="442777" cy="442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2512910"/>
            <a:satOff val="-2189"/>
            <a:lumOff val="-3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2512910"/>
              <a:satOff val="-2189"/>
              <a:lumOff val="-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8389743" y="1310458"/>
        <a:ext cx="442777" cy="442777"/>
      </dsp:txXfrm>
    </dsp:sp>
    <dsp:sp modelId="{BB3DA033-76E0-4D2A-ADAF-741DD9068E49}">
      <dsp:nvSpPr>
        <dsp:cNvPr id="0" name=""/>
        <dsp:cNvSpPr/>
      </dsp:nvSpPr>
      <dsp:spPr>
        <a:xfrm>
          <a:off x="8840722" y="2131832"/>
          <a:ext cx="442777" cy="442777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000" kern="1200"/>
        </a:p>
      </dsp:txBody>
      <dsp:txXfrm>
        <a:off x="8840722" y="2131832"/>
        <a:ext cx="442777" cy="4427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DA169C-32FA-41D9-9166-590DA5975389}">
      <dsp:nvSpPr>
        <dsp:cNvPr id="0" name=""/>
        <dsp:cNvSpPr/>
      </dsp:nvSpPr>
      <dsp:spPr>
        <a:xfrm>
          <a:off x="0" y="19368"/>
          <a:ext cx="7711193" cy="6525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 Rounded MT Bold" pitchFamily="34" charset="0"/>
              <a:cs typeface="Aharoni" pitchFamily="2" charset="-79"/>
            </a:rPr>
            <a:t>Característica fundamental:</a:t>
          </a:r>
          <a:r>
            <a:rPr lang="pt-BR" sz="1300" kern="1200" dirty="0" smtClean="0"/>
            <a:t>	</a:t>
          </a:r>
          <a:endParaRPr lang="pt-BR" sz="1300" kern="1200" dirty="0"/>
        </a:p>
      </dsp:txBody>
      <dsp:txXfrm>
        <a:off x="0" y="19368"/>
        <a:ext cx="6917564" cy="652541"/>
      </dsp:txXfrm>
    </dsp:sp>
    <dsp:sp modelId="{34277E71-1495-4301-91A2-336E5AFA54FB}">
      <dsp:nvSpPr>
        <dsp:cNvPr id="0" name=""/>
        <dsp:cNvSpPr/>
      </dsp:nvSpPr>
      <dsp:spPr>
        <a:xfrm>
          <a:off x="680399" y="820895"/>
          <a:ext cx="7711193" cy="777686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 Rounded MT Bold" pitchFamily="34" charset="0"/>
              <a:cs typeface="Aharoni" pitchFamily="2" charset="-79"/>
            </a:rPr>
            <a:t>movimento da caixa torácica inclinava-se para as laterais.</a:t>
          </a:r>
          <a:endParaRPr lang="pt-BR" sz="2000" b="1" kern="1200" dirty="0">
            <a:latin typeface="Arial Rounded MT Bold" pitchFamily="34" charset="0"/>
            <a:cs typeface="Aharoni" pitchFamily="2" charset="-79"/>
          </a:endParaRPr>
        </a:p>
      </dsp:txBody>
      <dsp:txXfrm>
        <a:off x="680399" y="820895"/>
        <a:ext cx="6525297" cy="777686"/>
      </dsp:txXfrm>
    </dsp:sp>
    <dsp:sp modelId="{2B61897E-AE12-4ACC-9B64-829600150CAE}">
      <dsp:nvSpPr>
        <dsp:cNvPr id="0" name=""/>
        <dsp:cNvSpPr/>
      </dsp:nvSpPr>
      <dsp:spPr>
        <a:xfrm>
          <a:off x="1203413" y="1684988"/>
          <a:ext cx="7711193" cy="95050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latin typeface="Arial Rounded MT Bold" pitchFamily="34" charset="0"/>
              <a:cs typeface="Aharoni" pitchFamily="2" charset="-79"/>
            </a:rPr>
            <a:t>No momento de pisar o pé direito, o tórax inclinava-se para a direita; ao pisar o esquerdo, inclinava-se para a esquerda. </a:t>
          </a:r>
          <a:endParaRPr lang="pt-BR" sz="2000" b="1" kern="1200" dirty="0">
            <a:latin typeface="Arial Rounded MT Bold" pitchFamily="34" charset="0"/>
            <a:cs typeface="Aharoni" pitchFamily="2" charset="-79"/>
          </a:endParaRPr>
        </a:p>
      </dsp:txBody>
      <dsp:txXfrm>
        <a:off x="1203413" y="1684988"/>
        <a:ext cx="6525297" cy="950503"/>
      </dsp:txXfrm>
    </dsp:sp>
    <dsp:sp modelId="{CA3CA09E-B85C-46FB-BECA-9F080CC48C0C}">
      <dsp:nvSpPr>
        <dsp:cNvPr id="0" name=""/>
        <dsp:cNvSpPr/>
      </dsp:nvSpPr>
      <dsp:spPr>
        <a:xfrm>
          <a:off x="7058653" y="523970"/>
          <a:ext cx="505496" cy="5054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>
        <a:off x="7058653" y="523970"/>
        <a:ext cx="505496" cy="505496"/>
      </dsp:txXfrm>
    </dsp:sp>
    <dsp:sp modelId="{494AA07A-CC61-40F6-881C-89F1A3512DAF}">
      <dsp:nvSpPr>
        <dsp:cNvPr id="0" name=""/>
        <dsp:cNvSpPr/>
      </dsp:nvSpPr>
      <dsp:spPr>
        <a:xfrm>
          <a:off x="7886096" y="1448657"/>
          <a:ext cx="505496" cy="5054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5025821"/>
            <a:satOff val="-4378"/>
            <a:lumOff val="-6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300" kern="1200"/>
        </a:p>
      </dsp:txBody>
      <dsp:txXfrm>
        <a:off x="7886096" y="1448657"/>
        <a:ext cx="505496" cy="5054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5BF2E8-8082-4FB2-AA77-B6549AE2C311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701897-D2D8-47A4-B141-BFE801363EB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063774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717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07F6FA-7A1E-440A-BFC6-20997DE0B9D2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116C5-0EEB-4699-9A48-60A00E1AC8DA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AFDAC-1601-4232-9591-F1529947670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67C38-2B59-4D6C-A264-110A9A4FD5C8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F8942-AF7B-4F7F-ACAD-12A6FCAA683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8898D-83E7-45C8-9964-0DD4E74E539E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9792E-01E7-4E2C-A392-346BA4D79D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47060-2BDD-407F-95AB-452C917B1009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38A76-4F4A-42C3-AE07-BA93E4B80F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DCF2-A002-4ED2-B538-BB80D25043C9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4CCD-B7BC-47E6-808B-786D6ABC2D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9AFD1-2DB7-4435-AB25-FB050FF4940E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7EC6E-34E8-4C8E-A902-00853871BFB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4225-C9EB-4A02-8449-6C86FCEF420A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F005D-865B-4EF5-9447-D9C1C1513A1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362A-9D7D-4BCD-9131-5CE61570E507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AE85F-7CA6-460F-9CAA-D095CB13AD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FD4E7-7B96-494B-BF6B-9511C948E07B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3711D-21D1-4057-BEA2-8E451ED512B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2CEBA-8ACC-46ED-95E5-9C990E977F97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F794E-A4EA-4880-8643-2022B8E9BBC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791F-E8A6-487E-A4C6-0D723943AC25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53955-52F6-4E96-9F20-7AB5BED6A9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5904E-B2DE-441F-8A93-38323FA657B0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1F226-C3A6-49AF-85FC-8C264F3F4A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36F55-CC46-464C-9EC7-4A8A35C0CF41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46001-79D8-415F-8CEB-C4453E783F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D040C-1A42-4310-926F-0EF690066B37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86380-C877-4ED4-8161-927F2B4B159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60E96-B451-4479-A5D2-E710CC0139E3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42D7B-CBFE-4AB2-B37F-27AD7745D03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54213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15185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3424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92072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7761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3807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407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6CD47-902B-4F99-98C0-2B0169DEDFDC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7136F-84CE-442A-821A-DE60BA4D41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8511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3484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9474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21/11/2012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0052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3ADFA-5E98-4E53-9BE6-57E75F5BBFE8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BCCE5-AD29-4EB1-A48C-E663E09090C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19D0E-8B56-444C-A5B2-04DA9BC68BDE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4F730-216D-4A8C-AF21-89B7E62C1E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AF7281-BC30-46A1-9174-2B05A2C31A99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A8EB2-448A-4749-BD5E-5E4797DA48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4A071-2A10-4856-A6F7-0899A8F2101C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99FAC-E94A-4B84-91DC-2304646631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AAFF8-2EBC-44D3-AD35-3A8822FF5ACF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411A1-C718-4E03-8310-61AE198821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FC998-865D-4CF4-8D36-E09BF9553793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2DB41-D238-4806-A238-59896C8B504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>
    <p:cover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DB9405-0E6F-49DA-B00C-93B202564385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85E1FC-16F1-4FCA-85AD-C4E815F1C8E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pic>
        <p:nvPicPr>
          <p:cNvPr id="1031" name="Imagem 6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2051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63E369-6E80-475F-99A5-9F00C78510A2}" type="datetimeFigureOut">
              <a:rPr lang="pt-BR"/>
              <a:pPr>
                <a:defRPr/>
              </a:pPr>
              <a:t>21/11/2012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8D1BC3-E1E7-4FDE-94A2-131F1E73586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cover dir="r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21/11/2012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pic>
        <p:nvPicPr>
          <p:cNvPr id="7" name="Imagem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3975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0" y="4293096"/>
            <a:ext cx="9143999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6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 </a:t>
            </a:r>
            <a:r>
              <a:rPr lang="pt-BR" sz="3600" b="1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Linguagens, Códigos e </a:t>
            </a:r>
            <a:r>
              <a:rPr lang="pt-BR" sz="3600" b="1" dirty="0">
                <a:solidFill>
                  <a:srgbClr val="102766"/>
                </a:solidFill>
                <a:latin typeface="Calibri" pitchFamily="34" charset="0"/>
                <a:cs typeface="+mn-cs"/>
              </a:rPr>
              <a:t>s</a:t>
            </a:r>
            <a:r>
              <a:rPr lang="pt-BR" sz="3600" b="1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uas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3600" b="1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Tecnologias – Educação Física</a:t>
            </a:r>
            <a:endParaRPr lang="pt-BR" sz="3600" b="1" dirty="0">
              <a:solidFill>
                <a:srgbClr val="102766"/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000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Ensino Médio,  </a:t>
            </a:r>
            <a:r>
              <a:rPr lang="pt-BR" sz="2000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2º Ano</a:t>
            </a:r>
            <a:endParaRPr lang="pt-BR" sz="2000" dirty="0" smtClean="0">
              <a:solidFill>
                <a:srgbClr val="102766"/>
              </a:solidFill>
              <a:latin typeface="Calibri" pitchFamily="34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Abordagem histórica das danças de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800" b="1" dirty="0" smtClean="0">
                <a:solidFill>
                  <a:srgbClr val="102766"/>
                </a:solidFill>
                <a:latin typeface="Calibri" pitchFamily="34" charset="0"/>
                <a:cs typeface="+mn-cs"/>
              </a:rPr>
              <a:t>salão internacionais (tango, bolero...)</a:t>
            </a:r>
            <a:endParaRPr lang="pt-BR" sz="2800" b="1" dirty="0">
              <a:solidFill>
                <a:srgbClr val="102766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49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spaço Reservado para Conteúdo 2"/>
          <p:cNvSpPr>
            <a:spLocks noGrp="1"/>
          </p:cNvSpPr>
          <p:nvPr>
            <p:ph idx="1"/>
          </p:nvPr>
        </p:nvSpPr>
        <p:spPr>
          <a:xfrm>
            <a:off x="-180528" y="895946"/>
            <a:ext cx="9180512" cy="2808312"/>
          </a:xfrm>
        </p:spPr>
        <p:txBody>
          <a:bodyPr/>
          <a:lstStyle/>
          <a:p>
            <a:pPr algn="just">
              <a:buNone/>
            </a:pPr>
            <a:r>
              <a:rPr lang="pt-BR" sz="2000" dirty="0" smtClean="0">
                <a:latin typeface="Andalus" pitchFamily="18" charset="-78"/>
                <a:cs typeface="Andalus" pitchFamily="18" charset="-78"/>
              </a:rPr>
              <a:t>		</a:t>
            </a:r>
            <a:r>
              <a:rPr lang="pt-BR" sz="2200" dirty="0" smtClean="0">
                <a:cs typeface="Andalus" pitchFamily="18" charset="-78"/>
              </a:rPr>
              <a:t>Elementos da dança e da música de tango são populares em atividades artísticas relacionadas com a dança ou com a expressão corporal, tais como: patinagem artística, natação sincronizada etc.; isso se deve ao efeito dramático e à enorme capacidade de improvisação no eterno tema do amor. </a:t>
            </a:r>
          </a:p>
          <a:p>
            <a:pPr algn="just">
              <a:buNone/>
            </a:pPr>
            <a:r>
              <a:rPr lang="pt-BR" sz="2200" dirty="0" smtClean="0">
                <a:cs typeface="Andalus" pitchFamily="18" charset="-78"/>
              </a:rPr>
              <a:t>		O tango é dançado normalmente em linha, numa posição cerrada ou  peito com peito, face encostada (cara a cara). No entanto, o Novo Tango permite dançar numa postura aberta.</a:t>
            </a:r>
          </a:p>
          <a:p>
            <a:pPr algn="just">
              <a:buNone/>
            </a:pPr>
            <a:r>
              <a:rPr lang="pt-BR" sz="2000" dirty="0" smtClean="0">
                <a:cs typeface="Andalus" pitchFamily="18" charset="-78"/>
              </a:rPr>
              <a:t>		</a:t>
            </a:r>
          </a:p>
          <a:p>
            <a:pPr algn="just">
              <a:buNone/>
            </a:pPr>
            <a:endParaRPr lang="pt-BR" sz="2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2" descr="File:Tango in B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0982" y="3429000"/>
            <a:ext cx="5616624" cy="2931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1801445" y="6365972"/>
            <a:ext cx="5626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</a:t>
            </a:r>
            <a:r>
              <a:rPr lang="pt-BR" sz="1000" dirty="0" smtClean="0"/>
              <a:t>Dançarinos de tango em Buenos Aires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Gustavo </a:t>
            </a:r>
            <a:r>
              <a:rPr lang="en-US" sz="1000" dirty="0" err="1"/>
              <a:t>Brazzalle</a:t>
            </a:r>
            <a:r>
              <a:rPr lang="en-US" sz="1000" dirty="0"/>
              <a:t> / Creative Commons Attribution 2.0 </a:t>
            </a:r>
            <a:r>
              <a:rPr lang="en-US" sz="1000" dirty="0" smtClean="0"/>
              <a:t>Generic.</a:t>
            </a:r>
            <a:endParaRPr lang="pt-BR" sz="10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rgaminho horizontal 12"/>
          <p:cNvSpPr/>
          <p:nvPr/>
        </p:nvSpPr>
        <p:spPr>
          <a:xfrm>
            <a:off x="4716016" y="1052736"/>
            <a:ext cx="4301887" cy="2016224"/>
          </a:xfrm>
          <a:prstGeom prst="horizontalScroll">
            <a:avLst>
              <a:gd name="adj" fmla="val 948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“Fecha os olhos. Abre o teu Coração. Partilha a tua Paixão com teu par e Dança Tango!”</a:t>
            </a:r>
            <a:endParaRPr lang="pt-BR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0" y="980728"/>
            <a:ext cx="5364088" cy="2664296"/>
          </a:xfrm>
        </p:spPr>
        <p:txBody>
          <a:bodyPr/>
          <a:lstStyle/>
          <a:p>
            <a:pPr>
              <a:buNone/>
            </a:pPr>
            <a:r>
              <a:rPr lang="pt-BR" sz="2300" dirty="0" smtClean="0">
                <a:cs typeface="Andalus" pitchFamily="18" charset="-78"/>
              </a:rPr>
              <a:t>		</a:t>
            </a:r>
            <a:r>
              <a:rPr lang="pt-BR" sz="2200" dirty="0" smtClean="0">
                <a:cs typeface="Andalus" pitchFamily="18" charset="-78"/>
              </a:rPr>
              <a:t>Atualmente, o tango argentino consiste em: 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200" dirty="0" smtClean="0">
                <a:cs typeface="Andalus" pitchFamily="18" charset="-78"/>
              </a:rPr>
              <a:t>Tango de Salão; 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200" dirty="0" smtClean="0">
                <a:cs typeface="Andalus" pitchFamily="18" charset="-78"/>
              </a:rPr>
              <a:t>Tango </a:t>
            </a:r>
            <a:r>
              <a:rPr lang="pt-BR" sz="2200" dirty="0" err="1" smtClean="0">
                <a:cs typeface="Andalus" pitchFamily="18" charset="-78"/>
              </a:rPr>
              <a:t>Milonguero</a:t>
            </a:r>
            <a:r>
              <a:rPr lang="pt-BR" sz="2200" dirty="0">
                <a:cs typeface="Andalus" pitchFamily="18" charset="-78"/>
              </a:rPr>
              <a:t>;</a:t>
            </a:r>
            <a:r>
              <a:rPr lang="pt-BR" sz="2200" dirty="0" smtClean="0">
                <a:cs typeface="Andalus" pitchFamily="18" charset="-78"/>
              </a:rPr>
              <a:t> 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200" dirty="0" smtClean="0">
                <a:cs typeface="Andalus" pitchFamily="18" charset="-78"/>
              </a:rPr>
              <a:t>Novo Tango;</a:t>
            </a:r>
          </a:p>
          <a:p>
            <a:pPr lvl="1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200" dirty="0" smtClean="0">
                <a:cs typeface="Andalus" pitchFamily="18" charset="-78"/>
              </a:rPr>
              <a:t>Show Tango ou Tango Fantasia.</a:t>
            </a: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6732240" y="2992596"/>
            <a:ext cx="26642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(Fonte: </a:t>
            </a:r>
            <a:r>
              <a:rPr kumimoji="0" lang="pt-B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www.pasiontango.net)</a:t>
            </a:r>
            <a:endParaRPr kumimoji="0" lang="pt-B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2" descr="File:Tango in Plaza Dorre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450" y="3319921"/>
            <a:ext cx="4579790" cy="304556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/>
          <p:nvPr/>
        </p:nvSpPr>
        <p:spPr>
          <a:xfrm>
            <a:off x="2165305" y="6365482"/>
            <a:ext cx="4566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Tango na Plaza Dorrego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Brian </a:t>
            </a:r>
            <a:r>
              <a:rPr lang="en-US" sz="1000" dirty="0" err="1"/>
              <a:t>Barbutti</a:t>
            </a:r>
            <a:r>
              <a:rPr lang="en-US" sz="1000" dirty="0"/>
              <a:t> / Creative Commons Attribution 2.0 </a:t>
            </a:r>
            <a:r>
              <a:rPr lang="en-US" sz="1000" dirty="0" smtClean="0"/>
              <a:t>Generic.</a:t>
            </a:r>
            <a:endParaRPr lang="pt-BR" sz="10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3203848" y="980728"/>
            <a:ext cx="2880320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Bolero</a:t>
            </a:r>
            <a:endParaRPr lang="pt-BR" sz="32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Espaço Reservado para Conteúdo 2"/>
          <p:cNvSpPr>
            <a:spLocks noGrp="1"/>
          </p:cNvSpPr>
          <p:nvPr>
            <p:ph idx="1"/>
          </p:nvPr>
        </p:nvSpPr>
        <p:spPr>
          <a:xfrm>
            <a:off x="1584176" y="1700808"/>
            <a:ext cx="4427984" cy="4680520"/>
          </a:xfrm>
        </p:spPr>
        <p:txBody>
          <a:bodyPr/>
          <a:lstStyle/>
          <a:p>
            <a:pPr algn="just">
              <a:buNone/>
            </a:pPr>
            <a:r>
              <a:rPr lang="pt-BR" sz="2000" dirty="0" smtClean="0">
                <a:latin typeface="Andalus" pitchFamily="18" charset="-78"/>
                <a:cs typeface="Andalus" pitchFamily="18" charset="-78"/>
              </a:rPr>
              <a:t>		</a:t>
            </a:r>
            <a:endParaRPr lang="pt-BR" sz="2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3491880" y="1628800"/>
            <a:ext cx="5580112" cy="517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50" dirty="0" smtClean="0">
                <a:latin typeface="+mn-lt"/>
                <a:cs typeface="Andalus" pitchFamily="18" charset="-78"/>
              </a:rPr>
              <a:t>	</a:t>
            </a:r>
            <a:r>
              <a:rPr lang="pt-BR" sz="2200" dirty="0" smtClean="0">
                <a:latin typeface="+mn-lt"/>
                <a:cs typeface="Andalus" pitchFamily="18" charset="-78"/>
              </a:rPr>
              <a:t>O primeiro registro da palavra bolero que se tem conhecimento data do século X, referindo-se a uma dança de origem árabe, o “bolero de </a:t>
            </a:r>
            <a:r>
              <a:rPr lang="pt-BR" sz="2200" dirty="0" err="1" smtClean="0">
                <a:latin typeface="+mn-lt"/>
                <a:cs typeface="Andalus" pitchFamily="18" charset="-78"/>
              </a:rPr>
              <a:t>algodre</a:t>
            </a:r>
            <a:r>
              <a:rPr lang="pt-BR" sz="2200" dirty="0" smtClean="0">
                <a:latin typeface="+mn-lt"/>
                <a:cs typeface="Andalus" pitchFamily="18" charset="-78"/>
              </a:rPr>
              <a:t>”, que era dançado em grupos de  três passos – um rapaz e duas moças. O bolero tem aí sua raiz, devido ao fato de os mouros terem ocupado a Espanha por  muitos séculos. </a:t>
            </a:r>
            <a:r>
              <a:rPr lang="pt-BR" sz="2200" dirty="0">
                <a:latin typeface="+mn-lt"/>
                <a:cs typeface="Andalus" pitchFamily="18" charset="-78"/>
              </a:rPr>
              <a:t>N</a:t>
            </a:r>
            <a:r>
              <a:rPr lang="pt-BR" sz="2200" dirty="0" smtClean="0">
                <a:latin typeface="+mn-lt"/>
                <a:cs typeface="Andalus" pitchFamily="18" charset="-78"/>
              </a:rPr>
              <a:t>ão é de se estranhar que o espanhol tenha adsorvido essa palavra, que para muitos vem das boleras (bolas) que ornamentavam os  vestidos das ciganas. Para outros, a palavra bolero vem de </a:t>
            </a:r>
            <a:r>
              <a:rPr lang="pt-BR" sz="2200" dirty="0" err="1" smtClean="0">
                <a:latin typeface="+mn-lt"/>
                <a:cs typeface="Andalus" pitchFamily="18" charset="-78"/>
              </a:rPr>
              <a:t>volero</a:t>
            </a:r>
            <a:r>
              <a:rPr lang="pt-BR" sz="2200" dirty="0" smtClean="0">
                <a:latin typeface="+mn-lt"/>
                <a:cs typeface="Andalus" pitchFamily="18" charset="-78"/>
              </a:rPr>
              <a:t> (de </a:t>
            </a:r>
            <a:r>
              <a:rPr lang="pt-BR" sz="2200" dirty="0" err="1" smtClean="0">
                <a:latin typeface="+mn-lt"/>
                <a:cs typeface="Andalus" pitchFamily="18" charset="-78"/>
              </a:rPr>
              <a:t>volar</a:t>
            </a:r>
            <a:r>
              <a:rPr lang="pt-BR" sz="2200" dirty="0" smtClean="0">
                <a:latin typeface="+mn-lt"/>
                <a:cs typeface="Andalus" pitchFamily="18" charset="-78"/>
              </a:rPr>
              <a:t> – voar), pois essas dançarinas pareciam estar voando ao fazerem seus rodopios e movimentos nos vestidos. </a:t>
            </a:r>
            <a:endParaRPr lang="pt-BR" sz="2000" dirty="0" smtClean="0">
              <a:latin typeface="+mn-lt"/>
              <a:cs typeface="Andalus" pitchFamily="18" charset="-78"/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65745" y="5888428"/>
            <a:ext cx="29101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Irene e </a:t>
            </a:r>
            <a:r>
              <a:rPr lang="pt-BR" sz="1000" dirty="0" err="1"/>
              <a:t>Dieter</a:t>
            </a:r>
            <a:r>
              <a:rPr lang="pt-BR" sz="1000" dirty="0"/>
              <a:t> </a:t>
            </a:r>
            <a:r>
              <a:rPr lang="pt-BR" sz="1000" dirty="0" err="1"/>
              <a:t>Heise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Irene </a:t>
            </a:r>
            <a:r>
              <a:rPr lang="en-US" sz="1000" dirty="0" err="1"/>
              <a:t>Heise</a:t>
            </a:r>
            <a:r>
              <a:rPr lang="en-US" sz="1000" dirty="0"/>
              <a:t> / Creative Commons Attribution-Share Alike 3.0 </a:t>
            </a:r>
            <a:r>
              <a:rPr lang="en-US" sz="1000" dirty="0" err="1" smtClean="0"/>
              <a:t>Unported</a:t>
            </a:r>
            <a:r>
              <a:rPr lang="en-US" sz="1000" dirty="0" smtClean="0"/>
              <a:t>.</a:t>
            </a:r>
            <a:endParaRPr lang="pt-BR" sz="1000" dirty="0" smtClean="0"/>
          </a:p>
        </p:txBody>
      </p:sp>
      <p:pic>
        <p:nvPicPr>
          <p:cNvPr id="10" name="Picture 2" descr="File:Standard Stars I.u.D.Heise, Palais Schwarzenber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44" y="1916832"/>
            <a:ext cx="2910112" cy="39348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-216024" y="1196752"/>
            <a:ext cx="9252520" cy="5616624"/>
          </a:xfrm>
        </p:spPr>
        <p:txBody>
          <a:bodyPr/>
          <a:lstStyle/>
          <a:p>
            <a:pPr algn="just">
              <a:buNone/>
            </a:pPr>
            <a:r>
              <a:rPr lang="pt-BR" sz="2400" dirty="0" smtClean="0">
                <a:latin typeface="Andalus" pitchFamily="18" charset="-78"/>
                <a:cs typeface="Andalus" pitchFamily="18" charset="-78"/>
              </a:rPr>
              <a:t>		</a:t>
            </a:r>
            <a:r>
              <a:rPr lang="pt-BR" sz="2400" dirty="0" smtClean="0">
                <a:cs typeface="Andalus" pitchFamily="18" charset="-78"/>
              </a:rPr>
              <a:t>A Espanha foi foco de irradiação cultural para o mundo latino nos séculos XVII e XVIII e o bolero tem origem em danças espanholas do século XVIII. O bolero teria vindo para América, especialmente Cuba, se fusionado com ritmos africanos e a partir daí se disseminado, abrangendo do México à Argentina, incluindo o Brasil, e se tornado um patrimônio coletivo. </a:t>
            </a:r>
          </a:p>
          <a:p>
            <a:pPr algn="just">
              <a:buNone/>
            </a:pPr>
            <a:r>
              <a:rPr lang="pt-BR" sz="2400" dirty="0" smtClean="0">
                <a:cs typeface="Andalus" pitchFamily="18" charset="-78"/>
              </a:rPr>
              <a:t>		O bolero, a princípio, era executado com acompanhamento de castanholas, violão e pandeiro, tal qual o fandango, enquanto o casal dançava sem se tocar, com movimentos sensuais de aproximação e afastamento. Assim como o bolero influenciou o mambo, o chá-chá-chá e a </a:t>
            </a:r>
            <a:r>
              <a:rPr lang="pt-BR" sz="2400" dirty="0" err="1" smtClean="0">
                <a:cs typeface="Andalus" pitchFamily="18" charset="-78"/>
              </a:rPr>
              <a:t>alsa</a:t>
            </a:r>
            <a:r>
              <a:rPr lang="pt-BR" sz="2400" dirty="0" smtClean="0">
                <a:cs typeface="Andalus" pitchFamily="18" charset="-78"/>
              </a:rPr>
              <a:t>, ele também recebeu influência de outros ritmos como o tango e apenas no Brasil ele é dançado da forma como o conhecemos nos dias atuais com figurações, passos de efeito e muitos giros.</a:t>
            </a:r>
          </a:p>
          <a:p>
            <a:pPr algn="r">
              <a:buNone/>
            </a:pPr>
            <a:r>
              <a:rPr lang="pt-BR" sz="1400" dirty="0" smtClean="0">
                <a:cs typeface="Arial" pitchFamily="34" charset="0"/>
              </a:rPr>
              <a:t>(Fonte: http://www.paulozanandre.com.br/)</a:t>
            </a:r>
            <a:endParaRPr lang="pt-BR" sz="1400" dirty="0">
              <a:cs typeface="Arial" pitchFamily="34" charset="0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307975" y="1234866"/>
            <a:ext cx="496855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ndalus" pitchFamily="18" charset="-78"/>
              </a:rPr>
              <a:t>	A história do bolero deve</a:t>
            </a:r>
            <a:r>
              <a:rPr kumimoji="0" lang="pt-BR" sz="2000" b="0" i="0" u="none" strike="noStrike" cap="none" normalizeH="0" dirty="0" smtClean="0">
                <a:ln>
                  <a:noFill/>
                </a:ln>
                <a:effectLst/>
                <a:latin typeface="+mn-lt"/>
                <a:cs typeface="Andalus" pitchFamily="18" charset="-78"/>
              </a:rPr>
              <a:t> ser dividida 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ndalus" pitchFamily="18" charset="-78"/>
              </a:rPr>
              <a:t>em três momentos: antes de ser “cubanizado” em meados do século XIX; Pós-Cuba; e a criação do </a:t>
            </a:r>
            <a:r>
              <a:rPr lang="pt-BR" sz="2000" dirty="0" smtClean="0">
                <a:latin typeface="+mn-lt"/>
                <a:cs typeface="Andalus" pitchFamily="18" charset="-78"/>
              </a:rPr>
              <a:t>e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ndalus" pitchFamily="18" charset="-78"/>
              </a:rPr>
              <a:t>stilo </a:t>
            </a:r>
            <a:r>
              <a:rPr lang="pt-BR" sz="2000" dirty="0" smtClean="0">
                <a:latin typeface="+mn-lt"/>
                <a:cs typeface="Andalus" pitchFamily="18" charset="-78"/>
              </a:rPr>
              <a:t>c</a:t>
            </a:r>
            <a:r>
              <a:rPr kumimoji="0" lang="pt-BR" sz="2000" b="0" i="0" u="none" strike="noStrike" cap="none" normalizeH="0" baseline="0" dirty="0" smtClean="0">
                <a:ln>
                  <a:noFill/>
                </a:ln>
                <a:effectLst/>
                <a:latin typeface="+mn-lt"/>
                <a:cs typeface="Andalus" pitchFamily="18" charset="-78"/>
              </a:rPr>
              <a:t>arioca de se dançar bolero.</a:t>
            </a:r>
          </a:p>
          <a:p>
            <a:pPr lvl="0" algn="just"/>
            <a:r>
              <a:rPr lang="pt-BR" sz="2000" dirty="0" smtClean="0">
                <a:latin typeface="+mn-lt"/>
                <a:cs typeface="Andalus" pitchFamily="18" charset="-78"/>
              </a:rPr>
              <a:t>	Até chegar a Cuba, Porto Rico, República Dominicana e México, o bolero espanhol vai se formando baseado na “</a:t>
            </a:r>
            <a:r>
              <a:rPr lang="pt-BR" sz="2000" dirty="0" err="1" smtClean="0">
                <a:latin typeface="+mn-lt"/>
                <a:cs typeface="Andalus" pitchFamily="18" charset="-78"/>
              </a:rPr>
              <a:t>cancíon</a:t>
            </a:r>
            <a:r>
              <a:rPr lang="pt-BR" sz="2000" dirty="0" smtClean="0">
                <a:latin typeface="+mn-lt"/>
                <a:cs typeface="Andalus" pitchFamily="18" charset="-78"/>
              </a:rPr>
              <a:t> de </a:t>
            </a:r>
            <a:r>
              <a:rPr lang="pt-BR" sz="2000" dirty="0" err="1" smtClean="0">
                <a:latin typeface="+mn-lt"/>
                <a:cs typeface="Andalus" pitchFamily="18" charset="-78"/>
              </a:rPr>
              <a:t>prosapla</a:t>
            </a:r>
            <a:r>
              <a:rPr lang="pt-BR" sz="2000" dirty="0" smtClean="0">
                <a:latin typeface="+mn-lt"/>
                <a:cs typeface="Andalus" pitchFamily="18" charset="-78"/>
              </a:rPr>
              <a:t> hispânica” e agregando elementos das “árias </a:t>
            </a:r>
            <a:r>
              <a:rPr lang="pt-BR" sz="2000" dirty="0" err="1" smtClean="0">
                <a:latin typeface="+mn-lt"/>
                <a:cs typeface="Andalus" pitchFamily="18" charset="-78"/>
              </a:rPr>
              <a:t>operísitcas</a:t>
            </a:r>
            <a:r>
              <a:rPr lang="pt-BR" sz="2000" dirty="0" smtClean="0">
                <a:latin typeface="+mn-lt"/>
                <a:cs typeface="Andalus" pitchFamily="18" charset="-78"/>
              </a:rPr>
              <a:t>”, da “</a:t>
            </a:r>
            <a:r>
              <a:rPr lang="pt-BR" sz="2000" dirty="0" err="1" smtClean="0">
                <a:latin typeface="+mn-lt"/>
                <a:cs typeface="Andalus" pitchFamily="18" charset="-78"/>
              </a:rPr>
              <a:t>romanza</a:t>
            </a:r>
            <a:r>
              <a:rPr lang="pt-BR" sz="2000" dirty="0" smtClean="0">
                <a:latin typeface="+mn-lt"/>
                <a:cs typeface="Andalus" pitchFamily="18" charset="-78"/>
              </a:rPr>
              <a:t> francesa” e da canção napolitana. Até Ravel, compositor clássico, deu sua versão em o “Bolero de Ravel”. Trazido pelos espanhóis para suas colônias na América, ele foi se modificando pelas influências locais e recebendo contribuições, em especial, de ritmos vindos da África, assim como da "</a:t>
            </a:r>
            <a:r>
              <a:rPr lang="pt-BR" sz="2000" dirty="0" err="1" smtClean="0">
                <a:latin typeface="+mn-lt"/>
                <a:cs typeface="Andalus" pitchFamily="18" charset="-78"/>
              </a:rPr>
              <a:t>contradanza</a:t>
            </a:r>
            <a:r>
              <a:rPr lang="pt-BR" sz="2000" dirty="0" smtClean="0">
                <a:latin typeface="+mn-lt"/>
                <a:cs typeface="Andalus" pitchFamily="18" charset="-78"/>
              </a:rPr>
              <a:t> francesa".</a:t>
            </a:r>
            <a:r>
              <a:rPr lang="pt-BR" sz="2000" dirty="0" smtClean="0">
                <a:latin typeface="+mn-lt"/>
              </a:rPr>
              <a:t> </a:t>
            </a:r>
            <a:endParaRPr kumimoji="0" lang="pt-BR" sz="2000" b="0" i="0" u="none" strike="noStrike" cap="none" normalizeH="0" baseline="0" dirty="0" smtClean="0">
              <a:ln>
                <a:noFill/>
              </a:ln>
              <a:effectLst/>
              <a:latin typeface="+mn-lt"/>
              <a:cs typeface="Andalus" pitchFamily="18" charset="-78"/>
            </a:endParaRPr>
          </a:p>
        </p:txBody>
      </p:sp>
      <p:sp>
        <p:nvSpPr>
          <p:cNvPr id="21506" name="AutoShape 2" descr="data:image/jpeg;base64,/9j/4AAQSkZJRgABAQAAAQABAAD/2wCEAAkGBhQSEBQUExQWFBUVGBgXGBcXFRgXFhQUFxcWFBYVFRoYHSYeGBklGhgVHy8gJCcpLCwsFx8xNTAqNSYrLCkBCQoKDgwOGg8PGiwlHyQsLCwpLCkpKSwsKSksLCwqLCksLC0sLCwpLC8sKSksLCksLCwsKSwpKSwsKSkpLCkpKf/AABEIAL8BCAMBIgACEQEDEQH/xAAcAAAABwEBAAAAAAAAAAAAAAAAAgMEBQYHAQj/xABOEAACAAQDBAYFCAYHBgcBAAABAgADESEEEjEFBkFRBxMiYXGBMpGhsfAUI0JSYpLB0TNTcoKy0iRjc5Oz4fEWNENUosIlZHSDhNPiFf/EABsBAAIDAQEBAAAAAAAAAAAAAAACAQMEBQYH/8QALhEAAgIBAwMDAwMEAwAAAAAAAAECEQMEEiEFMUETUWEiccEyofAjgZGxFBUk/9oADAMBAAIRAxEAPwDaVY84NmPOCpB6QqAFTADGBWBAB3MYFTHIEAHaw12ltWXh5bTZ0xZctfSZjQDl58KcYcxlfSfu7PxmMlq04Jh1lhkW5rNLOHYqCL0ygEnTzhZSUFbGjFydRFtqdPeFQkSZM6drRjllq3eK1amuqiLJuZ0kYfaNVl55c1RmMqZSpUWLIRZhcd4qLUIjz3tPZ/VznRGzqhK5qUzEG9q2guydrTMLiEny7PLbMOFaVzIeQYZlPc0SnatFbtOmesQ0czQnh8QJiK6mquoYeDAMPYYPEjAzHnAzHnAgQADMecFMwjjBqQm408RAB0TDzhZXtBEWDUgskNnEDOIyDfXpDxo2scFg3VBLyLQpLYvMZQ5DF9FAIFsujXjR91dozp+GVsTKEqcCyuAQUYqaZ0ueywoacLjhWC/AV5JjOIGcQKRwrBZADNEc68c4KZcJtLibAUxGg8fzhJVhafoPH84JSEfcAtI7SK9v7vQdn4J56qGeoRA1cuZqmp5gBWNLVsKjWIno/wB4sROlSnxExpvX5iD1cuWkvK7IFUqBUkimU5m0NhWFckqsZRb7C3Snt3E4TAl8LZiwDTLFpa/YUg1Y8yKABjrSM86Md+MUNoSpM+dNnJiKoVmuzlWKl0dc3o6AWoCGre0a1vjs9puGOROsZDmEugPWAq0tlFeOV28dOMYrjN5pMvaGGxMuUxaQw6zRVahIZUHAqGYVrSoAuLwu6W/bXHuNsjs3Xz7HoOkFIhvsrasvEyUnSWzS5gqp05ggg3BBBBB0IMOosKqEwvvEdgwHvECGIDrB44gg1IBgojN97+mBcNPMjDyxNZGpMmE9lCD21RQRnYCurKKjxMXneHaAw+FnTj/w0Zh+1Tsj71I8ttPIU1ocwKmormNQSSSKgigPiL94QzRtj9LO0XmjsynFaFGlhAKmxqrFh7RGz4DFdZLV9Ki4rWh4iPOfR5getxstC2WgZjrUqui1FqH2AeEbju7iGRpqzBkzTPmxUHsZUQEkaEtWxJ4CsUeo1k2vsXLHePcu5YSYpG/UuYZstpThSoVWDKGVgzMfEMBXuNYusVDf7ZYMtZyBFeWQHcgZuqNh2rE0YrauhaJzxbg6JwSSmrKrt3dZMTMlOWVDpMotGmCtar9rVe1wOtqGib+7FEky2QKFKFGKWDTEvW1q5SoJHEGLpJ2tnNKggcVNdORhvv5ipIwpEwZma0tQaHNSmavBRW/kONsGLLLekb8uOEoSZsWAkhJUtQKBURQOQCgAeyF4o+4XSTJxkpUmvLk4gUXqy2UTOCmTmPatSq1JB7iCbuDHVOSGpAECOgQEggr8PEQYwlNalPEfjAAuohLG4tJUt5jkKiKWYnQKoqT6oPJMULps2uZWzhLGuImKn7q1mt68gHmYKBsoyb9yp2PmuZRpNmkSiV7YSZLlSMvZupbq1NPtWNo2XdvBmVhpalQhpUqK2JNaEm5NKVPOseV0vx17gfYdfAx6O3L36lYvBSp0xlSYQwmLW4eWaTGCi+W2buDAQmyMZbh1klKOz2LdAjNdr79zsZOMjZzBJa/pMUQGAOUsFlDQk+sAHS0Od2MVPlYqXJbFzcSHLiYk5UzKqozpOQqcyKSFGVv1i2BgeSN0GyVbvBoJEEYQeCmHFBO4eP5wYC0Fm/HtgymDyQZf08z6YOQnOcW0+rLcC/D0vikU7YW1cVhJeFSYMkszZYDGWrKEe4IKsCJi/VbXXgYtPT3LPV4Q3K9Y4b6t8mo0rQN7YjN7NqqMJhsynLMXNlsKjKGUniACQbX5a1GPPOmlRu0uGWS9vccb87axuBQTZOJqs1+royUYHJMZ3RSStagGuoIXma48ZlNCQRalh4ClL2i274b5NjJOG60dqUszOfRV3dhR8o07CLfmzaCkU7ET6nKLjj+XrvGnHHbEx5b3NPwbh0DYl2w2JB9BZq5RyYp26crCX515xqEZZ0Czl+SYhajN1+YrxAaVLCkjkSrgH7JjU4YrE5xNqaVvStaU4U0vQ15AwIVH5QIkBSXCkJpChiUMUzpZ2isrZkxTrNKovjmDknkAqt7I87nQA8daVFzW3Ig3seA776504bZzdVh10BLlrXYHJlF+Har30HAxj6zCSKCmoNTeluBHdrr7oVkMvfRrilpNJWrIVOcEEqjZly89R4aco0bY2NlTsXLYMjUqFU5SVYK5zINQdL90Zf0Yn52YqjN1i6jiVIIrWwFGNbawrsbemZsjGTkKAy3mO91qSlTRUaoy2tUVuLimmLanmfJt9RrClXwb87xRd9Ok3DYItKIM+doZaUyrXhNc1C8OyAxvcCsOds9I+Fl4GZiZcwOQCJakEF5hsoIPDNc30BMedZuIaYxdjmYmpJ1JPaYnvJJPiTGxUzFK0WjY+2ZmM2jMmFFlgoWEuUAqJkpQU4k1ux1LVtoIfbG2XxM3rXtWyrwRb0A5868Sa8YRwslpdJqsVJDhqWJWYuXL51IPsvSG5N4VY0p7hpZG4KIeUfjw4e/1xbNg9JuNwrJSc02WKDqprFlKi2VSe0nIEacQdIp+elvE92sKy2vyHxwiwqPV+x9priMPKnpXLNRXWuoDAGh7xWkPYr24ApsvBD/y8v8AhiwQFgKwliTYftD3GFqQhjNB+0PcYkhh8O0Y5087cSZNk4ZDVpOZ5gpRQXVerFTqcuY0HBhzjYcPHmrfvaBn7Sxb1/4zoL1GWUepFO7sV84kh9it4eZQ5T5Hu84sO709VDKGy6k3pVWrmpzFDQjke+InZuz1mzqNoFr56D8YWxex5klxlBdSezlBLAnQEC5MZczhN+m3TOtosebTxWqjHdHlNfBpuxcY+MkTZSTvk5l9WyTZUpaBiWs6iimtDy43hXo63dxWG2vM+VZmpJcS5v0GQupohAAFySVoCCST3wkrdHEPhcO0hvk08UaZRimZq2aZSuZgv0dBVhSNF3dwGLElVmYlJjjUmR2dBpldTWtb+yFhCeP5KNTnx55tx+leF4LoDAMRMrATz6c5QOSK/sLPT2QrL2MoZWzzCVNbtUG1KaWHhSL1KT8GWl7j7EGw8fzg0rSC4nQeP5x2SbQ/kQi95hIEgviEV0lETBmANHX0StadqpoP2qcYzPezZ2GxMgTesaWZUmksHKJZCiozAipvRaKQRYUraJ/pfx1Ew8qtAzNMYc8gCrXzc+YHKMb2yATfgo8QOAHIcYw553lSXg9JoOnOem9bdV3/AI7DDbOzZ6YWViHQpLnlgmalWCqCWA1pexNK8KxFYSVSNZ36C4rd7CzpYAEoyagD0aI2GmKOQ6zL5ARlsnSNqdnm5x2to03oKmgYvErxaSp7uzMAP8Y9UbesYd0H4RzjJ00L82JJls3AO0yW6KOZojHuHiK7gpifIocflAjin8IEACiNHZ0yik8gTCaGDTD2TDEmAbyJO2jtJpD0RpeaopUSlqZjg8WOdyteNuABMmnRWMmdmIm1uuYFGBJoK5ag+Fq01iG2ZtAydsnMwYu8yWzWGZvTBFOGZQK11PHWNdDh1tHL1GScJUnwdHT44ShbRl24Gzml46ahBCJ1imvEdjKrDgQAPdwi57c3TTE5CbFa0IAIoaVBB8AQQQQRxFQanJM/CYqdmfK7FznA9PrGzhiD2aG3qA+jQupm9+KAZVmAVNKhErW+lte8cuF4onO5bjsY+m5NiUaafJU+kSQ0j+ji6SyCSTe9WVQBpTPca6cIp8n0RfX2cIt22CrqQe0WN2uSa1qa/SNSb8yeNYpPWfNj1e2N+llcKOX1bSLTzjT7r90S+NxguAKAGvf2agD2n1iGKk68/gCE5zZtNLHxJA90KFo1HHC17Yry/Huh1Lpbn7vLh6oaS6lzrSlyBWkO60ANSR4A093ugA9HdF20Um7Lw4UmsodU9dQ6XPkQVI7mAi2iMw6CJhOExPLr1pyqZSVp5BfZGnCJGQaG+NNl/aHuMOIbY70V/aHuaAlhpDR5W2nMXrppUlk6yYQTqVLsQx8RT1x6F303i+R4GbNXL1lklhjrMewtxyjM9OIQ3EeccNhS7rLWp0qeAUUFf8+Z1hpNRVsmEHOShHu+Cw7tYaksuRQuaiv1RZfxPnEwj0ZSNQwI7iDWE6UFBwsIK/HxIHjSkeelNznvPouDTrFgWFeFRrWF2WQIlsF2LGD7LmCZKRx9NVcfvKG/GHvUR3z5y4tOjqz4MJsdSTSE8XOEtcxB1At3mkACuLNh4/gYJh2iJ3z3ml4GQsyYrsGmBAEy1qVdqnMQKUU+yKrh+mHDfqZ9O7q/54PIFZ6V9omZjnUaSllyx4ntt7Xp5RQtqyzlY8zQeAt8eETO2NqjEYmbMAPzk1nANjSpZQfLKIjNrrRRU6CgHM/SMcmUv6jfyfR8ONQ0kYLxH8cktu1twjZO0cOQG+ZM1ARUCrJLmW7qo45FaxR8Pcc68/jnWLHurtWRImMZ6u6PLeXlSlxMUo2bMQKZS3nTlFYwmlOI9v8AnWOhib28niepRjHN9Psr+5t3QglMJOPOeaeUqV+fxSNSUxg3R5v3KwMh0aXMmFpmfssqhRkVaUbj2amw4Rch0zSv+Wmf3iflFiOaaHKD9Y1T2KDKLa2r384EUHDdMMt5iKMM/bdVqZi6swWpovfHYZUBoaGC4mUHRlOhFLQEMddokDCekrd7qsfLKllLzOsL2CpWZnDLpoCBxAygV5Wvd3b1Rlb0gL2pX7QBvlJBp4ResfISYpV1VwaijAEUIodeYtGV777OXBTVeS5+dLN1ZvkANyGrUgkgAMCRQgNHO1WNyVrwdLQXKfpxXLLHvPsE4tZbymRZiE3atGUj0TlBINaEHx5xQtpbAxMr9MAoBIBHaVq8yBTyPqiWw/SAZdA0sKfpEGva42t3RYtn7/SJg7bKOdQR662jAty8HooTz6f6XG1/PJnGy8GJ2MkymNVL9qp1RasV7qqKU7+BjRNg7tYeUJhWVKZpkx2ZigmEVdjkClSstQDTKDTneHTY3ZjMrlsMsxSCGVlVwaUtlueVLxVNs78ycM8xAetVHbKvXMCvaJyhAoykNWzCxGvLSpScaicvVZFkzb5qlXZjfpK3XlGUZ6S8kwMv6NFWWZdAp61QQAwIqHUXBAItmjPRhRxv3af6xpE7pNwkzDsrpM7SMKUFTUEa5jf1xmcrEhq1IW9CeQPG3n6o3YHOmpnG1KhuuAduzwNO78YKXJNjQk286c7Q3n4oV7LMfZevjpp8UguGmVPa0PxSLzMenOjvdlsBgllTCDMZmmTMvoh2CjKDxoqqK8SDwi0AwihhVYlDClYit5try8NI62aaIrCtBViSCAFHE305VPCJQRTulaSHwKg6dfLr6niQMx6Td8JeNeSskt1ctWY5hlJmOQNKnRVF/tmIbduZLWRObWY8xFFiAkuWC7aalnZBx/R+EQuKbO5EsekaKPGy35/nE/tDA/Jv6OpD5QpZlIILMqsQDXQE+wRn1DbhtXk6XSo4/XU8jSUeeffwLrjQWUXvW9OQJPlb3QqHtX7R95iu4XH0xOVtPRU1sGNG/MViVlz/AJsfWorUOtC1KxzJ4XBpHtNNq8eoTlB8J0bTu7vJg5eGkSzipOZZaKQ0xQ1coqDXiDbyiZTefCf81I/vU/OMLXZg1vc8/PlCibJr9I+uv4R1lPhI+eZJNzk/lm6JvNhDpiZB/wDel/nCh2th3FOuksD/AFiHw4xgx2GPrH1CBK2KMw7XEcBzid4ls1TpXlBsLJzCoE8f4M4fjGVDZyaj1EVjV+lMf0WT/bj/AAp0ZkBUwsnyPQznYHNMlCWtXY5AFF2NCRbnUREbw4Tq8RMlzSFKAhRmr2gAStRYEV8CePO7buuoxeHzGnbLaFj2Zb8FBPEDziqbzrXaGJbWs6ZStRQBjSxuOEULHc22db/sskdNHDF9u5E4DDEm4tlNLV4jnEXiMPkmuOBNRyoan48IsmEUmx1iCxuEKOasWtQV8agfh5xfBVwjn6nNLNPfIf7FALMDQ2GvOpiwJh15D1RXthHtt4D3mLIvfeCXcoQ42Yi9dKsP0svh9tYEF2ePn5VKXmy6/fWBAgN1WAxjiGDMIuFGc6Mf3m2n1+MmsDmVTkWlx1aHVfE5jrqRGg79bZ+T4eimkyaSikaqAKuw7wKAd7A8IyxXppbjpxEczVZOdp6zoOlaTzv7L8sQm4VbgDLqPKgsL93tPdDDrDLJ5k8zTXXhyETMxg2opzpaviOI9cRmMwoP+veBU17yL95jLGSPTjLEYqjo41VgwPPJ2vwEQm93+/4v/wBRP9s1zEniJFDW9OOlRUEaDwiA2tiWmT5rv6TuzNTSpJNu6Ojp+x4vryl6qbXgSEygEELeUBVtBhLjUeeOIlYdyJf+nPnBZcuFgIAPTO4O0TP2bhZjGrdWFY8S0smUSe85K+cWVYyzoL2rmw8+QTeXMEwcss1cp8O1LJ8XjUwYlDIODFR6UBXAj+1Tys94toiq9JY/oQ/tZfueB9gMF2DiDKnynVQzy29Fh2VcAhSSDzuNKkDxiZWSGqzVLMzEk2LEmpNrQafhZamvZqNGJFvP1R2fjFK2I9dhFEpc8DRjaoY4uQA5K2NxW2hXKQfKsdwuDOcGteJrr5d2lu6OysQGa7LzqTaHuHpmsw05iFboug5JUmP5K2oeEHE+9OP4w3eYAdRfv5ecDODxX1iJM466yCrdh4j3w2Mwcx6xBkn3FxqOPf4xJBqPSj/usr+2H+FOjM2xAC21p6o0rpVH9Elf24/wp0ZpLw9dTYeGv5RM+5YhHCbemSMRKnJSsvNUGtGVlKEEVvYkw22y/wAoxU2cCvzlHIUPlRioDKOsVSbrrShrB8ThgK35XhFG9JqXP4U4+cI3RYlwN1TK3lWInatwSeY98TE41r4eNLmIzFaippQhvRLE0I7Kgca0NyLDjpFkCuQ32SSrlSCKitxQ1B4/HCJ5GNIbbNw5ea01qivPXUm/fUkxKTZN7RE3yRHsd2c3z0n+1l/4iwI5hBSfJ75sv/EWOQIY3tIVKwlLhcRpKzIuknaGfHiWDaTLA/eajt7GQeUVYw72ti+uxM+b9d2I/ZqSPZl9UNWjgZZb5tn0zRYvSwQh7L+fudmNT47jBFNa17vcGjmIGl9CPaaRyUbuORX2qsU0aRvicNmzHv8A+384qG2sLlev1veLH8IvYGvriC3g2bWTmGq39najXpsu2VM5XV9N6+mdd48r+3crGFFyPOHHVCGazMrVH+RhyccOR9kdc+eioEGhq2O5L6zBkLH0j5C0QBpHQlj8m0mlkik2S666srJMAHM5VfyBje1jyvuvjDJxuGmA0yTpRr9nOqt/0kiPU4HshkShQR0iut4LHYYk51K8h6hChkqBXKPUI5B39HyhWSJqqfVH3RHcq/VHqEEQR2FCxLHYuVJlPNmZVSWpZmIFFUCpMUdemvZtQCs5QTdjIFFH1jQ1px0r3QTpI3rwtGwMxxmcIWFGKjt1VXKEZbqDQstiDUCKanR7IUSGz9YwyAoGAE6YzKQc5NAhFbLQkUoa61zyxh3LYYpT5iblLeWwDKFIIBBABBBFQR3QbKn1R6hGG4vfPG4AyElTQcP1SmTLmIhBlr2MjMBnqCKVqDXS1BGx7F2quJw8qenozUVwK1pUXU8yDUeUPGSkrRW04umSPWDvgGcO+E44RDEWOBHaQE0EdiSTlIFI7AgA5SBSOwIAOERyDQIAI1DDbeHHdThJ8zistiP2iMq078xELo0VvpLxeXAFf1kyWvqJmH2JETdRbL9Jj9XPCHu0ZOgp8fHdHWEAmO8Y88j6ahLEm3dVf4o5LHzj96p7Kj8IE/0TTmPYRB0HaY9y/wDd+Yg8CsNM0Px3RyatVI+OcExDUB+OMKIeyD3QLjknwZ7tHC9XMZORt+zqD6iIvU7cDPseTNRf6QqmewAvMlTO1l7ysvIwH7Y1IiPxm73yjGSUX0XYIx5IO2W7vmw/3Y2WUAAKCgFKAfRA0A8KeyOyslxTR811un9DPPH88fZ9jzesqlx/rCyEH0deI4+XOLd0i7rfJZ3XSlpJnE2AtLm3LIOQN2X94fRimulRUXi9c8mKhwDb4t+Ueot0duDGYKRPBqXQZ+6avZmA/vhvYeMeWJRrxPsPvjUehDbc5cW2GLr1DpMmZCACZq5BVO/LUkaEKTwiUCNxEGgoEGEOMdMKP6PlCdYO57HlCskJJ0it9JO3Gwmzp0yWcsw5ZaMNVaYwUsO8LmI7wIsMlopHTWw//lNrXrZNOVcx18q+YECF8GCmbepuda6kk6k8zFo3K3plYcTUnITnRllTM1pDFWrRWsAxIuLi9jWKa70+PfDnBLnZVVTMJNQgBbNTtEUXtEUBNuAMEoprkiMnF8Fx342k2IkyJrKVu4WxFJdQqEk9pSR2vw56H0L7Y63Z5lnWQ5XSnYesxfUS48oquN2/KxOHRDh8q5VZQJpzAEUBqVJNgQCeWpvFh3B2D8mxPWySeoxCkqjNdZWQOhYcWD5hxtM+yYw4MyX0M6ep0mSKWV9mvj8GkwI4DHY2HOHC6COxxdI7DDAgQIEAAgQIEAAgQIEAEQrRRelbF9nDSxxaZMP7qqo/jaLqGjMekrE5saF4S5K+t2dvdSKNRKsbOr0XHv1kfi3+xV24fGusKPb1V9kIzX08oLiJwC6gVpqfPz8o4qR787NeqMfi0Ly9DDGZiVMsgHh4V8PXDrCN2fjkIJKkQ+wnjms3hX2iDYN6oIR2gbN4D+IQhgJpFuENVxJok8FtPqJgm0shIYc0+mB3007wI0qU2hrUG4PMG4I9/nFQ2VuQ2Jk9ZnCAmq9ktVa0JMXPA4QrJlqaEqiKSOLKoUn1gxswcqjxnXnjlljKDt9mIbT2WmJkvJmCqOKGmqkXV1+0DQjw74wTbGyHw0+ZJezoaH6rrqrD7LKQw8Y9D5aRS+k/dfr5HymWPnZA7QAqXk1qdOKElvAv3Rsg64POGPcfqnkdD5w/2djpsmak1CFeWQyspuCLgi1D4HUWhoGDaihjqyqaV8jSLRT1BuPvUu0MIk6gVx2JqjRZoAJpc9kghh3N3RYRGBdDW8nUY7qWPYxICX0E5amWfOrp4uvKN8rDokNB53oHwhMQeefmz4QMkQkGM46dNpquElSCtXmzM6nggkgZj3k9aFpyJ5CNDkGMh6dphOJwq1sJUw07zMAP8I9UAvgy55IPfT1Q63bxXVYmuTrEp2loNKg1UsCFNQCDT1ahB4e7sV62ZTgqg+ZOnsirPPZjbNegwxzaiEJdmW/bW9mCx1JbpNwsxGYy5oVDd/TDlW7QYgE1IJN61rW/bgYpckqSsxZpkyipZbWDKFqDdTSgoeUZjiMCGvlGbgRqD3RtuxZiuomLfOA1aCpBuKnzjBp5erL7HU6lpf8AiJVypWvt2/sTSwaCrBo6Zwhwukdji6R2AYECBAgAECBAgAECBAgAy49KWG/VTz5Sx/3xT969vS8VNMyUjKGoDny17KKtaqSKUFdeMVRs3x8Wg+aq0qda04GwHrtGTP8AVCjr9Dmlq1fsxfEbRrZR4k/hDXALnejanSE5ttIVlGhBobEnThe3jaMSh9Lo9L1LULElFumxaYDmC31A1PPlD3DPTN3H1Clo5Pw5qjUsTX2EwTDuO35e6KXzEu6blnkxfU75r9hrjsQe36h5GsMpWKNRXhBsdPqSBe9zw14fnDSY4SrNoO+7HkPxPCNMY+EPn1EYPdfC7m77hbUWZhEWt0qtPAkj2EQ63gx5wsp5wl9aooWXNkIXi4OVq0420FeEYHutvhMwuI6ypKOauo96jmABbiBHoHZO0UxUgMCGVx4ggj3EQ0oyxNHj8k4alykvLZRZvShywy/35/8ArhKV0s3/AN1X++Pdr834xWt6N2mwuIeXRio7SE1NZZrlvzFCp71POIlcAeRr+MbFTVnIdp0yO2zJTrmKJ1aOSyKDUIDrLBoCaaDupDMTSLN64nMRsoutD4g10PA6xBM5UlXBtbvBFjWLE7FY5kTCrAqSpBBBGoIIIIPcQI1SR0xYx1DUk3/qjY8R6fOMkRfqkEcj8WiT2ZjCCFIIqbGxAJprTh5QPsBpY6WcZzlf3X/6jV9kY5p2AkzXpmmSZbtQUGZkVjQcBUx5+XZTkj/ON63eUrsvCg6jDyQfHIgiIOxh1IaMj6c5qGfhVA+cCTCzf1ZdQin95Zh7qnnGqynjz3v/ALwjGY2bNU/NikuX3olQGGnpEu4BrQPfSLhCvNM7WUCpPLge+LFu9stpSsX9JiLa0ArY99TBNlbNVEkMw+cmBptdSJRospbml8jvpo6RNCOPrc7v012PX9G6fGMY6iX6vH27AJjUOj+bmwcv7JdfIOSPYwEZdXSNF6LZ9cK68VmV8mRPxUxVoH/Vr4NPXYbtNfs1+UXdTB4Ipg8dyjxI4XSOxxdI7EDggQIEAAgQIEAAgQIEAHnKfgFJJrSvKlK84bT9mAg0Nac7er1CJJoIUNxrGR8jwlKElKPdEAMC+YAr+VqX90LgAC9/9IlGBobD1/5Q1lsizUzhiuYVCgsSoIzGgHAVrCwW1NGrWauerlGU+GlRJ47BtKwYLSpgsKEDMlCCK5gewe0LNQitL6moGY9D4i35xd9+95pUzCrKwswTSWTMQHC5cwY0LAA1NNDpWKpiMKTrXx7uRitYuLo6ODqTwViT4u2xhNfNmWnGvgNT4w12jhlZc1SCo5GhHL1++JOdLyqaAm3r+OcR+JCsO1NoOSynNT4kgU840YoVyYdfrPWk4w/Td/dkSZNqj49cW3cHfdsFNCPVpLG/9WT9Lw5+vnFXANPRY10oNYUk4ehBcEKNRavd+EWzgpKmc6E3B7kegt6Nhrj5HYFJ8qpStq1ALSz3EUp3gd8ZV8loxDAihIIOoIqCp5GoI8ote6e+CmWmGxE9pCqcstQGR5iMTSWZ1fm1B7NFCtSgzClIkd/N2ElKmIkoqy7K6rZV4I4HfZSf2SdTGZJw4ZoyJTW9FNTBCkQu8OzRlM1RUrTOOY0D+IsD4V4GLIksGh/GDTZQyknSl68ri/xxMPGVMzMzkIp4QZVppX3jkPC9IcnZlHaler7WUVoeOUNUHuhDB4gyg6uK5gLe4+XsjQLRpEliVVrGoBJ1udaecbDsxwNmSCbASJRJNgAFQknkKRhW7eNBULqKVGtdaEGutz742Dbc0ru+SpIPySWPJkRT7CRCRVNkor++e+8hcDOGHny3mTB1ahDUgOcrtpwl5zXnSMZkSlebLRiFV3VWa/YQkBmtey1PlD3a0nqyq5ibZvC+UfjDTZ2D6xyaWUe02/P1GLb4sUv29GLwk2fLbDTATlylVWYAVUKEHaUBcqLTlp5x8yZQQy2Rsk5nmKKrLWrGg7IZgo9sNsZjAXGpqQqqLlm4BRxYkxxdVj3ZeD3HR8v/AJN2SXCbXPhD2XjVMwqLkctBXnFp3E3tk4QTROL0mFcuVc3oZ81binpLFR2jhFw+LZVzFsitMDArlc3KgMKg0Cn97iIUwWGzipFqmlajWlz7IfDjePKmvYp1+rhn0U380vmmn/o1NulXCDRZzfuoPe8IP0w4cVpInmlf1Qr/ANZjP02SldB6z+cGbZEsDTgePcY6e9njjfsDiRMlI4FA6qwB1AYBgD64XhlsVaYaSOUuX/AIexYWAgQIEAAgQIEAAgQIEAHn9BfzhR1Gop/neH8vd/Efqjr9dNPvQb/Z6fSnVH7yfzRkpk2Q0xam/wAfFoPg9oTsO2eRMyG2aozKwUkgNXgKmwpEgd3sRX9Efvy+f7cM8Zu/iQKCSb6nPL9nbiKY0XyQDYZmZ2+sS1rLc/RQWQWFvCJPL2RUXoK8eF/zjo3ZxRr80335Q9zwriN3MSQKyW+/KHAH68Q9zJpETjZd7aHu8uWkNDhlpoPVr5xLndPE1/Qt/eS/D68B918Uf+Cfvyv5/ikNGyJpEBMkgnuPjz/zhGbha/BixJurijX5luH05V9ft+EGG6mJv8y1f25X88WbmiqiLk4XKtDcUFVOhFPi8SS74TfkxwsyZMygZFbOyhJX1WUU6xtVzMzgACgreFU3TxRNOpP35X88O13Mn0/RGp17cun8cLb8odKhpInoQAk0TQFWrBSvaK1K0PI1FRY0qIabSxoPZXzt6hEviN3MQB2JB0v25d/W8RjbqYv9Sfvyv54FGxWRAlwlNwKvQEV+BE9/sriv1Lfflfzw7wO6eJrUyT4F5X88NyRRGbB2e6MSxJAGUZuF6007o2bbA/8AAP8A40r+FIoC7BxNf0J7+3L0+9GjbRwTtsTqwpL/ACeWuWq1qFSorWntiY27smjzxtnEB5zjTLRfUL34XrEjsLDHqrfSJNgaAL2eFbC5r4mJPF7lYoTmmS5ZUtStXl0YUoQaPUG2oh7sPdfGS9ZbSyhDIUnJmU1NcrBlIF9O83h2/pES5He2XXD4VsLh5sucZ4DTpikEDKaqJbqbIaEZTU+kbVpFR2dJaTNWYrL1oNVmekUGVkKgVy07VbrWoHeDaW3PnD0ZTE6kl5dSSOee8NBupia/oT9+Vr96KexfudUnx7EOkgB2LdqvaZrksxJJJJuSSSTWJrAzAy2tT8oEvdrE1NZJ+/K/m0h7g93cSpPzRv8Aal/zwvN9gl+mggmC8cmNY+Bh7M3fxFf0R+9L/mhNt38TT9EdPry/54splBs2x/8Ad5P9mn8Ih5DTZKEYeUDYiWgPcQorDuLywECBAgAECBAgAECBAg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508" name="AutoShape 4" descr="data:image/jpeg;base64,/9j/4AAQSkZJRgABAQAAAQABAAD/2wCEAAkGBhQSEBQUExQWFBUVGBgXGBcXFRgXFhQUFxcWFBYVFRoYHSYeGBklGhgVHy8gJCcpLCwsFx8xNTAqNSYrLCkBCQoKDgwOGg8PGiwlHyQsLCwpLCkpKSwsKSksLCwqLCksLC0sLCwpLC8sKSksLCksLCwsKSwpKSwsKSkpLCkpKf/AABEIAL8BCAMBIgACEQEDEQH/xAAcAAAABwEBAAAAAAAAAAAAAAAAAgMEBQYHAQj/xABOEAACAAQDBAYFCAYHBgcBAAABAgADESEEEjEFBkFRBxMiYXGBMpGhsfAUI0JSYpLB0TNTcoKy0iRjc5Oz4fEWNENUosIlZHSDhNPiFf/EABsBAAIDAQEBAAAAAAAAAAAAAAACAQMEBQYH/8QALhEAAgIBAwMDAwMEAwAAAAAAAAECEQMEEiEFMUETUWEiccEyofAjgZGxFBUk/9oADAMBAAIRAxEAPwDaVY84NmPOCpB6QqAFTADGBWBAB3MYFTHIEAHaw12ltWXh5bTZ0xZctfSZjQDl58KcYcxlfSfu7PxmMlq04Jh1lhkW5rNLOHYqCL0ygEnTzhZSUFbGjFydRFtqdPeFQkSZM6drRjllq3eK1amuqiLJuZ0kYfaNVl55c1RmMqZSpUWLIRZhcd4qLUIjz3tPZ/VznRGzqhK5qUzEG9q2guydrTMLiEny7PLbMOFaVzIeQYZlPc0SnatFbtOmesQ0czQnh8QJiK6mquoYeDAMPYYPEjAzHnAzHnAgQADMecFMwjjBqQm408RAB0TDzhZXtBEWDUgskNnEDOIyDfXpDxo2scFg3VBLyLQpLYvMZQ5DF9FAIFsujXjR91dozp+GVsTKEqcCyuAQUYqaZ0ueywoacLjhWC/AV5JjOIGcQKRwrBZADNEc68c4KZcJtLibAUxGg8fzhJVhafoPH84JSEfcAtI7SK9v7vQdn4J56qGeoRA1cuZqmp5gBWNLVsKjWIno/wB4sROlSnxExpvX5iD1cuWkvK7IFUqBUkimU5m0NhWFckqsZRb7C3Snt3E4TAl8LZiwDTLFpa/YUg1Y8yKABjrSM86Md+MUNoSpM+dNnJiKoVmuzlWKl0dc3o6AWoCGre0a1vjs9puGOROsZDmEugPWAq0tlFeOV28dOMYrjN5pMvaGGxMuUxaQw6zRVahIZUHAqGYVrSoAuLwu6W/bXHuNsjs3Xz7HoOkFIhvsrasvEyUnSWzS5gqp05ggg3BBBBB0IMOosKqEwvvEdgwHvECGIDrB44gg1IBgojN97+mBcNPMjDyxNZGpMmE9lCD21RQRnYCurKKjxMXneHaAw+FnTj/w0Zh+1Tsj71I8ttPIU1ocwKmormNQSSSKgigPiL94QzRtj9LO0XmjsynFaFGlhAKmxqrFh7RGz4DFdZLV9Ki4rWh4iPOfR5getxstC2WgZjrUqui1FqH2AeEbju7iGRpqzBkzTPmxUHsZUQEkaEtWxJ4CsUeo1k2vsXLHePcu5YSYpG/UuYZstpThSoVWDKGVgzMfEMBXuNYusVDf7ZYMtZyBFeWQHcgZuqNh2rE0YrauhaJzxbg6JwSSmrKrt3dZMTMlOWVDpMotGmCtar9rVe1wOtqGib+7FEky2QKFKFGKWDTEvW1q5SoJHEGLpJ2tnNKggcVNdORhvv5ipIwpEwZma0tQaHNSmavBRW/kONsGLLLekb8uOEoSZsWAkhJUtQKBURQOQCgAeyF4o+4XSTJxkpUmvLk4gUXqy2UTOCmTmPatSq1JB7iCbuDHVOSGpAECOgQEggr8PEQYwlNalPEfjAAuohLG4tJUt5jkKiKWYnQKoqT6oPJMULps2uZWzhLGuImKn7q1mt68gHmYKBsoyb9yp2PmuZRpNmkSiV7YSZLlSMvZupbq1NPtWNo2XdvBmVhpalQhpUqK2JNaEm5NKVPOseV0vx17gfYdfAx6O3L36lYvBSp0xlSYQwmLW4eWaTGCi+W2buDAQmyMZbh1klKOz2LdAjNdr79zsZOMjZzBJa/pMUQGAOUsFlDQk+sAHS0Od2MVPlYqXJbFzcSHLiYk5UzKqozpOQqcyKSFGVv1i2BgeSN0GyVbvBoJEEYQeCmHFBO4eP5wYC0Fm/HtgymDyQZf08z6YOQnOcW0+rLcC/D0vikU7YW1cVhJeFSYMkszZYDGWrKEe4IKsCJi/VbXXgYtPT3LPV4Q3K9Y4b6t8mo0rQN7YjN7NqqMJhsynLMXNlsKjKGUniACQbX5a1GPPOmlRu0uGWS9vccb87axuBQTZOJqs1+royUYHJMZ3RSStagGuoIXma48ZlNCQRalh4ClL2i274b5NjJOG60dqUszOfRV3dhR8o07CLfmzaCkU7ET6nKLjj+XrvGnHHbEx5b3NPwbh0DYl2w2JB9BZq5RyYp26crCX515xqEZZ0Czl+SYhajN1+YrxAaVLCkjkSrgH7JjU4YrE5xNqaVvStaU4U0vQ15AwIVH5QIkBSXCkJpChiUMUzpZ2isrZkxTrNKovjmDknkAqt7I87nQA8daVFzW3Ig3seA776504bZzdVh10BLlrXYHJlF+Har30HAxj6zCSKCmoNTeluBHdrr7oVkMvfRrilpNJWrIVOcEEqjZly89R4aco0bY2NlTsXLYMjUqFU5SVYK5zINQdL90Zf0Yn52YqjN1i6jiVIIrWwFGNbawrsbemZsjGTkKAy3mO91qSlTRUaoy2tUVuLimmLanmfJt9RrClXwb87xRd9Ok3DYItKIM+doZaUyrXhNc1C8OyAxvcCsOds9I+Fl4GZiZcwOQCJakEF5hsoIPDNc30BMedZuIaYxdjmYmpJ1JPaYnvJJPiTGxUzFK0WjY+2ZmM2jMmFFlgoWEuUAqJkpQU4k1ux1LVtoIfbG2XxM3rXtWyrwRb0A5868Sa8YRwslpdJqsVJDhqWJWYuXL51IPsvSG5N4VY0p7hpZG4KIeUfjw4e/1xbNg9JuNwrJSc02WKDqprFlKi2VSe0nIEacQdIp+elvE92sKy2vyHxwiwqPV+x9priMPKnpXLNRXWuoDAGh7xWkPYr24ApsvBD/y8v8AhiwQFgKwliTYftD3GFqQhjNB+0PcYkhh8O0Y5087cSZNk4ZDVpOZ5gpRQXVerFTqcuY0HBhzjYcPHmrfvaBn7Sxb1/4zoL1GWUepFO7sV84kh9it4eZQ5T5Hu84sO709VDKGy6k3pVWrmpzFDQjke+InZuz1mzqNoFr56D8YWxex5klxlBdSezlBLAnQEC5MZczhN+m3TOtosebTxWqjHdHlNfBpuxcY+MkTZSTvk5l9WyTZUpaBiWs6iimtDy43hXo63dxWG2vM+VZmpJcS5v0GQupohAAFySVoCCST3wkrdHEPhcO0hvk08UaZRimZq2aZSuZgv0dBVhSNF3dwGLElVmYlJjjUmR2dBpldTWtb+yFhCeP5KNTnx55tx+leF4LoDAMRMrATz6c5QOSK/sLPT2QrL2MoZWzzCVNbtUG1KaWHhSL1KT8GWl7j7EGw8fzg0rSC4nQeP5x2SbQ/kQi95hIEgviEV0lETBmANHX0StadqpoP2qcYzPezZ2GxMgTesaWZUmksHKJZCiozAipvRaKQRYUraJ/pfx1Ew8qtAzNMYc8gCrXzc+YHKMb2yATfgo8QOAHIcYw553lSXg9JoOnOem9bdV3/AI7DDbOzZ6YWViHQpLnlgmalWCqCWA1pexNK8KxFYSVSNZ36C4rd7CzpYAEoyagD0aI2GmKOQ6zL5ARlsnSNqdnm5x2to03oKmgYvErxaSp7uzMAP8Y9UbesYd0H4RzjJ00L82JJls3AO0yW6KOZojHuHiK7gpifIocflAjin8IEACiNHZ0yik8gTCaGDTD2TDEmAbyJO2jtJpD0RpeaopUSlqZjg8WOdyteNuABMmnRWMmdmIm1uuYFGBJoK5ag+Fq01iG2ZtAydsnMwYu8yWzWGZvTBFOGZQK11PHWNdDh1tHL1GScJUnwdHT44ShbRl24Gzml46ahBCJ1imvEdjKrDgQAPdwi57c3TTE5CbFa0IAIoaVBB8AQQQQRxFQanJM/CYqdmfK7FznA9PrGzhiD2aG3qA+jQupm9+KAZVmAVNKhErW+lte8cuF4onO5bjsY+m5NiUaafJU+kSQ0j+ji6SyCSTe9WVQBpTPca6cIp8n0RfX2cIt22CrqQe0WN2uSa1qa/SNSb8yeNYpPWfNj1e2N+llcKOX1bSLTzjT7r90S+NxguAKAGvf2agD2n1iGKk68/gCE5zZtNLHxJA90KFo1HHC17Yry/Huh1Lpbn7vLh6oaS6lzrSlyBWkO60ANSR4A093ugA9HdF20Um7Lw4UmsodU9dQ6XPkQVI7mAi2iMw6CJhOExPLr1pyqZSVp5BfZGnCJGQaG+NNl/aHuMOIbY70V/aHuaAlhpDR5W2nMXrppUlk6yYQTqVLsQx8RT1x6F303i+R4GbNXL1lklhjrMewtxyjM9OIQ3EeccNhS7rLWp0qeAUUFf8+Z1hpNRVsmEHOShHu+Cw7tYaksuRQuaiv1RZfxPnEwj0ZSNQwI7iDWE6UFBwsIK/HxIHjSkeelNznvPouDTrFgWFeFRrWF2WQIlsF2LGD7LmCZKRx9NVcfvKG/GHvUR3z5y4tOjqz4MJsdSTSE8XOEtcxB1At3mkACuLNh4/gYJh2iJ3z3ml4GQsyYrsGmBAEy1qVdqnMQKUU+yKrh+mHDfqZ9O7q/54PIFZ6V9omZjnUaSllyx4ntt7Xp5RQtqyzlY8zQeAt8eETO2NqjEYmbMAPzk1nANjSpZQfLKIjNrrRRU6CgHM/SMcmUv6jfyfR8ONQ0kYLxH8cktu1twjZO0cOQG+ZM1ARUCrJLmW7qo45FaxR8Pcc68/jnWLHurtWRImMZ6u6PLeXlSlxMUo2bMQKZS3nTlFYwmlOI9v8AnWOhib28niepRjHN9Psr+5t3QglMJOPOeaeUqV+fxSNSUxg3R5v3KwMh0aXMmFpmfssqhRkVaUbj2amw4Rch0zSv+Wmf3iflFiOaaHKD9Y1T2KDKLa2r384EUHDdMMt5iKMM/bdVqZi6swWpovfHYZUBoaGC4mUHRlOhFLQEMddokDCekrd7qsfLKllLzOsL2CpWZnDLpoCBxAygV5Wvd3b1Rlb0gL2pX7QBvlJBp4ResfISYpV1VwaijAEUIodeYtGV777OXBTVeS5+dLN1ZvkANyGrUgkgAMCRQgNHO1WNyVrwdLQXKfpxXLLHvPsE4tZbymRZiE3atGUj0TlBINaEHx5xQtpbAxMr9MAoBIBHaVq8yBTyPqiWw/SAZdA0sKfpEGva42t3RYtn7/SJg7bKOdQR662jAty8HooTz6f6XG1/PJnGy8GJ2MkymNVL9qp1RasV7qqKU7+BjRNg7tYeUJhWVKZpkx2ZigmEVdjkClSstQDTKDTneHTY3ZjMrlsMsxSCGVlVwaUtlueVLxVNs78ycM8xAetVHbKvXMCvaJyhAoykNWzCxGvLSpScaicvVZFkzb5qlXZjfpK3XlGUZ6S8kwMv6NFWWZdAp61QQAwIqHUXBAItmjPRhRxv3af6xpE7pNwkzDsrpM7SMKUFTUEa5jf1xmcrEhq1IW9CeQPG3n6o3YHOmpnG1KhuuAduzwNO78YKXJNjQk286c7Q3n4oV7LMfZevjpp8UguGmVPa0PxSLzMenOjvdlsBgllTCDMZmmTMvoh2CjKDxoqqK8SDwi0AwihhVYlDClYit5try8NI62aaIrCtBViSCAFHE305VPCJQRTulaSHwKg6dfLr6niQMx6Td8JeNeSskt1ctWY5hlJmOQNKnRVF/tmIbduZLWRObWY8xFFiAkuWC7aalnZBx/R+EQuKbO5EsekaKPGy35/nE/tDA/Jv6OpD5QpZlIILMqsQDXQE+wRn1DbhtXk6XSo4/XU8jSUeeffwLrjQWUXvW9OQJPlb3QqHtX7R95iu4XH0xOVtPRU1sGNG/MViVlz/AJsfWorUOtC1KxzJ4XBpHtNNq8eoTlB8J0bTu7vJg5eGkSzipOZZaKQ0xQ1coqDXiDbyiZTefCf81I/vU/OMLXZg1vc8/PlCibJr9I+uv4R1lPhI+eZJNzk/lm6JvNhDpiZB/wDel/nCh2th3FOuksD/AFiHw4xgx2GPrH1CBK2KMw7XEcBzid4ls1TpXlBsLJzCoE8f4M4fjGVDZyaj1EVjV+lMf0WT/bj/AAp0ZkBUwsnyPQznYHNMlCWtXY5AFF2NCRbnUREbw4Tq8RMlzSFKAhRmr2gAStRYEV8CePO7buuoxeHzGnbLaFj2Zb8FBPEDziqbzrXaGJbWs6ZStRQBjSxuOEULHc22db/sskdNHDF9u5E4DDEm4tlNLV4jnEXiMPkmuOBNRyoan48IsmEUmx1iCxuEKOasWtQV8agfh5xfBVwjn6nNLNPfIf7FALMDQ2GvOpiwJh15D1RXthHtt4D3mLIvfeCXcoQ42Yi9dKsP0svh9tYEF2ePn5VKXmy6/fWBAgN1WAxjiGDMIuFGc6Mf3m2n1+MmsDmVTkWlx1aHVfE5jrqRGg79bZ+T4eimkyaSikaqAKuw7wKAd7A8IyxXppbjpxEczVZOdp6zoOlaTzv7L8sQm4VbgDLqPKgsL93tPdDDrDLJ5k8zTXXhyETMxg2opzpaviOI9cRmMwoP+veBU17yL95jLGSPTjLEYqjo41VgwPPJ2vwEQm93+/4v/wBRP9s1zEniJFDW9OOlRUEaDwiA2tiWmT5rv6TuzNTSpJNu6Ojp+x4vryl6qbXgSEygEELeUBVtBhLjUeeOIlYdyJf+nPnBZcuFgIAPTO4O0TP2bhZjGrdWFY8S0smUSe85K+cWVYyzoL2rmw8+QTeXMEwcss1cp8O1LJ8XjUwYlDIODFR6UBXAj+1Tys94toiq9JY/oQ/tZfueB9gMF2DiDKnynVQzy29Fh2VcAhSSDzuNKkDxiZWSGqzVLMzEk2LEmpNrQafhZamvZqNGJFvP1R2fjFK2I9dhFEpc8DRjaoY4uQA5K2NxW2hXKQfKsdwuDOcGteJrr5d2lu6OysQGa7LzqTaHuHpmsw05iFboug5JUmP5K2oeEHE+9OP4w3eYAdRfv5ecDODxX1iJM466yCrdh4j3w2Mwcx6xBkn3FxqOPf4xJBqPSj/usr+2H+FOjM2xAC21p6o0rpVH9Elf24/wp0ZpLw9dTYeGv5RM+5YhHCbemSMRKnJSsvNUGtGVlKEEVvYkw22y/wAoxU2cCvzlHIUPlRioDKOsVSbrrShrB8ThgK35XhFG9JqXP4U4+cI3RYlwN1TK3lWInatwSeY98TE41r4eNLmIzFaippQhvRLE0I7Kgca0NyLDjpFkCuQ32SSrlSCKitxQ1B4/HCJ5GNIbbNw5ea01qivPXUm/fUkxKTZN7RE3yRHsd2c3z0n+1l/4iwI5hBSfJ75sv/EWOQIY3tIVKwlLhcRpKzIuknaGfHiWDaTLA/eajt7GQeUVYw72ti+uxM+b9d2I/ZqSPZl9UNWjgZZb5tn0zRYvSwQh7L+fudmNT47jBFNa17vcGjmIGl9CPaaRyUbuORX2qsU0aRvicNmzHv8A+384qG2sLlev1veLH8IvYGvriC3g2bWTmGq39najXpsu2VM5XV9N6+mdd48r+3crGFFyPOHHVCGazMrVH+RhyccOR9kdc+eioEGhq2O5L6zBkLH0j5C0QBpHQlj8m0mlkik2S666srJMAHM5VfyBje1jyvuvjDJxuGmA0yTpRr9nOqt/0kiPU4HshkShQR0iut4LHYYk51K8h6hChkqBXKPUI5B39HyhWSJqqfVH3RHcq/VHqEEQR2FCxLHYuVJlPNmZVSWpZmIFFUCpMUdemvZtQCs5QTdjIFFH1jQ1px0r3QTpI3rwtGwMxxmcIWFGKjt1VXKEZbqDQstiDUCKanR7IUSGz9YwyAoGAE6YzKQc5NAhFbLQkUoa61zyxh3LYYpT5iblLeWwDKFIIBBABBBFQR3QbKn1R6hGG4vfPG4AyElTQcP1SmTLmIhBlr2MjMBnqCKVqDXS1BGx7F2quJw8qenozUVwK1pUXU8yDUeUPGSkrRW04umSPWDvgGcO+E44RDEWOBHaQE0EdiSTlIFI7AgA5SBSOwIAOERyDQIAI1DDbeHHdThJ8zistiP2iMq078xELo0VvpLxeXAFf1kyWvqJmH2JETdRbL9Jj9XPCHu0ZOgp8fHdHWEAmO8Y88j6ahLEm3dVf4o5LHzj96p7Kj8IE/0TTmPYRB0HaY9y/wDd+Yg8CsNM0Px3RyatVI+OcExDUB+OMKIeyD3QLjknwZ7tHC9XMZORt+zqD6iIvU7cDPseTNRf6QqmewAvMlTO1l7ysvIwH7Y1IiPxm73yjGSUX0XYIx5IO2W7vmw/3Y2WUAAKCgFKAfRA0A8KeyOyslxTR811un9DPPH88fZ9jzesqlx/rCyEH0deI4+XOLd0i7rfJZ3XSlpJnE2AtLm3LIOQN2X94fRimulRUXi9c8mKhwDb4t+Ueot0duDGYKRPBqXQZ+6avZmA/vhvYeMeWJRrxPsPvjUehDbc5cW2GLr1DpMmZCACZq5BVO/LUkaEKTwiUCNxEGgoEGEOMdMKP6PlCdYO57HlCskJJ0it9JO3Gwmzp0yWcsw5ZaMNVaYwUsO8LmI7wIsMlopHTWw//lNrXrZNOVcx18q+YECF8GCmbepuda6kk6k8zFo3K3plYcTUnITnRllTM1pDFWrRWsAxIuLi9jWKa70+PfDnBLnZVVTMJNQgBbNTtEUXtEUBNuAMEoprkiMnF8Fx342k2IkyJrKVu4WxFJdQqEk9pSR2vw56H0L7Y63Z5lnWQ5XSnYesxfUS48oquN2/KxOHRDh8q5VZQJpzAEUBqVJNgQCeWpvFh3B2D8mxPWySeoxCkqjNdZWQOhYcWD5hxtM+yYw4MyX0M6ep0mSKWV9mvj8GkwI4DHY2HOHC6COxxdI7DDAgQIEAAgQIEAAgQIEAEQrRRelbF9nDSxxaZMP7qqo/jaLqGjMekrE5saF4S5K+t2dvdSKNRKsbOr0XHv1kfi3+xV24fGusKPb1V9kIzX08oLiJwC6gVpqfPz8o4qR787NeqMfi0Ly9DDGZiVMsgHh4V8PXDrCN2fjkIJKkQ+wnjms3hX2iDYN6oIR2gbN4D+IQhgJpFuENVxJok8FtPqJgm0shIYc0+mB3007wI0qU2hrUG4PMG4I9/nFQ2VuQ2Jk9ZnCAmq9ktVa0JMXPA4QrJlqaEqiKSOLKoUn1gxswcqjxnXnjlljKDt9mIbT2WmJkvJmCqOKGmqkXV1+0DQjw74wTbGyHw0+ZJezoaH6rrqrD7LKQw8Y9D5aRS+k/dfr5HymWPnZA7QAqXk1qdOKElvAv3Rsg64POGPcfqnkdD5w/2djpsmak1CFeWQyspuCLgi1D4HUWhoGDaihjqyqaV8jSLRT1BuPvUu0MIk6gVx2JqjRZoAJpc9kghh3N3RYRGBdDW8nUY7qWPYxICX0E5amWfOrp4uvKN8rDokNB53oHwhMQeefmz4QMkQkGM46dNpquElSCtXmzM6nggkgZj3k9aFpyJ5CNDkGMh6dphOJwq1sJUw07zMAP8I9UAvgy55IPfT1Q63bxXVYmuTrEp2loNKg1UsCFNQCDT1ahB4e7sV62ZTgqg+ZOnsirPPZjbNegwxzaiEJdmW/bW9mCx1JbpNwsxGYy5oVDd/TDlW7QYgE1IJN61rW/bgYpckqSsxZpkyipZbWDKFqDdTSgoeUZjiMCGvlGbgRqD3RtuxZiuomLfOA1aCpBuKnzjBp5erL7HU6lpf8AiJVypWvt2/sTSwaCrBo6Zwhwukdji6R2AYECBAgAECBAgAECBAgAy49KWG/VTz5Sx/3xT969vS8VNMyUjKGoDny17KKtaqSKUFdeMVRs3x8Wg+aq0qda04GwHrtGTP8AVCjr9Dmlq1fsxfEbRrZR4k/hDXALnejanSE5ttIVlGhBobEnThe3jaMSh9Lo9L1LULElFumxaYDmC31A1PPlD3DPTN3H1Clo5Pw5qjUsTX2EwTDuO35e6KXzEu6blnkxfU75r9hrjsQe36h5GsMpWKNRXhBsdPqSBe9zw14fnDSY4SrNoO+7HkPxPCNMY+EPn1EYPdfC7m77hbUWZhEWt0qtPAkj2EQ63gx5wsp5wl9aooWXNkIXi4OVq0420FeEYHutvhMwuI6ypKOauo96jmABbiBHoHZO0UxUgMCGVx4ggj3EQ0oyxNHj8k4alykvLZRZvShywy/35/8ArhKV0s3/AN1X++Pdr834xWt6N2mwuIeXRio7SE1NZZrlvzFCp71POIlcAeRr+MbFTVnIdp0yO2zJTrmKJ1aOSyKDUIDrLBoCaaDupDMTSLN64nMRsoutD4g10PA6xBM5UlXBtbvBFjWLE7FY5kTCrAqSpBBBGoIIIIPcQI1SR0xYx1DUk3/qjY8R6fOMkRfqkEcj8WiT2ZjCCFIIqbGxAJprTh5QPsBpY6WcZzlf3X/6jV9kY5p2AkzXpmmSZbtQUGZkVjQcBUx5+XZTkj/ON63eUrsvCg6jDyQfHIgiIOxh1IaMj6c5qGfhVA+cCTCzf1ZdQin95Zh7qnnGqynjz3v/ALwjGY2bNU/NikuX3olQGGnpEu4BrQPfSLhCvNM7WUCpPLge+LFu9stpSsX9JiLa0ArY99TBNlbNVEkMw+cmBptdSJRospbml8jvpo6RNCOPrc7v012PX9G6fGMY6iX6vH27AJjUOj+bmwcv7JdfIOSPYwEZdXSNF6LZ9cK68VmV8mRPxUxVoH/Vr4NPXYbtNfs1+UXdTB4Ipg8dyjxI4XSOxxdI7EDggQIEAAgQIEAAgQIEAHnKfgFJJrSvKlK84bT9mAg0Nac7er1CJJoIUNxrGR8jwlKElKPdEAMC+YAr+VqX90LgAC9/9IlGBobD1/5Q1lsizUzhiuYVCgsSoIzGgHAVrCwW1NGrWauerlGU+GlRJ47BtKwYLSpgsKEDMlCCK5gewe0LNQitL6moGY9D4i35xd9+95pUzCrKwswTSWTMQHC5cwY0LAA1NNDpWKpiMKTrXx7uRitYuLo6ODqTwViT4u2xhNfNmWnGvgNT4w12jhlZc1SCo5GhHL1++JOdLyqaAm3r+OcR+JCsO1NoOSynNT4kgU840YoVyYdfrPWk4w/Td/dkSZNqj49cW3cHfdsFNCPVpLG/9WT9Lw5+vnFXANPRY10oNYUk4ehBcEKNRavd+EWzgpKmc6E3B7kegt6Nhrj5HYFJ8qpStq1ALSz3EUp3gd8ZV8loxDAihIIOoIqCp5GoI8ote6e+CmWmGxE9pCqcstQGR5iMTSWZ1fm1B7NFCtSgzClIkd/N2ElKmIkoqy7K6rZV4I4HfZSf2SdTGZJw4ZoyJTW9FNTBCkQu8OzRlM1RUrTOOY0D+IsD4V4GLIksGh/GDTZQyknSl68ri/xxMPGVMzMzkIp4QZVppX3jkPC9IcnZlHaler7WUVoeOUNUHuhDB4gyg6uK5gLe4+XsjQLRpEliVVrGoBJ1udaecbDsxwNmSCbASJRJNgAFQknkKRhW7eNBULqKVGtdaEGutz742Dbc0ru+SpIPySWPJkRT7CRCRVNkor++e+8hcDOGHny3mTB1ahDUgOcrtpwl5zXnSMZkSlebLRiFV3VWa/YQkBmtey1PlD3a0nqyq5ibZvC+UfjDTZ2D6xyaWUe02/P1GLb4sUv29GLwk2fLbDTATlylVWYAVUKEHaUBcqLTlp5x8yZQQy2Rsk5nmKKrLWrGg7IZgo9sNsZjAXGpqQqqLlm4BRxYkxxdVj3ZeD3HR8v/AJN2SXCbXPhD2XjVMwqLkctBXnFp3E3tk4QTROL0mFcuVc3oZ81binpLFR2jhFw+LZVzFsitMDArlc3KgMKg0Cn97iIUwWGzipFqmlajWlz7IfDjePKmvYp1+rhn0U380vmmn/o1NulXCDRZzfuoPe8IP0w4cVpInmlf1Qr/ANZjP02SldB6z+cGbZEsDTgePcY6e9njjfsDiRMlI4FA6qwB1AYBgD64XhlsVaYaSOUuX/AIexYWAgQIEAAgQIEAAgQIEAHn9BfzhR1Gop/neH8vd/Efqjr9dNPvQb/Z6fSnVH7yfzRkpk2Q0xam/wAfFoPg9oTsO2eRMyG2aozKwUkgNXgKmwpEgd3sRX9Efvy+f7cM8Zu/iQKCSb6nPL9nbiKY0XyQDYZmZ2+sS1rLc/RQWQWFvCJPL2RUXoK8eF/zjo3ZxRr80335Q9zwriN3MSQKyW+/KHAH68Q9zJpETjZd7aHu8uWkNDhlpoPVr5xLndPE1/Qt/eS/D68B918Uf+Cfvyv5/ikNGyJpEBMkgnuPjz/zhGbha/BixJurijX5luH05V9ft+EGG6mJv8y1f25X88WbmiqiLk4XKtDcUFVOhFPi8SS74TfkxwsyZMygZFbOyhJX1WUU6xtVzMzgACgreFU3TxRNOpP35X88O13Mn0/RGp17cun8cLb8odKhpInoQAk0TQFWrBSvaK1K0PI1FRY0qIabSxoPZXzt6hEviN3MQB2JB0v25d/W8RjbqYv9Sfvyv54FGxWRAlwlNwKvQEV+BE9/sriv1Lfflfzw7wO6eJrUyT4F5X88NyRRGbB2e6MSxJAGUZuF6007o2bbA/8AAP8A40r+FIoC7BxNf0J7+3L0+9GjbRwTtsTqwpL/ACeWuWq1qFSorWntiY27smjzxtnEB5zjTLRfUL34XrEjsLDHqrfSJNgaAL2eFbC5r4mJPF7lYoTmmS5ZUtStXl0YUoQaPUG2oh7sPdfGS9ZbSyhDIUnJmU1NcrBlIF9O83h2/pES5He2XXD4VsLh5sucZ4DTpikEDKaqJbqbIaEZTU+kbVpFR2dJaTNWYrL1oNVmekUGVkKgVy07VbrWoHeDaW3PnD0ZTE6kl5dSSOee8NBupia/oT9+Vr96KexfudUnx7EOkgB2LdqvaZrksxJJJJuSSSTWJrAzAy2tT8oEvdrE1NZJ+/K/m0h7g93cSpPzRv8Aal/zwvN9gl+mggmC8cmNY+Bh7M3fxFf0R+9L/mhNt38TT9EdPry/54splBs2x/8Ad5P9mn8Ih5DTZKEYeUDYiWgPcQorDuLywECBAgAECBAgAECBAg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35496" y="57398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2" descr="File:Llauradores d'Algemesí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57" y="1234866"/>
            <a:ext cx="3593231" cy="26981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/>
          <p:cNvSpPr txBox="1"/>
          <p:nvPr/>
        </p:nvSpPr>
        <p:spPr>
          <a:xfrm>
            <a:off x="5371257" y="3933056"/>
            <a:ext cx="3562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</a:t>
            </a:r>
            <a:r>
              <a:rPr lang="pt-BR" sz="1000" dirty="0" smtClean="0"/>
              <a:t>Trupe folclórica dançando </a:t>
            </a:r>
            <a:r>
              <a:rPr lang="pt-BR" sz="1000" dirty="0"/>
              <a:t>boleros em frente a Igreja de São Tiago, em </a:t>
            </a:r>
            <a:r>
              <a:rPr lang="pt-BR" sz="1000" dirty="0" err="1"/>
              <a:t>Algemesí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</a:t>
            </a:r>
            <a:r>
              <a:rPr lang="en-US" sz="1000" dirty="0" err="1"/>
              <a:t>Llapissera</a:t>
            </a:r>
            <a:r>
              <a:rPr lang="en-US" sz="1000" dirty="0"/>
              <a:t> / Creative Commons Attribution-Share Alike 3.0 </a:t>
            </a:r>
            <a:r>
              <a:rPr lang="en-US" sz="1000" dirty="0" err="1"/>
              <a:t>Unported</a:t>
            </a:r>
            <a:r>
              <a:rPr lang="en-US" sz="1000" dirty="0"/>
              <a:t>, 2.5 Generic, 2.0 Generic and 1.0 Generic</a:t>
            </a:r>
            <a:endParaRPr lang="pt-BR" sz="10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179512" y="980728"/>
            <a:ext cx="87849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pt-BR" sz="2200" dirty="0" smtClean="0">
                <a:solidFill>
                  <a:srgbClr val="666666"/>
                </a:solidFill>
                <a:latin typeface="+mn-lt"/>
                <a:cs typeface="Tahoma" pitchFamily="34" charset="0"/>
              </a:rPr>
              <a:t>	</a:t>
            </a:r>
            <a:r>
              <a:rPr lang="pt-BR" sz="2200" dirty="0" smtClean="0">
                <a:latin typeface="+mn-lt"/>
                <a:cs typeface="Andalus" pitchFamily="18" charset="-78"/>
              </a:rPr>
              <a:t>Hoje, o bolero tem presença mundial devido principalmente à difusão pelo México, e tem contribuído com seu romantismo para a união de muitos casais já há muitas gerações.</a:t>
            </a:r>
          </a:p>
          <a:p>
            <a:pPr lvl="0" algn="just" eaLnBrk="0" hangingPunct="0"/>
            <a:r>
              <a:rPr lang="pt-BR" sz="2200" dirty="0" smtClean="0">
                <a:latin typeface="+mn-lt"/>
                <a:cs typeface="Andalus" pitchFamily="18" charset="-78"/>
              </a:rPr>
              <a:t>	</a:t>
            </a:r>
          </a:p>
        </p:txBody>
      </p:sp>
      <p:sp>
        <p:nvSpPr>
          <p:cNvPr id="18" name="Pergaminho horizontal 17"/>
          <p:cNvSpPr/>
          <p:nvPr/>
        </p:nvSpPr>
        <p:spPr>
          <a:xfrm>
            <a:off x="107504" y="1844824"/>
            <a:ext cx="8856984" cy="2160240"/>
          </a:xfrm>
          <a:prstGeom prst="horizontalScroll">
            <a:avLst>
              <a:gd name="adj" fmla="val 1082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2000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</a:rPr>
              <a:t>	Apesar de toda a trajetória de transformações, o bolero sempre manteve seu caráter de dança de galanteio, suave, terna e romântica, com movimentos caracterizando uma eterna busca da conquista da mulher amada, que por sua vez seduz o parceiro, num jogo que podem durar 3 minutos ou mesmo uma vida inteira.</a:t>
            </a:r>
            <a:endParaRPr lang="pt-BR" sz="2000" dirty="0">
              <a:solidFill>
                <a:schemeClr val="accent3">
                  <a:lumMod val="75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2" descr="File:Lautrec marcelle lender doing the bolero in 'chilperic' 18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88630"/>
            <a:ext cx="2905125" cy="2852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/>
          <p:cNvSpPr txBox="1"/>
          <p:nvPr/>
        </p:nvSpPr>
        <p:spPr>
          <a:xfrm>
            <a:off x="4596805" y="6033482"/>
            <a:ext cx="3562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</a:t>
            </a:r>
            <a:r>
              <a:rPr lang="pt-BR" sz="1000" dirty="0" err="1"/>
              <a:t>Lautrec</a:t>
            </a:r>
            <a:r>
              <a:rPr lang="pt-BR" sz="1000" dirty="0"/>
              <a:t> </a:t>
            </a:r>
            <a:r>
              <a:rPr lang="pt-BR" sz="1000" dirty="0" smtClean="0"/>
              <a:t>Credor </a:t>
            </a:r>
            <a:r>
              <a:rPr lang="pt-BR" sz="1000" dirty="0" err="1"/>
              <a:t>M</a:t>
            </a:r>
            <a:r>
              <a:rPr lang="pt-BR" sz="1000" dirty="0" err="1" smtClean="0"/>
              <a:t>arcelle</a:t>
            </a:r>
            <a:r>
              <a:rPr lang="pt-BR" sz="1000" dirty="0" smtClean="0"/>
              <a:t> </a:t>
            </a:r>
            <a:r>
              <a:rPr lang="pt-BR" sz="1000" dirty="0"/>
              <a:t>fazendo o bolero em '</a:t>
            </a:r>
            <a:r>
              <a:rPr lang="pt-BR" sz="1000" dirty="0" err="1"/>
              <a:t>Chilperico</a:t>
            </a:r>
            <a:r>
              <a:rPr lang="pt-BR" sz="1000" dirty="0"/>
              <a:t>' </a:t>
            </a:r>
            <a:r>
              <a:rPr lang="pt-BR" sz="1000" dirty="0" smtClean="0"/>
              <a:t>(1895)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</a:t>
            </a:r>
            <a:r>
              <a:rPr lang="en-US" sz="1000" dirty="0" err="1" smtClean="0"/>
              <a:t>Desconhecido</a:t>
            </a:r>
            <a:r>
              <a:rPr lang="en-US" sz="1000" dirty="0" smtClean="0"/>
              <a:t> (</a:t>
            </a:r>
            <a:r>
              <a:rPr lang="pt-BR" sz="1000" dirty="0"/>
              <a:t>r</a:t>
            </a:r>
            <a:r>
              <a:rPr lang="pt-BR" sz="1000" dirty="0" smtClean="0"/>
              <a:t>eprodução </a:t>
            </a:r>
            <a:r>
              <a:rPr lang="pt-BR" sz="1000" dirty="0"/>
              <a:t>fotográfica fiel de um trabalho bidimensional de arte </a:t>
            </a:r>
            <a:r>
              <a:rPr lang="pt-BR" sz="1000" dirty="0" smtClean="0"/>
              <a:t>original)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smtClean="0"/>
              <a:t>public domain.</a:t>
            </a:r>
            <a:endParaRPr lang="pt-BR" sz="10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72208" y="1772816"/>
            <a:ext cx="4932040" cy="5040560"/>
          </a:xfrm>
        </p:spPr>
        <p:txBody>
          <a:bodyPr/>
          <a:lstStyle/>
          <a:p>
            <a:pPr>
              <a:buNone/>
            </a:pPr>
            <a:endParaRPr lang="pt-BR" dirty="0" smtClean="0"/>
          </a:p>
          <a:p>
            <a:pPr>
              <a:buNone/>
            </a:pP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3203848" y="1033572"/>
            <a:ext cx="288032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Salsa</a:t>
            </a:r>
            <a:endParaRPr lang="pt-BR" sz="28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3131840" y="1607309"/>
            <a:ext cx="594015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A música atualmente chamada de </a:t>
            </a:r>
            <a:r>
              <a:rPr lang="pt-BR" sz="2200" dirty="0" smtClean="0">
                <a:solidFill>
                  <a:srgbClr val="000000"/>
                </a:solidFill>
                <a:latin typeface="+mn-lt"/>
                <a:ea typeface="Times New Roman" pitchFamily="18" charset="0"/>
                <a:cs typeface="Andalus" pitchFamily="18" charset="-78"/>
              </a:rPr>
              <a:t>s</a:t>
            </a:r>
            <a:r>
              <a:rPr kumimoji="0" lang="pt-BR" sz="22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alsa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 é uma mescla de ritmos afro-caribenhos,</a:t>
            </a:r>
            <a:r>
              <a:rPr kumimoji="0" lang="pt-BR" sz="22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tais como o “</a:t>
            </a:r>
            <a:r>
              <a:rPr kumimoji="0" lang="pt-BR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son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pt-BR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montuno</a:t>
            </a: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”, o mambo e a rumba cubanos. A salsa nasceu em Cuba, por volta dos anos 60, e é uma espécie de adaptação do mambo da década de 1950.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ndalus" pitchFamily="18" charset="-78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Salsa, em castelhano, significa "tempero", e a adaptação do nome quis transmitir a ideia de uma música com "sabor", cujos ingredientes são "condimentos musicais".</a:t>
            </a:r>
            <a:endParaRPr kumimoji="0" lang="pt-BR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ndalus" pitchFamily="18" charset="-78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128640" y="5081860"/>
            <a:ext cx="5943352" cy="15542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1900" dirty="0" smtClean="0">
                <a:cs typeface="Andalus" pitchFamily="18" charset="-78"/>
              </a:rPr>
              <a:t>É um conjunto de "condimentos musicais", constituídos pelo “</a:t>
            </a:r>
            <a:r>
              <a:rPr lang="pt-BR" sz="1900" dirty="0" err="1" smtClean="0">
                <a:cs typeface="Andalus" pitchFamily="18" charset="-78"/>
              </a:rPr>
              <a:t>son</a:t>
            </a:r>
            <a:r>
              <a:rPr lang="pt-BR" sz="1900" dirty="0" smtClean="0">
                <a:cs typeface="Andalus" pitchFamily="18" charset="-78"/>
              </a:rPr>
              <a:t> Cubano”, condimento base que se mistura com o merengue dominicano, a </a:t>
            </a:r>
            <a:r>
              <a:rPr lang="pt-BR" sz="1900" dirty="0" err="1" smtClean="0">
                <a:cs typeface="Andalus" pitchFamily="18" charset="-78"/>
              </a:rPr>
              <a:t>cumbia</a:t>
            </a:r>
            <a:r>
              <a:rPr lang="pt-BR" sz="1900" dirty="0" smtClean="0">
                <a:cs typeface="Andalus" pitchFamily="18" charset="-78"/>
              </a:rPr>
              <a:t> colombiana, o Jazz norte-americano, o samba brasileiro, o mambo e outros ritmos musicais do Caribe.</a:t>
            </a:r>
            <a:endParaRPr lang="pt-BR" sz="1900" dirty="0">
              <a:cs typeface="Andalus" pitchFamily="18" charset="-78"/>
            </a:endParaRP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2" descr="File:Salsa en Ca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27729"/>
            <a:ext cx="2782861" cy="41882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/>
          <p:cNvSpPr txBox="1"/>
          <p:nvPr/>
        </p:nvSpPr>
        <p:spPr>
          <a:xfrm>
            <a:off x="179512" y="5916005"/>
            <a:ext cx="27828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</a:t>
            </a:r>
            <a:r>
              <a:rPr lang="pt-BR" sz="1000" dirty="0" smtClean="0"/>
              <a:t>Salsa em Cali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</a:t>
            </a:r>
            <a:r>
              <a:rPr lang="en-US" sz="1000" dirty="0" err="1"/>
              <a:t>Hilcias</a:t>
            </a:r>
            <a:r>
              <a:rPr lang="en-US" sz="1000" dirty="0"/>
              <a:t> Salazar / Creative Commons Attribution 2.0 </a:t>
            </a:r>
            <a:r>
              <a:rPr lang="en-US" sz="1000" dirty="0" smtClean="0"/>
              <a:t>Generic.</a:t>
            </a:r>
            <a:endParaRPr lang="pt-BR" sz="10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80528" y="980728"/>
            <a:ext cx="9217024" cy="5400600"/>
          </a:xfrm>
        </p:spPr>
        <p:txBody>
          <a:bodyPr/>
          <a:lstStyle/>
          <a:p>
            <a:pPr algn="just">
              <a:buNone/>
            </a:pPr>
            <a:r>
              <a:rPr lang="pt-BR" sz="2250" dirty="0" smtClean="0">
                <a:latin typeface="Andalus" pitchFamily="18" charset="-78"/>
                <a:cs typeface="Andalus" pitchFamily="18" charset="-78"/>
              </a:rPr>
              <a:t>		</a:t>
            </a:r>
            <a:r>
              <a:rPr lang="pt-BR" sz="2250" dirty="0" smtClean="0">
                <a:cs typeface="Andalus" pitchFamily="18" charset="-78"/>
              </a:rPr>
              <a:t>Não podemos falar da salsa sem mencionar o gênero que constitui a sua raiz: o “</a:t>
            </a:r>
            <a:r>
              <a:rPr lang="pt-BR" sz="2250" dirty="0" err="1" smtClean="0">
                <a:cs typeface="Andalus" pitchFamily="18" charset="-78"/>
              </a:rPr>
              <a:t>son</a:t>
            </a:r>
            <a:r>
              <a:rPr lang="pt-BR" sz="2250" dirty="0" smtClean="0">
                <a:cs typeface="Andalus" pitchFamily="18" charset="-78"/>
              </a:rPr>
              <a:t> cubano”. Esse ritmo nasceu nos campos do oriente cubano na segunda metade do século XVIII, tendo como antecedentes a influência hispânica, francesa e africana. Devido a essa união, ao chegar às cidades no início do século XIX, contagiou a população. </a:t>
            </a:r>
            <a:endParaRPr lang="pt-BR" sz="2250" dirty="0">
              <a:cs typeface="Andalus" pitchFamily="18" charset="-78"/>
            </a:endParaRPr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 bwMode="auto">
          <a:xfrm>
            <a:off x="0" y="2780928"/>
            <a:ext cx="558011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2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ndalus" pitchFamily="18" charset="-78"/>
                <a:ea typeface="+mn-ea"/>
                <a:cs typeface="Andalus" pitchFamily="18" charset="-78"/>
              </a:rPr>
              <a:t>		</a:t>
            </a:r>
            <a:r>
              <a:rPr kumimoji="0" lang="pt-BR" sz="22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dalus" pitchFamily="18" charset="-78"/>
              </a:rPr>
              <a:t>Nos anos 50, a salsa destaca-se pela aparição de um dos maiores intérpretes do gênero de todos os tempos: o grande </a:t>
            </a:r>
            <a:r>
              <a:rPr kumimoji="0" lang="pt-BR" sz="22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dalus" pitchFamily="18" charset="-78"/>
              </a:rPr>
              <a:t>Benny</a:t>
            </a:r>
            <a:r>
              <a:rPr kumimoji="0" lang="pt-BR" sz="22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dalus" pitchFamily="18" charset="-78"/>
              </a:rPr>
              <a:t> </a:t>
            </a:r>
            <a:r>
              <a:rPr kumimoji="0" lang="pt-BR" sz="22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dalus" pitchFamily="18" charset="-78"/>
              </a:rPr>
              <a:t>Moré</a:t>
            </a:r>
            <a:r>
              <a:rPr kumimoji="0" lang="pt-BR" sz="22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dalus" pitchFamily="18" charset="-78"/>
              </a:rPr>
              <a:t>  com a sua Banda Gigante. Com o triunfo da revolução cubana de 1959 e o início do bloqueio econômico norte-americano, a história do “</a:t>
            </a:r>
            <a:r>
              <a:rPr kumimoji="0" lang="pt-BR" sz="225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dalus" pitchFamily="18" charset="-78"/>
              </a:rPr>
              <a:t>son</a:t>
            </a:r>
            <a:r>
              <a:rPr kumimoji="0" lang="pt-BR" sz="225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ndalus" pitchFamily="18" charset="-78"/>
              </a:rPr>
              <a:t>” continua por caminhos diferentes: fora de Cuba (principalmente em Nova Iorque) e dentro da ilha.</a:t>
            </a:r>
            <a:endParaRPr kumimoji="0" lang="pt-BR" sz="225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ndalus" pitchFamily="18" charset="-78"/>
              <a:ea typeface="+mn-ea"/>
              <a:cs typeface="Andalus" pitchFamily="18" charset="-78"/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2" descr="File:Elben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59" y="2552924"/>
            <a:ext cx="3077319" cy="33884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/>
          <p:cNvSpPr txBox="1"/>
          <p:nvPr/>
        </p:nvSpPr>
        <p:spPr>
          <a:xfrm>
            <a:off x="5796136" y="5945674"/>
            <a:ext cx="3077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</a:t>
            </a:r>
            <a:r>
              <a:rPr lang="pt-BR" sz="1000" dirty="0" smtClean="0"/>
              <a:t>Estátua de Bronze de </a:t>
            </a:r>
            <a:r>
              <a:rPr lang="pt-BR" sz="1000" dirty="0" err="1" smtClean="0"/>
              <a:t>Benny</a:t>
            </a:r>
            <a:r>
              <a:rPr lang="pt-BR" sz="1000" dirty="0" smtClean="0"/>
              <a:t> </a:t>
            </a:r>
            <a:r>
              <a:rPr lang="pt-BR" sz="1000" dirty="0" err="1" smtClean="0"/>
              <a:t>Moré</a:t>
            </a:r>
            <a:r>
              <a:rPr lang="pt-BR" sz="1000" dirty="0" smtClean="0"/>
              <a:t> em </a:t>
            </a:r>
            <a:r>
              <a:rPr lang="pt-BR" sz="1000" dirty="0" err="1" smtClean="0"/>
              <a:t>Cienfuegos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</a:t>
            </a:r>
            <a:r>
              <a:rPr lang="en-US" sz="1000" dirty="0" err="1"/>
              <a:t>Lezumbalaberenjena</a:t>
            </a:r>
            <a:r>
              <a:rPr lang="en-US" sz="1000" dirty="0"/>
              <a:t>, Wilder / Creative Commons Attribution-Share Alike 3.0 </a:t>
            </a:r>
            <a:r>
              <a:rPr lang="en-US" sz="1000" dirty="0" err="1" smtClean="0"/>
              <a:t>Unported</a:t>
            </a:r>
            <a:r>
              <a:rPr lang="en-US" sz="1000" dirty="0" smtClean="0"/>
              <a:t>.</a:t>
            </a:r>
            <a:endParaRPr lang="pt-BR" sz="10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80528" y="980728"/>
            <a:ext cx="9217024" cy="5544616"/>
          </a:xfrm>
        </p:spPr>
        <p:txBody>
          <a:bodyPr/>
          <a:lstStyle/>
          <a:p>
            <a:pPr algn="just">
              <a:buNone/>
            </a:pPr>
            <a:r>
              <a:rPr lang="pt-BR" sz="1800" dirty="0" smtClean="0">
                <a:latin typeface="Andalus" pitchFamily="18" charset="-78"/>
                <a:cs typeface="Andalus" pitchFamily="18" charset="-78"/>
              </a:rPr>
              <a:t>		</a:t>
            </a:r>
            <a:r>
              <a:rPr lang="pt-BR" sz="2000" dirty="0" smtClean="0">
                <a:cs typeface="Andalus" pitchFamily="18" charset="-78"/>
              </a:rPr>
              <a:t>A chegada dos franceses ao oriente de Cuba, no final do século XVIII, significou um avanço importante à dança: a dança com os pares entrelaçados. O homem tomava a mulher com a mão direita no centro das costas e com sua mão esquerda, a direita dela. A mão esquerda da mulher ia sobre o ombro do parceiro.</a:t>
            </a:r>
          </a:p>
          <a:p>
            <a:pPr algn="just">
              <a:buNone/>
            </a:pPr>
            <a:r>
              <a:rPr lang="pt-BR" sz="2000" dirty="0" smtClean="0">
                <a:cs typeface="Andalus" pitchFamily="18" charset="-78"/>
              </a:rPr>
              <a:t>		Existia uma grande separação na zona pélvica e a aproximação dava-se no torso, ambos dançavam com as pernas semi-flexionadas. Ao dançar, sempre se flexionavam os joelhos e com eles movia-se todo o corpo, sem deslizar (porque o chão era de terra). Por isso os pés se levantavam de forma exagerada. Conforme foi chegando às cidades do oriente, a maneira de se dançar foi mudando. Os movimentos tornaram-se mais suaves. </a:t>
            </a:r>
            <a:endParaRPr lang="pt-BR" sz="2000" dirty="0">
              <a:cs typeface="Andalus" pitchFamily="18" charset="-78"/>
            </a:endParaRPr>
          </a:p>
        </p:txBody>
      </p:sp>
      <p:graphicFrame>
        <p:nvGraphicFramePr>
          <p:cNvPr id="22" name="Diagrama 21"/>
          <p:cNvGraphicFramePr/>
          <p:nvPr>
            <p:extLst>
              <p:ext uri="{D42A27DB-BD31-4B8C-83A1-F6EECF244321}">
                <p14:modId xmlns="" xmlns:p14="http://schemas.microsoft.com/office/powerpoint/2010/main" val="2011693380"/>
              </p:ext>
            </p:extLst>
          </p:nvPr>
        </p:nvGraphicFramePr>
        <p:xfrm>
          <a:off x="108520" y="4149080"/>
          <a:ext cx="9071992" cy="2592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016732"/>
            <a:ext cx="4627506" cy="3456384"/>
          </a:xfrm>
        </p:spPr>
        <p:txBody>
          <a:bodyPr/>
          <a:lstStyle/>
          <a:p>
            <a:pPr algn="just">
              <a:buNone/>
            </a:pPr>
            <a:r>
              <a:rPr lang="pt-BR" sz="2000" dirty="0" smtClean="0">
                <a:latin typeface="Andalus" pitchFamily="18" charset="-78"/>
                <a:cs typeface="Andalus" pitchFamily="18" charset="-78"/>
              </a:rPr>
              <a:t>		</a:t>
            </a:r>
            <a:r>
              <a:rPr lang="pt-BR" sz="2000" dirty="0" smtClean="0">
                <a:cs typeface="Andalus" pitchFamily="18" charset="-78"/>
              </a:rPr>
              <a:t>Em Havana, a salsa começa a adquirir outras características e influências; uma vez que a música ganha complexidade, a dança também evolui paralelamente. Aparecem as primeiras figuras com giros, em que o homem gira sobre os seus pés guiado pela mulher.</a:t>
            </a:r>
          </a:p>
          <a:p>
            <a:pPr algn="just">
              <a:buNone/>
            </a:pPr>
            <a:r>
              <a:rPr lang="pt-BR" sz="2000" dirty="0" smtClean="0">
                <a:cs typeface="Andalus" pitchFamily="18" charset="-78"/>
              </a:rPr>
              <a:t>		A salsa pode ser dançada individualmente, mas é geralmente dançada a par. Aos passos básicos são geralmente adicionadas  voltas e quedas o que torna esta dança particularmente exuberante! Existem vários estilos diferentes, o estilo Cubano, o estilo Porto-riquenho, o de Nova Iorque, entre outros.</a:t>
            </a:r>
            <a:endParaRPr lang="pt-BR" sz="2000" dirty="0" smtClean="0"/>
          </a:p>
          <a:p>
            <a:pPr algn="just">
              <a:buNone/>
            </a:pPr>
            <a:r>
              <a:rPr lang="pt-BR" sz="1900" dirty="0" smtClean="0">
                <a:cs typeface="Andalus" pitchFamily="18" charset="-78"/>
              </a:rPr>
              <a:t> </a:t>
            </a:r>
            <a:endParaRPr lang="pt-BR" sz="1900" dirty="0">
              <a:cs typeface="Andalus" pitchFamily="18" charset="-78"/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799692" y="6341258"/>
            <a:ext cx="34203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/>
              <a:t>Imagem: </a:t>
            </a:r>
            <a:r>
              <a:rPr lang="pt-BR" sz="1000" dirty="0" smtClean="0"/>
              <a:t>Isso é Salsa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</a:t>
            </a:r>
            <a:r>
              <a:rPr lang="en-US" sz="1000" dirty="0" err="1"/>
              <a:t>Thatdance</a:t>
            </a:r>
            <a:r>
              <a:rPr lang="en-US" sz="1000" dirty="0"/>
              <a:t> </a:t>
            </a:r>
            <a:r>
              <a:rPr lang="en-US" sz="1000" dirty="0" smtClean="0"/>
              <a:t>/ </a:t>
            </a:r>
            <a:r>
              <a:rPr lang="en-US" sz="1000" dirty="0"/>
              <a:t>Creative Commons Attribution-Share Alike 3.0 </a:t>
            </a:r>
            <a:r>
              <a:rPr lang="en-US" sz="1000" dirty="0" err="1" smtClean="0"/>
              <a:t>Unported</a:t>
            </a:r>
            <a:r>
              <a:rPr lang="en-US" sz="1000" dirty="0" smtClean="0"/>
              <a:t>.</a:t>
            </a:r>
            <a:endParaRPr lang="pt-BR" sz="1000" dirty="0" smtClean="0"/>
          </a:p>
        </p:txBody>
      </p:sp>
      <p:pic>
        <p:nvPicPr>
          <p:cNvPr id="10" name="Picture 4" descr="File:Thatdance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16732"/>
            <a:ext cx="3816424" cy="5724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004048" y="3444441"/>
            <a:ext cx="3816424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400" dirty="0" smtClean="0">
                <a:cs typeface="Andalus" pitchFamily="18" charset="-78"/>
              </a:rPr>
              <a:t>A dança é a ação ou a maneira de dançar. Trata-se da  execução de movimentos ao ritmo da música que permite expressar sentimentos e emoções.</a:t>
            </a:r>
            <a:endParaRPr lang="pt-BR" sz="2400" dirty="0"/>
          </a:p>
        </p:txBody>
      </p:sp>
      <p:sp>
        <p:nvSpPr>
          <p:cNvPr id="45" name="Retângulo 44"/>
          <p:cNvSpPr/>
          <p:nvPr/>
        </p:nvSpPr>
        <p:spPr>
          <a:xfrm>
            <a:off x="2339752" y="1052736"/>
            <a:ext cx="4968552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O que é dança?</a:t>
            </a:r>
            <a:endParaRPr lang="pt-BR" sz="32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2" descr="File:HaymakersJ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37" y="2272547"/>
            <a:ext cx="4640291" cy="34802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/>
          <p:nvPr/>
        </p:nvSpPr>
        <p:spPr>
          <a:xfrm>
            <a:off x="183737" y="5775067"/>
            <a:ext cx="464029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Imagem: Dança irlandesa </a:t>
            </a:r>
            <a:r>
              <a:rPr lang="pt-BR" sz="1000" dirty="0" smtClean="0"/>
              <a:t>Ceili / Autor: </a:t>
            </a:r>
            <a:r>
              <a:rPr lang="pt-BR" sz="1000" dirty="0"/>
              <a:t>Michael A. </a:t>
            </a:r>
            <a:r>
              <a:rPr lang="pt-BR" sz="1000" dirty="0" smtClean="0"/>
              <a:t>Zapletal / public domain.</a:t>
            </a:r>
            <a:endParaRPr lang="pt-BR" sz="1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80528" y="1385392"/>
            <a:ext cx="9217024" cy="5283968"/>
          </a:xfrm>
        </p:spPr>
        <p:txBody>
          <a:bodyPr/>
          <a:lstStyle/>
          <a:p>
            <a:pPr algn="just">
              <a:buNone/>
            </a:pPr>
            <a:r>
              <a:rPr lang="pt-BR" sz="2000" dirty="0" smtClean="0">
                <a:latin typeface="Andalus" pitchFamily="18" charset="-78"/>
                <a:cs typeface="Andalus" pitchFamily="18" charset="-78"/>
              </a:rPr>
              <a:t>	</a:t>
            </a:r>
            <a:r>
              <a:rPr lang="pt-BR" sz="2000" b="1" dirty="0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Estilo porto-riquenho</a:t>
            </a:r>
            <a:endParaRPr lang="pt-BR" sz="2000" dirty="0" smtClean="0">
              <a:solidFill>
                <a:schemeClr val="accent3">
                  <a:lumMod val="75000"/>
                </a:schemeClr>
              </a:solidFill>
              <a:cs typeface="Andalus" pitchFamily="18" charset="-78"/>
            </a:endParaRPr>
          </a:p>
          <a:p>
            <a:pPr algn="just">
              <a:buNone/>
            </a:pPr>
            <a:r>
              <a:rPr lang="pt-BR" sz="2000" dirty="0" smtClean="0">
                <a:cs typeface="Andalus" pitchFamily="18" charset="-78"/>
              </a:rPr>
              <a:t>		O estilo porto-riquenho pode ser dançado no tempo "um” ou "dois" da música, mas requer uma grande técnica com os pés. </a:t>
            </a:r>
          </a:p>
          <a:p>
            <a:pPr algn="just">
              <a:buNone/>
            </a:pPr>
            <a:r>
              <a:rPr lang="pt-BR" sz="2000" b="1" dirty="0" smtClean="0">
                <a:cs typeface="Andalus" pitchFamily="18" charset="-78"/>
              </a:rPr>
              <a:t>	</a:t>
            </a:r>
            <a:r>
              <a:rPr lang="pt-BR" sz="2000" b="1" dirty="0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Estilo cubano</a:t>
            </a:r>
            <a:endParaRPr lang="pt-BR" sz="2000" dirty="0" smtClean="0">
              <a:solidFill>
                <a:schemeClr val="accent3">
                  <a:lumMod val="75000"/>
                </a:schemeClr>
              </a:solidFill>
              <a:cs typeface="Andalus" pitchFamily="18" charset="-78"/>
            </a:endParaRPr>
          </a:p>
          <a:p>
            <a:pPr algn="just">
              <a:buNone/>
            </a:pPr>
            <a:r>
              <a:rPr lang="pt-BR" sz="2000" dirty="0" smtClean="0">
                <a:cs typeface="Andalus" pitchFamily="18" charset="-78"/>
              </a:rPr>
              <a:t>		Em Cuba, a salsa é dançada de forma mais descontraída, irreverente, com muitos giros, tanto dos homens como das mulheres e é caracterizada pela sensualidade tipicamente cubana dos movimentos dos dançarinos. Muitas vezes, a música determina o estilo da dança. Os novos sons da música cubana dão ênfase aos tempos "um" e "três“ do ritmo, muito mais do que ao tempo "dois". Os ritmos são também muito mais rápidos.</a:t>
            </a:r>
          </a:p>
          <a:p>
            <a:pPr algn="just">
              <a:buNone/>
            </a:pPr>
            <a:r>
              <a:rPr lang="pt-BR" sz="2000" b="1" dirty="0" smtClean="0">
                <a:cs typeface="Andalus" pitchFamily="18" charset="-78"/>
              </a:rPr>
              <a:t>	</a:t>
            </a:r>
            <a:r>
              <a:rPr lang="pt-BR" sz="2000" b="1" dirty="0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Estilo colombiano</a:t>
            </a:r>
            <a:endParaRPr lang="pt-BR" sz="2000" dirty="0" smtClean="0">
              <a:solidFill>
                <a:schemeClr val="accent3">
                  <a:lumMod val="75000"/>
                </a:schemeClr>
              </a:solidFill>
              <a:cs typeface="Andalus" pitchFamily="18" charset="-78"/>
            </a:endParaRPr>
          </a:p>
          <a:p>
            <a:pPr algn="just">
              <a:buNone/>
            </a:pPr>
            <a:r>
              <a:rPr lang="pt-BR" sz="2000" dirty="0" smtClean="0">
                <a:cs typeface="Andalus" pitchFamily="18" charset="-78"/>
              </a:rPr>
              <a:t>		Em Cali é mais exibicionista; em outras partes mais campestres do país, a salsa é dançada de uma forma mais fechada. Entretanto, o fundamental é que não há movimentos dos pés para frente e para trás. É simplesmente o que se chama estilo </a:t>
            </a:r>
            <a:r>
              <a:rPr lang="pt-BR" sz="2000" dirty="0" err="1" smtClean="0">
                <a:cs typeface="Andalus" pitchFamily="18" charset="-78"/>
              </a:rPr>
              <a:t>cumbia</a:t>
            </a:r>
            <a:r>
              <a:rPr lang="pt-BR" sz="2000" dirty="0" smtClean="0">
                <a:cs typeface="Andalus" pitchFamily="18" charset="-78"/>
              </a:rPr>
              <a:t>, que se dança com movimentos alternados dos pés para trás ou para o lado. Não há muitos truques, giros ou rodopios no estilo colombiano.</a:t>
            </a:r>
          </a:p>
          <a:p>
            <a:pPr algn="just">
              <a:buNone/>
            </a:pPr>
            <a:endParaRPr lang="pt-BR" sz="2000" dirty="0" smtClean="0">
              <a:cs typeface="Andalus" pitchFamily="18" charset="-78"/>
            </a:endParaRPr>
          </a:p>
          <a:p>
            <a:pPr algn="just">
              <a:buNone/>
            </a:pPr>
            <a:endParaRPr lang="pt-BR" sz="2000" dirty="0" smtClean="0">
              <a:cs typeface="Andalus" pitchFamily="18" charset="-78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979712" y="908720"/>
            <a:ext cx="6912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400" b="1" dirty="0" smtClean="0">
                <a:solidFill>
                  <a:srgbClr val="102766"/>
                </a:solidFill>
                <a:latin typeface="+mn-lt"/>
                <a:cs typeface="Andalus" pitchFamily="18" charset="-78"/>
              </a:rPr>
              <a:t>Mas quais são os principais estilos de Salsa?</a:t>
            </a:r>
            <a:endParaRPr lang="pt-BR" sz="2400" dirty="0" smtClean="0">
              <a:solidFill>
                <a:srgbClr val="102766"/>
              </a:solidFill>
              <a:latin typeface="+mn-lt"/>
              <a:cs typeface="Andalus" pitchFamily="18" charset="-78"/>
            </a:endParaRP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80528" y="908720"/>
            <a:ext cx="9217024" cy="5544616"/>
          </a:xfrm>
        </p:spPr>
        <p:txBody>
          <a:bodyPr/>
          <a:lstStyle/>
          <a:p>
            <a:pPr algn="just">
              <a:buNone/>
            </a:pPr>
            <a:r>
              <a:rPr lang="pt-BR" sz="1800" b="1" dirty="0" smtClean="0">
                <a:latin typeface="Andalus" pitchFamily="18" charset="-78"/>
                <a:cs typeface="Andalus" pitchFamily="18" charset="-78"/>
              </a:rPr>
              <a:t>	</a:t>
            </a:r>
            <a:r>
              <a:rPr lang="pt-BR" sz="2000" b="1" dirty="0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Estilo Miami</a:t>
            </a:r>
            <a:endParaRPr lang="pt-BR" sz="2000" dirty="0" smtClean="0">
              <a:solidFill>
                <a:schemeClr val="accent3">
                  <a:lumMod val="75000"/>
                </a:schemeClr>
              </a:solidFill>
              <a:cs typeface="Andalus" pitchFamily="18" charset="-78"/>
            </a:endParaRPr>
          </a:p>
          <a:p>
            <a:pPr algn="just">
              <a:buNone/>
            </a:pPr>
            <a:r>
              <a:rPr lang="pt-BR" sz="2000" dirty="0" smtClean="0">
                <a:cs typeface="Andalus" pitchFamily="18" charset="-78"/>
              </a:rPr>
              <a:t>		A salsa de Miami é diferente do tradicional estilo cubano. Quase nunca seguram na cintura, é sempre nas mãos, sem usar os polegares. O estilo de Miami requer "braços de espaguete" por parte das senhoras. Na salsa de Miami, as senhoras são muito bem exibidas.</a:t>
            </a:r>
          </a:p>
          <a:p>
            <a:pPr algn="just">
              <a:buNone/>
            </a:pPr>
            <a:r>
              <a:rPr lang="pt-BR" sz="1800" dirty="0" smtClean="0">
                <a:cs typeface="Andalus" pitchFamily="18" charset="-78"/>
              </a:rPr>
              <a:t>	</a:t>
            </a:r>
            <a:endParaRPr lang="pt-BR" sz="1800" dirty="0">
              <a:cs typeface="Andalus" pitchFamily="18" charset="-78"/>
            </a:endParaRPr>
          </a:p>
        </p:txBody>
      </p:sp>
      <p:sp>
        <p:nvSpPr>
          <p:cNvPr id="22" name="Pergaminho horizontal 21"/>
          <p:cNvSpPr/>
          <p:nvPr/>
        </p:nvSpPr>
        <p:spPr>
          <a:xfrm>
            <a:off x="107504" y="2276872"/>
            <a:ext cx="8892480" cy="1584176"/>
          </a:xfrm>
          <a:prstGeom prst="horizontalScroll">
            <a:avLst>
              <a:gd name="adj" fmla="val 1578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900" b="1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Há quem diga que aprender salsa não é fácil e que é preciso crescer no meio dessa dança ou então “senti-la” verdadeiramente; porém, não há nada como experimentá-la... E é aí que está grande parte do divertimento.</a:t>
            </a:r>
            <a:r>
              <a:rPr lang="pt-BR" sz="1900" dirty="0" smtClean="0">
                <a:solidFill>
                  <a:schemeClr val="accent3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endParaRPr lang="pt-BR" sz="1900" dirty="0">
              <a:solidFill>
                <a:schemeClr val="accent3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2" descr="File:Troupe sal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546" y="3717033"/>
            <a:ext cx="3552395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/>
          <p:cNvSpPr txBox="1"/>
          <p:nvPr/>
        </p:nvSpPr>
        <p:spPr>
          <a:xfrm>
            <a:off x="2773557" y="6392172"/>
            <a:ext cx="35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</a:t>
            </a:r>
            <a:r>
              <a:rPr lang="en-US" sz="1000" dirty="0" err="1"/>
              <a:t>Trupe</a:t>
            </a:r>
            <a:r>
              <a:rPr lang="en-US" sz="1000" dirty="0"/>
              <a:t> de Salsa / </a:t>
            </a:r>
            <a:r>
              <a:rPr lang="en-US" sz="1000" dirty="0" err="1"/>
              <a:t>Autor</a:t>
            </a:r>
            <a:r>
              <a:rPr lang="en-US" sz="1000" dirty="0"/>
              <a:t>: </a:t>
            </a:r>
            <a:r>
              <a:rPr lang="en-US" sz="1000" dirty="0" err="1"/>
              <a:t>chinfee</a:t>
            </a:r>
            <a:r>
              <a:rPr lang="en-US" sz="1000" dirty="0"/>
              <a:t> / Creative Commons Attribution-Share Alike 2.0 Generic.</a:t>
            </a:r>
            <a:endParaRPr lang="pt-BR" sz="10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3131840" y="980728"/>
            <a:ext cx="295232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Valsa</a:t>
            </a:r>
            <a:endParaRPr lang="pt-BR" sz="32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203848" y="1611952"/>
            <a:ext cx="594015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/>
            <a:r>
              <a:rPr kumimoji="0" lang="pt-B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ndalus" pitchFamily="18" charset="-78"/>
                <a:ea typeface="Times New Roman" pitchFamily="18" charset="0"/>
                <a:cs typeface="Andalus" pitchFamily="18" charset="-78"/>
              </a:rPr>
              <a:t>	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A </a:t>
            </a:r>
            <a:r>
              <a:rPr lang="pt-BR" sz="2400" dirty="0" smtClean="0">
                <a:latin typeface="+mn-lt"/>
                <a:ea typeface="Times New Roman" pitchFamily="18" charset="0"/>
                <a:cs typeface="Andalus" pitchFamily="18" charset="-78"/>
              </a:rPr>
              <a:t>valsa é a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primeira dança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 de salão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 oficial</a:t>
            </a:r>
            <a:r>
              <a:rPr kumimoji="0" lang="pt-B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 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e a primeira que qualquer aspirante a bailarino aprende.</a:t>
            </a:r>
          </a:p>
          <a:p>
            <a:pPr lvl="0" algn="just"/>
            <a:r>
              <a:rPr lang="pt-BR" sz="2400" dirty="0" smtClean="0">
                <a:latin typeface="+mn-lt"/>
                <a:ea typeface="Times New Roman" pitchFamily="18" charset="0"/>
                <a:cs typeface="Andalus" pitchFamily="18" charset="-78"/>
              </a:rPr>
              <a:t>	F</a:t>
            </a:r>
            <a:r>
              <a:rPr kumimoji="0" lang="pt-B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ndalus" pitchFamily="18" charset="-78"/>
              </a:rPr>
              <a:t>oi apresentada ao mundo em Viena, Áustria, no ano 1776. Curiosamente, uma das danças mais elegantes de todos os tempos teve a sua origem nos dançares tradicionais dos camponeses austríacos!</a:t>
            </a:r>
          </a:p>
          <a:p>
            <a:pPr algn="just"/>
            <a:r>
              <a:rPr lang="pt-BR" sz="2400" dirty="0" smtClean="0">
                <a:latin typeface="+mn-lt"/>
                <a:cs typeface="Andalus" pitchFamily="18" charset="-78"/>
              </a:rPr>
              <a:t>	</a:t>
            </a:r>
            <a:r>
              <a:rPr lang="pt-BR" sz="2400" dirty="0" smtClean="0">
                <a:latin typeface="+mn-lt"/>
                <a:ea typeface="Times New Roman" pitchFamily="18" charset="0"/>
                <a:cs typeface="Andalus" pitchFamily="18" charset="-78"/>
              </a:rPr>
              <a:t>Com algumas adaptações, o folclore camponês tão popular na Áustria e no sul da Alemanha entra pelos salões de dança como um furacão e é imediatamente aceito pela alta sociedade vienense.</a:t>
            </a:r>
            <a:endParaRPr lang="pt-BR" sz="2400" dirty="0" smtClean="0">
              <a:latin typeface="+mn-lt"/>
              <a:cs typeface="Andalus" pitchFamily="18" charset="-78"/>
            </a:endParaRPr>
          </a:p>
          <a:p>
            <a:pPr lvl="0" algn="just"/>
            <a:endParaRPr kumimoji="0" lang="pt-B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ndalus" pitchFamily="18" charset="-78"/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2" descr="File:Tanzturnier 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21" y="1765840"/>
            <a:ext cx="2885742" cy="40767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/>
          <p:cNvSpPr txBox="1"/>
          <p:nvPr/>
        </p:nvSpPr>
        <p:spPr>
          <a:xfrm>
            <a:off x="228923" y="5842632"/>
            <a:ext cx="290291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</a:t>
            </a:r>
            <a:r>
              <a:rPr lang="it-IT" sz="1000" dirty="0"/>
              <a:t>Benedetto Feruggia e</a:t>
            </a:r>
            <a:r>
              <a:rPr lang="it-IT" sz="1000" dirty="0" smtClean="0"/>
              <a:t> </a:t>
            </a:r>
            <a:r>
              <a:rPr lang="it-IT" sz="1000" dirty="0"/>
              <a:t>Claudia Köhler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Sigismund von </a:t>
            </a:r>
            <a:r>
              <a:rPr lang="en-US" sz="1000" dirty="0" err="1"/>
              <a:t>Dobschütz</a:t>
            </a:r>
            <a:r>
              <a:rPr lang="en-US" sz="1000" dirty="0"/>
              <a:t> / Creative Commons Attribution-Share Alike 3.0 </a:t>
            </a:r>
            <a:r>
              <a:rPr lang="en-US" sz="1000" dirty="0" err="1" smtClean="0"/>
              <a:t>Unported</a:t>
            </a:r>
            <a:r>
              <a:rPr lang="en-US" sz="1000" dirty="0" smtClean="0"/>
              <a:t>.</a:t>
            </a:r>
            <a:endParaRPr lang="pt-BR" sz="10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79512" y="980728"/>
            <a:ext cx="9216008" cy="1944216"/>
          </a:xfrm>
        </p:spPr>
        <p:txBody>
          <a:bodyPr/>
          <a:lstStyle/>
          <a:p>
            <a:pPr algn="just">
              <a:buNone/>
            </a:pPr>
            <a:r>
              <a:rPr lang="pt-BR" sz="2000" dirty="0" smtClean="0">
                <a:latin typeface="Andalus" pitchFamily="18" charset="-78"/>
                <a:cs typeface="Andalus" pitchFamily="18" charset="-78"/>
              </a:rPr>
              <a:t>		</a:t>
            </a:r>
            <a:r>
              <a:rPr lang="pt-BR" sz="2100" dirty="0" smtClean="0">
                <a:cs typeface="Andalus" pitchFamily="18" charset="-78"/>
              </a:rPr>
              <a:t>A valsa e o seu sucesso seguiram para França (só em Paris chegaram a existir 700 salões de dança!) e depois para Espanha e Portugal. Os portugueses, por sua vez, levaram a valsa na bagagem da sua corte, quando embarcaram em direção ao Brasil em 1808. E assim correu mundo, sendo apresentada aos americanos, em Boston, no ano 1834… onde não foi tão bem recebida.</a:t>
            </a:r>
          </a:p>
          <a:p>
            <a:pPr algn="just">
              <a:buNone/>
            </a:pPr>
            <a:r>
              <a:rPr lang="pt-BR" sz="2000" dirty="0" smtClean="0">
                <a:latin typeface="Andalus" pitchFamily="18" charset="-78"/>
                <a:cs typeface="Andalus" pitchFamily="18" charset="-78"/>
              </a:rPr>
              <a:t>		</a:t>
            </a:r>
            <a:endParaRPr lang="pt-BR" sz="20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2" descr="File:Kehruuvalss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44662"/>
            <a:ext cx="5350330" cy="35646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7704" y="6309320"/>
            <a:ext cx="535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</a:t>
            </a:r>
            <a:r>
              <a:rPr lang="it-IT" sz="1000" dirty="0"/>
              <a:t>Kehruuvalssi </a:t>
            </a:r>
            <a:r>
              <a:rPr lang="it-IT" sz="1000" dirty="0" smtClean="0"/>
              <a:t>e suas </a:t>
            </a:r>
            <a:r>
              <a:rPr lang="it-IT" sz="1000" dirty="0"/>
              <a:t>danças históricas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</a:t>
            </a:r>
            <a:r>
              <a:rPr lang="en-US" sz="1000" dirty="0" err="1"/>
              <a:t>kallerna</a:t>
            </a:r>
            <a:r>
              <a:rPr lang="en-US" sz="1000" dirty="0"/>
              <a:t> / Creative Commons Attribution-Share Alike 3.0 </a:t>
            </a:r>
            <a:r>
              <a:rPr lang="en-US" sz="1000" dirty="0" err="1" smtClean="0"/>
              <a:t>Unported</a:t>
            </a:r>
            <a:r>
              <a:rPr lang="pt-BR" sz="1000" dirty="0"/>
              <a:t>.</a:t>
            </a:r>
            <a:endParaRPr lang="en-US" sz="1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44016" y="1268760"/>
            <a:ext cx="9180512" cy="5616624"/>
          </a:xfrm>
        </p:spPr>
        <p:txBody>
          <a:bodyPr/>
          <a:lstStyle/>
          <a:p>
            <a:pPr algn="just">
              <a:buNone/>
            </a:pPr>
            <a:r>
              <a:rPr lang="pt-BR" sz="2400" dirty="0" smtClean="0">
                <a:cs typeface="Andalus" pitchFamily="18" charset="-78"/>
              </a:rPr>
              <a:t>		Ao contrário das danças existentes até então, em que o par dançava separado ou com os braços esticados e as mãos pousadas nos ombros um dos outros, a valsa implicava um contato físico muito próximo e, por incrível que pareça, foi desde logo batizada de “dança proibida” e apontada como uma dança vulgar, ou seja, um autêntico pecado! </a:t>
            </a:r>
          </a:p>
          <a:p>
            <a:pPr algn="just">
              <a:buNone/>
            </a:pPr>
            <a:r>
              <a:rPr lang="pt-BR" sz="2400" dirty="0" smtClean="0">
                <a:cs typeface="Andalus" pitchFamily="18" charset="-78"/>
              </a:rPr>
              <a:t>		Por outro lado, a intimidade da valsa era algo que agradava a muitas pessoas, principalmente aos jovens, e não houve resistência suficientemente forte para extinguir a dança. A sua popularidade e aceitação continuaram a crescer ao longo de todo o século XIX por dois motivos: os seus passos básicos eram fáceis de aprender e os salões de dança eram dos "únicos espaços públicos de aproximação que a época oferecia a namorados e amantes”.</a:t>
            </a:r>
          </a:p>
          <a:p>
            <a:pPr algn="just"/>
            <a:endParaRPr lang="pt-BR" sz="2400" dirty="0">
              <a:cs typeface="Andalus" pitchFamily="18" charset="-78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180528" y="1052736"/>
            <a:ext cx="9217024" cy="5616624"/>
          </a:xfrm>
        </p:spPr>
        <p:txBody>
          <a:bodyPr/>
          <a:lstStyle/>
          <a:p>
            <a:pPr algn="just">
              <a:buNone/>
            </a:pPr>
            <a:r>
              <a:rPr lang="pt-BR" sz="1800" dirty="0" smtClean="0"/>
              <a:t>		</a:t>
            </a:r>
            <a:r>
              <a:rPr lang="pt-BR" sz="2200" dirty="0" smtClean="0">
                <a:cs typeface="Andalus" pitchFamily="18" charset="-78"/>
              </a:rPr>
              <a:t>Com o passar dos anos, serviu de base para a criação de outras danças, igualmente populares, e tem ainda diversas variações.</a:t>
            </a:r>
          </a:p>
          <a:p>
            <a:pPr lvl="0" algn="just">
              <a:buNone/>
            </a:pPr>
            <a:r>
              <a:rPr lang="pt-BR" sz="2200" b="1" dirty="0" smtClean="0">
                <a:cs typeface="Andalus" pitchFamily="18" charset="-78"/>
              </a:rPr>
              <a:t>		</a:t>
            </a:r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Valsa vienense </a:t>
            </a:r>
            <a:r>
              <a:rPr lang="pt-BR" sz="2200" dirty="0" smtClean="0">
                <a:cs typeface="Andalus" pitchFamily="18" charset="-78"/>
              </a:rPr>
              <a:t>– a pioneira, dança-se a um ritmo bastante rápido.</a:t>
            </a:r>
          </a:p>
          <a:p>
            <a:pPr lvl="0" algn="just">
              <a:buNone/>
            </a:pPr>
            <a:r>
              <a:rPr lang="pt-BR" sz="2200" b="1" dirty="0" smtClean="0">
                <a:cs typeface="Andalus" pitchFamily="18" charset="-78"/>
              </a:rPr>
              <a:t>		</a:t>
            </a:r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Valsa moderna ou inglesa</a:t>
            </a:r>
            <a:r>
              <a:rPr lang="pt-BR" sz="2200" dirty="0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 </a:t>
            </a:r>
            <a:r>
              <a:rPr lang="pt-BR" sz="2200" dirty="0" smtClean="0">
                <a:cs typeface="Andalus" pitchFamily="18" charset="-78"/>
              </a:rPr>
              <a:t>– uma derivação da valsa vienense, dança-se a um ritmo mais lento.</a:t>
            </a:r>
          </a:p>
          <a:p>
            <a:pPr lvl="0" algn="just">
              <a:buNone/>
            </a:pPr>
            <a:r>
              <a:rPr lang="pt-BR" sz="2200" b="1" dirty="0" smtClean="0">
                <a:cs typeface="Andalus" pitchFamily="18" charset="-78"/>
              </a:rPr>
              <a:t>		</a:t>
            </a:r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Valsa Internacional Standard</a:t>
            </a:r>
            <a:r>
              <a:rPr lang="pt-BR" sz="2200" dirty="0" smtClean="0">
                <a:cs typeface="Andalus" pitchFamily="18" charset="-78"/>
              </a:rPr>
              <a:t> – o par mantém sempre a “posição fechada”; normalmente é apenas dançada em competições internacionais.</a:t>
            </a:r>
          </a:p>
          <a:p>
            <a:pPr lvl="0" algn="just">
              <a:buNone/>
            </a:pPr>
            <a:r>
              <a:rPr lang="pt-BR" sz="2200" dirty="0" smtClean="0">
                <a:cs typeface="Andalus" pitchFamily="18" charset="-78"/>
              </a:rPr>
              <a:t>		</a:t>
            </a:r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Valsa estilo americano</a:t>
            </a:r>
            <a:r>
              <a:rPr lang="pt-BR" sz="2200" dirty="0" smtClean="0">
                <a:cs typeface="Andalus" pitchFamily="18" charset="-78"/>
              </a:rPr>
              <a:t> – incorpora vários movimentos onde o par deixa praticamente de ter contacto um com o outro.</a:t>
            </a:r>
          </a:p>
          <a:p>
            <a:pPr lvl="0" algn="just">
              <a:buNone/>
            </a:pPr>
            <a:r>
              <a:rPr lang="pt-BR" sz="2200" b="1" dirty="0" smtClean="0">
                <a:cs typeface="Andalus" pitchFamily="18" charset="-78"/>
              </a:rPr>
              <a:t>		</a:t>
            </a:r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Valsa peruana</a:t>
            </a:r>
            <a:r>
              <a:rPr lang="pt-BR" sz="2200" dirty="0" smtClean="0">
                <a:cs typeface="Andalus" pitchFamily="18" charset="-78"/>
              </a:rPr>
              <a:t> – muito semelhante à valsa moderna, difere na música, que é fortemente influenciada por sons latinos e espanhóis.</a:t>
            </a:r>
          </a:p>
          <a:p>
            <a:pPr lvl="0" algn="just">
              <a:buNone/>
            </a:pPr>
            <a:r>
              <a:rPr lang="pt-BR" sz="2200" b="1" dirty="0" smtClean="0">
                <a:cs typeface="Andalus" pitchFamily="18" charset="-78"/>
              </a:rPr>
              <a:t>		</a:t>
            </a:r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Valsa venezuelana</a:t>
            </a:r>
            <a:r>
              <a:rPr lang="pt-BR" sz="2200" dirty="0" smtClean="0">
                <a:cs typeface="Andalus" pitchFamily="18" charset="-78"/>
              </a:rPr>
              <a:t> – os venezuelanos incluíram novos passos e a sua própria música à Valsa clássica.</a:t>
            </a:r>
          </a:p>
          <a:p>
            <a:pPr lvl="0" algn="just">
              <a:buNone/>
            </a:pPr>
            <a:r>
              <a:rPr lang="pt-BR" sz="2200" b="1" dirty="0" smtClean="0">
                <a:cs typeface="Andalus" pitchFamily="18" charset="-78"/>
              </a:rPr>
              <a:t>		</a:t>
            </a:r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Valsa “</a:t>
            </a:r>
            <a:r>
              <a:rPr lang="pt-BR" sz="2200" b="1" dirty="0" err="1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Cross</a:t>
            </a:r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 </a:t>
            </a:r>
            <a:r>
              <a:rPr lang="pt-BR" sz="2200" b="1" dirty="0" err="1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Step</a:t>
            </a:r>
            <a:r>
              <a:rPr lang="pt-BR" sz="2200" b="1" dirty="0" smtClean="0">
                <a:solidFill>
                  <a:schemeClr val="accent3">
                    <a:lumMod val="75000"/>
                  </a:schemeClr>
                </a:solidFill>
                <a:cs typeface="Andalus" pitchFamily="18" charset="-78"/>
              </a:rPr>
              <a:t>”</a:t>
            </a:r>
            <a:r>
              <a:rPr lang="pt-BR" sz="2200" dirty="0" smtClean="0">
                <a:cs typeface="Andalus" pitchFamily="18" charset="-78"/>
              </a:rPr>
              <a:t> – tal como o próprio nome indica, esta valsa inclui um passo especial, que é cruzado.</a:t>
            </a:r>
          </a:p>
          <a:p>
            <a:pPr lvl="0" algn="just">
              <a:buNone/>
            </a:pPr>
            <a:endParaRPr lang="pt-BR" sz="1800" dirty="0" smtClean="0">
              <a:cs typeface="Andalus" pitchFamily="18" charset="-78"/>
            </a:endParaRPr>
          </a:p>
          <a:p>
            <a:pPr lvl="0" algn="just">
              <a:buNone/>
            </a:pPr>
            <a:r>
              <a:rPr lang="pt-BR" sz="1800" b="1" dirty="0" smtClean="0">
                <a:cs typeface="Andalus" pitchFamily="18" charset="-78"/>
              </a:rPr>
              <a:t>	</a:t>
            </a:r>
            <a:endParaRPr lang="pt-BR" sz="1800" dirty="0"/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ergaminho horizontal 14"/>
          <p:cNvSpPr/>
          <p:nvPr/>
        </p:nvSpPr>
        <p:spPr>
          <a:xfrm>
            <a:off x="1331640" y="908720"/>
            <a:ext cx="6840760" cy="1656184"/>
          </a:xfrm>
          <a:prstGeom prst="horizontalScroll">
            <a:avLst>
              <a:gd name="adj" fmla="val 15398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  <a:latin typeface="Arial Rounded MT Bold" pitchFamily="34" charset="0"/>
                <a:cs typeface="Aharoni" pitchFamily="2" charset="-79"/>
              </a:rPr>
              <a:t>A valsa seduz pela sua melodia graciosa e sinfônica.</a:t>
            </a:r>
            <a:endParaRPr lang="pt-BR" sz="2400" b="1" dirty="0">
              <a:solidFill>
                <a:schemeClr val="accent3">
                  <a:lumMod val="75000"/>
                </a:schemeClr>
              </a:solidFill>
              <a:latin typeface="Arial Rounded MT Bold" pitchFamily="34" charset="0"/>
              <a:cs typeface="Aharoni" pitchFamily="2" charset="-79"/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2" descr="File:Waltz1816 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405" y="2534256"/>
            <a:ext cx="5304891" cy="34150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9"/>
          <p:cNvSpPr txBox="1"/>
          <p:nvPr/>
        </p:nvSpPr>
        <p:spPr>
          <a:xfrm>
            <a:off x="1931405" y="5949280"/>
            <a:ext cx="530489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</a:t>
            </a:r>
            <a:r>
              <a:rPr lang="it-IT" sz="1000" dirty="0" smtClean="0"/>
              <a:t>Detalhe: ‘’Método correto de valsa francê e almeão’’ (1816)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</a:t>
            </a:r>
            <a:r>
              <a:rPr lang="pt-BR" sz="1000" dirty="0"/>
              <a:t>Digitalizados a partir de </a:t>
            </a:r>
            <a:r>
              <a:rPr lang="pt-BR" sz="1000" dirty="0" smtClean="0"/>
              <a:t>‘’História </a:t>
            </a:r>
            <a:r>
              <a:rPr lang="pt-BR" sz="1000" dirty="0"/>
              <a:t>da </a:t>
            </a:r>
            <a:r>
              <a:rPr lang="pt-BR" sz="1000" dirty="0" smtClean="0"/>
              <a:t>Dança’’, </a:t>
            </a:r>
            <a:r>
              <a:rPr lang="pt-BR" sz="1000" dirty="0"/>
              <a:t>de Mary Clarke e </a:t>
            </a:r>
            <a:r>
              <a:rPr lang="pt-BR" sz="1000" dirty="0" err="1"/>
              <a:t>Clement</a:t>
            </a:r>
            <a:r>
              <a:rPr lang="pt-BR" sz="1000" dirty="0"/>
              <a:t> </a:t>
            </a:r>
            <a:r>
              <a:rPr lang="pt-BR" sz="1000" dirty="0" err="1" smtClean="0"/>
              <a:t>Crisp</a:t>
            </a:r>
            <a:r>
              <a:rPr lang="pt-BR" sz="1000" dirty="0" smtClean="0"/>
              <a:t> </a:t>
            </a:r>
            <a:r>
              <a:rPr lang="pt-BR" sz="1000" dirty="0"/>
              <a:t>- </a:t>
            </a:r>
            <a:r>
              <a:rPr lang="pt-BR" sz="1000" dirty="0" err="1"/>
              <a:t>unknown</a:t>
            </a:r>
            <a:r>
              <a:rPr lang="pt-BR" sz="1000" dirty="0"/>
              <a:t> </a:t>
            </a:r>
            <a:r>
              <a:rPr lang="pt-BR" sz="1000" dirty="0" err="1"/>
              <a:t>engraver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pt-BR" sz="1000" dirty="0" err="1" smtClean="0"/>
              <a:t>public</a:t>
            </a:r>
            <a:r>
              <a:rPr lang="pt-BR" sz="1000" dirty="0" smtClean="0"/>
              <a:t> </a:t>
            </a:r>
            <a:r>
              <a:rPr lang="pt-BR" sz="1000" dirty="0" err="1" smtClean="0"/>
              <a:t>domain</a:t>
            </a:r>
            <a:r>
              <a:rPr lang="pt-BR" sz="1000" dirty="0" smtClean="0"/>
              <a:t>.</a:t>
            </a:r>
            <a:endParaRPr lang="en-US" sz="1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ipse 14"/>
          <p:cNvSpPr/>
          <p:nvPr/>
        </p:nvSpPr>
        <p:spPr>
          <a:xfrm>
            <a:off x="251520" y="1844824"/>
            <a:ext cx="4392488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02766"/>
                </a:solidFill>
                <a:latin typeface="Andalus" pitchFamily="18" charset="-78"/>
                <a:cs typeface="Andalus" pitchFamily="18" charset="-78"/>
              </a:rPr>
              <a:t>Discussão</a:t>
            </a:r>
            <a:endParaRPr lang="pt-B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02766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59832" y="1044025"/>
            <a:ext cx="338437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Revisão</a:t>
            </a:r>
            <a:endParaRPr lang="pt-BR" sz="32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79512" y="2767568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pt-BR" sz="2400" dirty="0">
                <a:solidFill>
                  <a:srgbClr val="000000"/>
                </a:solidFill>
                <a:latin typeface="+mn-lt"/>
                <a:cs typeface="Andalus" pitchFamily="18" charset="-78"/>
              </a:rPr>
              <a:t>Q</a:t>
            </a:r>
            <a:r>
              <a:rPr lang="pt-BR" sz="2400" dirty="0" smtClean="0">
                <a:solidFill>
                  <a:srgbClr val="000000"/>
                </a:solidFill>
                <a:latin typeface="+mn-lt"/>
                <a:cs typeface="Andalus" pitchFamily="18" charset="-78"/>
              </a:rPr>
              <a:t>ual a importância de se estudar a Educação Física em um contexto interdisciplinar?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+mn-lt"/>
                <a:cs typeface="Andalus" pitchFamily="18" charset="-78"/>
              </a:rPr>
              <a:t> Quais, das danças de salão aqui descritas, você já tinha conhecimento, e quais são as novas?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+mn-lt"/>
                <a:cs typeface="Andalus" pitchFamily="18" charset="-78"/>
              </a:rPr>
              <a:t>  Você conhece outras danças de salão internacionais? Quais?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+mn-lt"/>
                <a:cs typeface="Andalus" pitchFamily="18" charset="-78"/>
              </a:rPr>
              <a:t>  Seria importante e/ou interessante aprender alguma delas na escola? Por quê?</a:t>
            </a:r>
            <a:endParaRPr lang="pt-BR" sz="2400" dirty="0">
              <a:latin typeface="+mn-lt"/>
            </a:endParaRPr>
          </a:p>
        </p:txBody>
      </p:sp>
      <p:pic>
        <p:nvPicPr>
          <p:cNvPr id="3074" name="Picture 2" descr="idea.gif (36868 bytes)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412776"/>
            <a:ext cx="1224136" cy="1343026"/>
          </a:xfrm>
          <a:prstGeom prst="rect">
            <a:avLst/>
          </a:prstGeom>
          <a:noFill/>
        </p:spPr>
      </p:pic>
      <p:pic>
        <p:nvPicPr>
          <p:cNvPr id="20" name="Picture 4" descr="http://i581.photobucket.com/albums/ss253/anairam_16/th_pensan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045178"/>
            <a:ext cx="1008112" cy="1120126"/>
          </a:xfrm>
          <a:prstGeom prst="rect">
            <a:avLst/>
          </a:prstGeom>
          <a:noFill/>
        </p:spPr>
      </p:pic>
      <p:pic>
        <p:nvPicPr>
          <p:cNvPr id="21" name="Picture 4" descr="http://i581.photobucket.com/albums/ss253/anairam_16/th_pensan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5373216"/>
            <a:ext cx="1036915" cy="1152128"/>
          </a:xfrm>
          <a:prstGeom prst="rect">
            <a:avLst/>
          </a:prstGeom>
          <a:noFill/>
        </p:spPr>
      </p:pic>
      <p:pic>
        <p:nvPicPr>
          <p:cNvPr id="22" name="Picture 4" descr="http://i581.photobucket.com/albums/ss253/anairam_16/th_pensan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977341"/>
            <a:ext cx="939552" cy="1043947"/>
          </a:xfrm>
          <a:prstGeom prst="rect">
            <a:avLst/>
          </a:prstGeom>
          <a:noFill/>
        </p:spPr>
      </p:pic>
      <p:pic>
        <p:nvPicPr>
          <p:cNvPr id="23" name="Picture 4" descr="http://i581.photobucket.com/albums/ss253/anairam_16/th_pensan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5445224"/>
            <a:ext cx="1166529" cy="1080120"/>
          </a:xfrm>
          <a:prstGeom prst="rect">
            <a:avLst/>
          </a:prstGeom>
          <a:noFill/>
        </p:spPr>
      </p:pic>
      <p:pic>
        <p:nvPicPr>
          <p:cNvPr id="24" name="Picture 4" descr="http://i581.photobucket.com/albums/ss253/anairam_16/th_pensan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5433391"/>
            <a:ext cx="853143" cy="947937"/>
          </a:xfrm>
          <a:prstGeom prst="rect">
            <a:avLst/>
          </a:prstGeom>
          <a:noFill/>
        </p:spPr>
      </p:pic>
      <p:pic>
        <p:nvPicPr>
          <p:cNvPr id="27" name="Picture 4" descr="http://i581.photobucket.com/albums/ss253/anairam_16/th_pensand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301208"/>
            <a:ext cx="1166529" cy="1152128"/>
          </a:xfrm>
          <a:prstGeom prst="rect">
            <a:avLst/>
          </a:prstGeom>
          <a:noFill/>
        </p:spPr>
      </p:pic>
      <p:sp>
        <p:nvSpPr>
          <p:cNvPr id="37" name="Retângulo 36"/>
          <p:cNvSpPr/>
          <p:nvPr/>
        </p:nvSpPr>
        <p:spPr>
          <a:xfrm>
            <a:off x="0" y="6511489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/>
              <a:t>Imagem cima/ baixo: (a) Pensamentos. CTHOE/ </a:t>
            </a:r>
            <a:r>
              <a:rPr lang="pt-BR" sz="1000" dirty="0" err="1" smtClean="0"/>
              <a:t>Creative</a:t>
            </a:r>
            <a:r>
              <a:rPr lang="pt-BR" sz="1000" dirty="0" smtClean="0"/>
              <a:t> </a:t>
            </a:r>
            <a:r>
              <a:rPr lang="pt-BR" sz="1000" dirty="0" err="1" smtClean="0"/>
              <a:t>Commons</a:t>
            </a:r>
            <a:r>
              <a:rPr lang="pt-BR" sz="1000" dirty="0" smtClean="0"/>
              <a:t> Atribuição – Partilha nos ternos da Mesma Licença 3.0 </a:t>
            </a:r>
            <a:r>
              <a:rPr lang="pt-BR" sz="1000" dirty="0" err="1" smtClean="0"/>
              <a:t>Unported</a:t>
            </a:r>
            <a:r>
              <a:rPr lang="pt-BR" sz="1000" dirty="0" smtClean="0"/>
              <a:t>.(</a:t>
            </a:r>
            <a:r>
              <a:rPr lang="pt-BR" sz="1000" dirty="0" smtClean="0">
                <a:sym typeface="Wingdings" pitchFamily="2" charset="2"/>
              </a:rPr>
              <a:t>b)</a:t>
            </a:r>
            <a:r>
              <a:rPr lang="pt-BR" sz="1000" dirty="0" smtClean="0"/>
              <a:t> Pensamento </a:t>
            </a:r>
            <a:r>
              <a:rPr lang="pt-BR" sz="1000" dirty="0" err="1" smtClean="0"/>
              <a:t>Gif</a:t>
            </a:r>
            <a:r>
              <a:rPr lang="pt-BR" sz="1000" dirty="0" smtClean="0"/>
              <a:t>. CTHOE/ </a:t>
            </a:r>
            <a:r>
              <a:rPr lang="pt-BR" sz="1000" dirty="0" err="1" smtClean="0"/>
              <a:t>Creative</a:t>
            </a:r>
            <a:r>
              <a:rPr lang="pt-BR" sz="1000" dirty="0" smtClean="0"/>
              <a:t> </a:t>
            </a:r>
            <a:r>
              <a:rPr lang="pt-BR" sz="1000" dirty="0" err="1" smtClean="0"/>
              <a:t>Commons</a:t>
            </a:r>
            <a:r>
              <a:rPr lang="pt-BR" sz="1000" dirty="0" smtClean="0"/>
              <a:t> Atribuição – Partilha nos ternos da Mesma Licença 3.0 </a:t>
            </a:r>
            <a:r>
              <a:rPr lang="pt-BR" sz="1000" dirty="0" err="1" smtClean="0"/>
              <a:t>Unported</a:t>
            </a:r>
            <a:r>
              <a:rPr lang="pt-BR" sz="1000" dirty="0" smtClean="0"/>
              <a:t>.</a:t>
            </a:r>
            <a:endParaRPr lang="pt-BR" sz="1000" dirty="0"/>
          </a:p>
        </p:txBody>
      </p:sp>
      <p:sp>
        <p:nvSpPr>
          <p:cNvPr id="14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15816" y="1033572"/>
            <a:ext cx="331236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 Atividades</a:t>
            </a:r>
            <a:endParaRPr lang="pt-BR" sz="32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107504" y="1772816"/>
            <a:ext cx="4680520" cy="50405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102766"/>
                </a:solidFill>
                <a:latin typeface="Andalus" pitchFamily="18" charset="-78"/>
                <a:cs typeface="Andalus" pitchFamily="18" charset="-78"/>
              </a:rPr>
              <a:t>Pesquisa e Produção:</a:t>
            </a:r>
            <a:endParaRPr lang="pt-BR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102766"/>
              </a:solidFill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107504" y="2348880"/>
            <a:ext cx="889248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  </a:t>
            </a:r>
            <a:r>
              <a:rPr lang="pt-BR" sz="2400" dirty="0" smtClean="0">
                <a:solidFill>
                  <a:srgbClr val="000000"/>
                </a:solidFill>
                <a:latin typeface="+mn-lt"/>
                <a:cs typeface="Andalus" pitchFamily="18" charset="-78"/>
              </a:rPr>
              <a:t>formem grupos! Investiguem a partir das abordagens </a:t>
            </a:r>
            <a:r>
              <a:rPr lang="pt-BR" sz="2400" dirty="0">
                <a:solidFill>
                  <a:srgbClr val="000000"/>
                </a:solidFill>
                <a:latin typeface="+mn-lt"/>
                <a:cs typeface="Andalus" pitchFamily="18" charset="-78"/>
              </a:rPr>
              <a:t>h</a:t>
            </a:r>
            <a:r>
              <a:rPr lang="pt-BR" sz="2400" dirty="0" smtClean="0">
                <a:solidFill>
                  <a:srgbClr val="000000"/>
                </a:solidFill>
                <a:latin typeface="+mn-lt"/>
                <a:cs typeface="Andalus" pitchFamily="18" charset="-78"/>
              </a:rPr>
              <a:t>istóricas das danças de salão internacionais aqui apresentadas as músicas, o figurino, e passos básicos delas;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+mn-lt"/>
                <a:cs typeface="Andalus" pitchFamily="18" charset="-78"/>
              </a:rPr>
              <a:t>  tragam as informações para apresentar aos demais grupos;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400" dirty="0" smtClean="0">
                <a:solidFill>
                  <a:srgbClr val="000000"/>
                </a:solidFill>
                <a:latin typeface="+mn-lt"/>
                <a:cs typeface="Andalus" pitchFamily="18" charset="-78"/>
              </a:rPr>
              <a:t>  a partir daí, o grupo como um todo escolhe umas das danças para ser dançada em sala de aula, e/ou em festas da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pt-BR" sz="2400" dirty="0" smtClean="0">
                <a:solidFill>
                  <a:srgbClr val="000000"/>
                </a:solidFill>
                <a:latin typeface="+mn-lt"/>
                <a:cs typeface="Andalus" pitchFamily="18" charset="-78"/>
              </a:rPr>
              <a:t> escola.</a:t>
            </a:r>
          </a:p>
          <a:p>
            <a:pPr algn="just">
              <a:buClr>
                <a:schemeClr val="accent3">
                  <a:lumMod val="75000"/>
                </a:schemeClr>
              </a:buClr>
            </a:pPr>
            <a:r>
              <a:rPr lang="pt-BR" sz="2400" b="1" dirty="0" smtClean="0">
                <a:solidFill>
                  <a:srgbClr val="000000"/>
                </a:solidFill>
                <a:latin typeface="+mn-lt"/>
                <a:cs typeface="Andalus" pitchFamily="18" charset="-78"/>
              </a:rPr>
              <a:t>Material complementar :</a:t>
            </a:r>
          </a:p>
          <a:p>
            <a:r>
              <a:rPr lang="pt-BR" sz="2400" b="1" dirty="0" smtClean="0">
                <a:solidFill>
                  <a:srgbClr val="000000"/>
                </a:solidFill>
                <a:latin typeface="+mn-lt"/>
                <a:cs typeface="Andalus" pitchFamily="18" charset="-78"/>
              </a:rPr>
              <a:t>(Vídeo de várias danças de salão internacionais)</a:t>
            </a:r>
          </a:p>
          <a:p>
            <a:r>
              <a:rPr lang="pt-BR" sz="2400" b="1" dirty="0" smtClean="0">
                <a:solidFill>
                  <a:srgbClr val="000000"/>
                </a:solidFill>
                <a:latin typeface="+mn-lt"/>
                <a:cs typeface="Andalus" pitchFamily="18" charset="-78"/>
              </a:rPr>
              <a:t>&lt;</a:t>
            </a:r>
            <a:r>
              <a:rPr lang="pt-BR" sz="2400" dirty="0" smtClean="0">
                <a:latin typeface="+mn-lt"/>
                <a:cs typeface="Andalus" pitchFamily="18" charset="-78"/>
              </a:rPr>
              <a:t>http://www.guiaviverbem.net/dancadesalao.htm</a:t>
            </a:r>
            <a:r>
              <a:rPr lang="pt-BR" sz="2400" b="1" dirty="0" smtClean="0">
                <a:solidFill>
                  <a:srgbClr val="000000"/>
                </a:solidFill>
                <a:latin typeface="+mn-lt"/>
                <a:cs typeface="Andalus" pitchFamily="18" charset="-78"/>
              </a:rPr>
              <a:t>&gt;	</a:t>
            </a:r>
            <a:endParaRPr lang="pt-BR" sz="2400" b="1" dirty="0">
              <a:latin typeface="+mn-lt"/>
              <a:cs typeface="Andalus" pitchFamily="18" charset="-78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51520" y="6629290"/>
            <a:ext cx="892899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/>
              <a:t>Imagem: 23 </a:t>
            </a:r>
            <a:r>
              <a:rPr lang="pt-BR" sz="1000" dirty="0" err="1" smtClean="0"/>
              <a:t>Gifs</a:t>
            </a:r>
            <a:r>
              <a:rPr lang="pt-BR" sz="1000" dirty="0" smtClean="0"/>
              <a:t> Animados- Mundo da Dança. CTHOE/ </a:t>
            </a:r>
            <a:r>
              <a:rPr lang="pt-BR" sz="1000" dirty="0" err="1" smtClean="0"/>
              <a:t>Creative</a:t>
            </a:r>
            <a:r>
              <a:rPr lang="pt-BR" sz="1000" dirty="0" smtClean="0"/>
              <a:t> </a:t>
            </a:r>
            <a:r>
              <a:rPr lang="pt-BR" sz="1000" dirty="0" err="1" smtClean="0"/>
              <a:t>Commons</a:t>
            </a:r>
            <a:r>
              <a:rPr lang="pt-BR" sz="1000" dirty="0" smtClean="0"/>
              <a:t> Atribuição – Partilha nos ternos da Mesma Licença 3.0 </a:t>
            </a:r>
            <a:r>
              <a:rPr lang="pt-BR" sz="1000" dirty="0" err="1" smtClean="0"/>
              <a:t>Unported</a:t>
            </a:r>
            <a:r>
              <a:rPr lang="pt-BR" sz="1000" dirty="0" smtClean="0"/>
              <a:t>.</a:t>
            </a:r>
            <a:endParaRPr lang="pt-BR" sz="1000" dirty="0"/>
          </a:p>
        </p:txBody>
      </p:sp>
      <p:pic>
        <p:nvPicPr>
          <p:cNvPr id="2052" name="Picture 4" descr="http://multiply.com/mu/biancalunaystar/image/28/photos/6/500x500/32/danca5.gif?et=rsVzqccJLe2iCXzm5Wqc9w&amp;nmid=4280062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52406" y="4151994"/>
            <a:ext cx="2356098" cy="2589374"/>
          </a:xfrm>
          <a:prstGeom prst="rect">
            <a:avLst/>
          </a:prstGeom>
          <a:noFill/>
        </p:spPr>
      </p:pic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2" name="Picture 2" descr="File:Vida Latin eindposit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4" y="1150962"/>
            <a:ext cx="7620000" cy="508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768424" y="6249618"/>
            <a:ext cx="76199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dirty="0"/>
              <a:t>Imagem: </a:t>
            </a:r>
            <a:r>
              <a:rPr lang="it-IT" sz="1000" dirty="0"/>
              <a:t>Eindpose Vida Latin Formation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</a:t>
            </a:r>
            <a:r>
              <a:rPr lang="pt-BR" sz="1000" dirty="0"/>
              <a:t> </a:t>
            </a:r>
            <a:r>
              <a:rPr lang="pt-BR" sz="1000" dirty="0" err="1"/>
              <a:t>Sjotty</a:t>
            </a:r>
            <a:r>
              <a:rPr lang="en-US" sz="1000" dirty="0" smtClean="0"/>
              <a:t> </a:t>
            </a:r>
            <a:r>
              <a:rPr lang="en-US" sz="1000" dirty="0"/>
              <a:t>/ Creative Commons Attribution-Share Alike 3.0 </a:t>
            </a:r>
            <a:r>
              <a:rPr lang="en-US" sz="1000" dirty="0" err="1"/>
              <a:t>Unported</a:t>
            </a:r>
            <a:endParaRPr lang="en-US" sz="1000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http://t0.gstatic.com/images?q=tbn:ANd9GcRzRAJa0X8T270OPo74b7sbBMTs4Mnj2_WENZqOCXT1GKDXN7s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0724" name="AutoShape 4" descr="http://t0.gstatic.com/images?q=tbn:ANd9GcRzRAJa0X8T270OPo74b7sbBMTs4Mnj2_WENZqOCXT1GKDXN7s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0726" name="AutoShape 6" descr="http://t0.gstatic.com/images?q=tbn:ANd9GcRzRAJa0X8T270OPo74b7sbBMTs4Mnj2_WENZqOCXT1GKDXN7s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30728" name="AutoShape 8" descr="http://t2.gstatic.com/images?q=tbn:ANd9GcRqSrzovSrb8BoPC74XE_0NofqaPE5AoUPJ3qGHHSrAmFhgLse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3528392" y="1840756"/>
            <a:ext cx="5508104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None/>
            </a:pPr>
            <a:r>
              <a:rPr lang="pt-BR" sz="2400" dirty="0" smtClean="0">
                <a:latin typeface="+mn-lt"/>
                <a:cs typeface="Andalus" pitchFamily="18" charset="-78"/>
              </a:rPr>
              <a:t>	É um conjunto de danças executadas por um casal, que podem ser realizadas social ou competitivamente. Pode funcionar como recreação e ser agradável para quem dança</a:t>
            </a:r>
          </a:p>
          <a:p>
            <a:pPr algn="ctr">
              <a:buNone/>
            </a:pPr>
            <a:r>
              <a:rPr lang="pt-BR" sz="2400" dirty="0" smtClean="0">
                <a:latin typeface="+mn-lt"/>
                <a:cs typeface="Andalus" pitchFamily="18" charset="-78"/>
              </a:rPr>
              <a:t> e para quem aprecia.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1979712" y="1033572"/>
            <a:ext cx="5760640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O que é dança de salão?</a:t>
            </a:r>
            <a:endParaRPr lang="pt-BR" sz="32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3600400" y="4289028"/>
            <a:ext cx="543609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200" dirty="0" smtClean="0">
                <a:latin typeface="+mn-lt"/>
                <a:cs typeface="Andalus" pitchFamily="18" charset="-78"/>
              </a:rPr>
              <a:t>	Por meio da colonização, e com o passar do tempo, as danças popularizaram-se, desdobraram-se e deram origem a vários estilos rítmicos de dança que se misturaram com as formas locais populares resultando no que conhecemos atualmente como </a:t>
            </a:r>
            <a:r>
              <a:rPr lang="pt-BR" sz="2200" b="1" dirty="0" smtClean="0">
                <a:latin typeface="+mn-lt"/>
                <a:cs typeface="Andalus" pitchFamily="18" charset="-78"/>
              </a:rPr>
              <a:t>dança de salão</a:t>
            </a:r>
            <a:r>
              <a:rPr lang="pt-BR" sz="2200" dirty="0" smtClean="0">
                <a:latin typeface="+mn-lt"/>
                <a:cs typeface="Andalus" pitchFamily="18" charset="-78"/>
              </a:rPr>
              <a:t>.</a:t>
            </a:r>
          </a:p>
        </p:txBody>
      </p:sp>
      <p:sp>
        <p:nvSpPr>
          <p:cNvPr id="12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3" name="Picture 2" descr="File:POLKA DANCING AT THE GIBBON BALLROOM AT GIBBON, MINNESOTA 20 MILES NORTH OF NEW ULM. IT WAS HEADQUARTERS FOR GIBBON... - NARA - 558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07" y="1840755"/>
            <a:ext cx="2889455" cy="425254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2"/>
          <p:cNvSpPr txBox="1"/>
          <p:nvPr/>
        </p:nvSpPr>
        <p:spPr>
          <a:xfrm>
            <a:off x="254107" y="6073044"/>
            <a:ext cx="28894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Dança Polca no Ballroom Gibbon em Gibbon / Autor: Flip Schulke (1930-2008) / public domain in the United States.</a:t>
            </a:r>
            <a:endParaRPr lang="pt-BR" sz="10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403648" y="1033572"/>
            <a:ext cx="662473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Referências Bibliográficas</a:t>
            </a:r>
            <a:endParaRPr lang="pt-BR" sz="32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7504" y="1628801"/>
            <a:ext cx="8964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1600" dirty="0" smtClean="0">
                <a:latin typeface="+mn-lt"/>
                <a:cs typeface="Andalus" pitchFamily="18" charset="-78"/>
              </a:rPr>
              <a:t>  Conceito.de. </a:t>
            </a:r>
            <a:r>
              <a:rPr lang="pt-BR" sz="1600" b="1" dirty="0" smtClean="0">
                <a:latin typeface="+mn-lt"/>
                <a:cs typeface="Andalus" pitchFamily="18" charset="-78"/>
              </a:rPr>
              <a:t>Conceito de Dança </a:t>
            </a:r>
            <a:r>
              <a:rPr lang="pt-BR" sz="1600" dirty="0" smtClean="0">
                <a:latin typeface="+mn-lt"/>
                <a:cs typeface="Andalus" pitchFamily="18" charset="-78"/>
              </a:rPr>
              <a:t>, 2011. Disponível em: &lt;http://conceito.de/dan</a:t>
            </a:r>
            <a:r>
              <a:rPr lang="pt-BR" sz="1600" dirty="0" err="1" smtClean="0">
                <a:latin typeface="+mn-lt"/>
                <a:cs typeface="Andalus" pitchFamily="18" charset="-78"/>
              </a:rPr>
              <a:t>ça</a:t>
            </a:r>
            <a:r>
              <a:rPr lang="pt-BR" sz="1600" dirty="0" smtClean="0">
                <a:latin typeface="+mn-lt"/>
                <a:cs typeface="Andalus" pitchFamily="18" charset="-78"/>
              </a:rPr>
              <a:t>&gt; Acesso em 22 mai 2012.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1600" dirty="0" smtClean="0">
                <a:latin typeface="+mn-lt"/>
                <a:cs typeface="Andalus" pitchFamily="18" charset="-78"/>
              </a:rPr>
              <a:t>   Portal São Francisco. </a:t>
            </a:r>
            <a:r>
              <a:rPr lang="pt-BR" sz="1600" b="1" dirty="0" smtClean="0">
                <a:latin typeface="+mn-lt"/>
                <a:cs typeface="Andalus" pitchFamily="18" charset="-78"/>
              </a:rPr>
              <a:t>Tango Argentino</a:t>
            </a:r>
            <a:r>
              <a:rPr lang="pt-BR" sz="1600" dirty="0" smtClean="0">
                <a:latin typeface="+mn-lt"/>
                <a:cs typeface="Andalus" pitchFamily="18" charset="-78"/>
              </a:rPr>
              <a:t>. Disponível em: &lt;http://www.portalsaofrancisco.com.br/alfa/argentina/tango-argentino.</a:t>
            </a:r>
            <a:r>
              <a:rPr lang="pt-BR" sz="1600" dirty="0" err="1" smtClean="0">
                <a:latin typeface="+mn-lt"/>
                <a:cs typeface="Andalus" pitchFamily="18" charset="-78"/>
              </a:rPr>
              <a:t>php</a:t>
            </a:r>
            <a:r>
              <a:rPr lang="pt-BR" sz="1600" dirty="0" smtClean="0">
                <a:latin typeface="+mn-lt"/>
                <a:cs typeface="Andalus" pitchFamily="18" charset="-78"/>
              </a:rPr>
              <a:t>#ixzz1veHYfG0&gt;, Acesso em 22 mai 2012.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1600" dirty="0" smtClean="0">
                <a:latin typeface="+mn-lt"/>
                <a:cs typeface="Andalus" pitchFamily="18" charset="-78"/>
              </a:rPr>
              <a:t>  </a:t>
            </a:r>
            <a:r>
              <a:rPr lang="pt-BR" sz="1600" dirty="0" err="1" smtClean="0">
                <a:latin typeface="+mn-lt"/>
                <a:cs typeface="Andalus" pitchFamily="18" charset="-78"/>
              </a:rPr>
              <a:t>Zamoner</a:t>
            </a:r>
            <a:r>
              <a:rPr lang="pt-BR" sz="1600" dirty="0" smtClean="0">
                <a:latin typeface="+mn-lt"/>
                <a:cs typeface="Andalus" pitchFamily="18" charset="-78"/>
              </a:rPr>
              <a:t>, M.; </a:t>
            </a:r>
            <a:r>
              <a:rPr lang="pt-BR" sz="1600" dirty="0" err="1" smtClean="0">
                <a:latin typeface="+mn-lt"/>
                <a:cs typeface="Andalus" pitchFamily="18" charset="-78"/>
              </a:rPr>
              <a:t>Christianis</a:t>
            </a:r>
            <a:r>
              <a:rPr lang="pt-BR" sz="1600" dirty="0" smtClean="0">
                <a:latin typeface="+mn-lt"/>
                <a:cs typeface="Andalus" pitchFamily="18" charset="-78"/>
              </a:rPr>
              <a:t>, C. </a:t>
            </a:r>
            <a:r>
              <a:rPr lang="pt-BR" sz="1600" b="1" dirty="0" smtClean="0">
                <a:latin typeface="+mn-lt"/>
                <a:cs typeface="Andalus" pitchFamily="18" charset="-78"/>
              </a:rPr>
              <a:t>Reflexões sobre o Bolero e sua História, </a:t>
            </a:r>
            <a:r>
              <a:rPr lang="pt-BR" sz="1600" dirty="0" smtClean="0">
                <a:latin typeface="+mn-lt"/>
                <a:cs typeface="Andalus" pitchFamily="18" charset="-78"/>
              </a:rPr>
              <a:t>2011</a:t>
            </a:r>
            <a:r>
              <a:rPr lang="pt-BR" sz="1600" b="1" dirty="0" smtClean="0">
                <a:latin typeface="+mn-lt"/>
                <a:cs typeface="Andalus" pitchFamily="18" charset="-78"/>
              </a:rPr>
              <a:t>. </a:t>
            </a:r>
            <a:r>
              <a:rPr lang="pt-BR" sz="1600" dirty="0" smtClean="0">
                <a:latin typeface="+mn-lt"/>
                <a:cs typeface="Andalus" pitchFamily="18" charset="-78"/>
              </a:rPr>
              <a:t>Disponível em: </a:t>
            </a:r>
            <a:r>
              <a:rPr lang="pt-BR" sz="1600" b="1" dirty="0" smtClean="0">
                <a:latin typeface="+mn-lt"/>
                <a:cs typeface="Andalus" pitchFamily="18" charset="-78"/>
              </a:rPr>
              <a:t> &lt;</a:t>
            </a:r>
            <a:r>
              <a:rPr lang="pt-BR" sz="1600" dirty="0" smtClean="0">
                <a:latin typeface="+mn-lt"/>
                <a:cs typeface="Andalus" pitchFamily="18" charset="-78"/>
              </a:rPr>
              <a:t>http://www.efdeportes.com/efd159/o-bolero-e-sua-historia.htm&gt;  Acesso em 23 mai 2012.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1600" dirty="0" smtClean="0">
                <a:latin typeface="+mn-lt"/>
                <a:cs typeface="Andalus" pitchFamily="18" charset="-78"/>
              </a:rPr>
              <a:t>  </a:t>
            </a:r>
            <a:r>
              <a:rPr lang="pt-BR" sz="1600" dirty="0" err="1" smtClean="0">
                <a:latin typeface="+mn-lt"/>
                <a:cs typeface="Andalus" pitchFamily="18" charset="-78"/>
              </a:rPr>
              <a:t>Scribd</a:t>
            </a:r>
            <a:r>
              <a:rPr lang="pt-BR" sz="1600" dirty="0" smtClean="0">
                <a:latin typeface="+mn-lt"/>
                <a:cs typeface="Andalus" pitchFamily="18" charset="-78"/>
              </a:rPr>
              <a:t>. </a:t>
            </a:r>
            <a:r>
              <a:rPr lang="pt-BR" sz="1600" b="1" dirty="0" smtClean="0">
                <a:latin typeface="+mn-lt"/>
                <a:cs typeface="Andalus" pitchFamily="18" charset="-78"/>
              </a:rPr>
              <a:t>Salsa</a:t>
            </a:r>
            <a:r>
              <a:rPr lang="pt-BR" sz="1600" dirty="0" smtClean="0">
                <a:latin typeface="+mn-lt"/>
                <a:cs typeface="Andalus" pitchFamily="18" charset="-78"/>
              </a:rPr>
              <a:t>, 2008-2009. Disponível em: &lt;http://pt.scribd.com/doc/12590549/Dancas-Latinas-Salsa&gt; Acesso em 23 mai 2012.</a:t>
            </a:r>
            <a:r>
              <a:rPr lang="pt-BR" sz="1600" u="sng" dirty="0" smtClean="0">
                <a:latin typeface="+mn-lt"/>
                <a:cs typeface="Andalus" pitchFamily="18" charset="-78"/>
              </a:rPr>
              <a:t> </a:t>
            </a:r>
            <a:r>
              <a:rPr lang="pt-BR" sz="1600" dirty="0" smtClean="0">
                <a:latin typeface="+mn-lt"/>
                <a:cs typeface="Andalus" pitchFamily="18" charset="-78"/>
              </a:rPr>
              <a:t>  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1600" dirty="0" smtClean="0">
                <a:latin typeface="+mn-lt"/>
                <a:cs typeface="Andalus" pitchFamily="18" charset="-78"/>
              </a:rPr>
              <a:t>  Danças e Músicas. Tudo sobre a origem da Valsa e suas Músicas. </a:t>
            </a:r>
            <a:r>
              <a:rPr lang="pt-BR" sz="1600" b="1" dirty="0" smtClean="0">
                <a:latin typeface="+mn-lt"/>
                <a:cs typeface="Andalus" pitchFamily="18" charset="-78"/>
              </a:rPr>
              <a:t>História da Valsa, seus primeiros passos e suas músicas</a:t>
            </a:r>
            <a:r>
              <a:rPr lang="pt-BR" sz="1600" dirty="0" smtClean="0">
                <a:latin typeface="+mn-lt"/>
                <a:cs typeface="Andalus" pitchFamily="18" charset="-78"/>
              </a:rPr>
              <a:t>, 2010. Disponível em: &lt;http://amanda-dancasemusicas.blogspot.com.br/2010/09/tudo-sobre-origem-do-valsa-e-sua.html&gt; Acesso em 23 mai 2012.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1600" dirty="0" smtClean="0">
                <a:latin typeface="+mn-lt"/>
                <a:cs typeface="Andalus" pitchFamily="18" charset="-78"/>
              </a:rPr>
              <a:t>  Wikipédia - A Enciclopédia Livre. </a:t>
            </a:r>
            <a:r>
              <a:rPr lang="pt-BR" sz="1600" b="1" dirty="0" smtClean="0">
                <a:latin typeface="+mn-lt"/>
                <a:cs typeface="Andalus" pitchFamily="18" charset="-78"/>
              </a:rPr>
              <a:t>Zouk</a:t>
            </a:r>
            <a:r>
              <a:rPr lang="pt-BR" sz="1600" dirty="0" smtClean="0">
                <a:latin typeface="+mn-lt"/>
                <a:cs typeface="Andalus" pitchFamily="18" charset="-78"/>
              </a:rPr>
              <a:t>, 2012. Disponível em: &lt;http://pt.wikipedia.org/wiki/Zouk&gt; Acesso em 23 mai 2012.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1600" dirty="0" smtClean="0">
                <a:latin typeface="+mn-lt"/>
                <a:cs typeface="Andalus" pitchFamily="18" charset="-78"/>
              </a:rPr>
              <a:t>  Mulher Digital. </a:t>
            </a:r>
            <a:r>
              <a:rPr lang="pt-BR" sz="1600" b="1" dirty="0" smtClean="0">
                <a:latin typeface="+mn-lt"/>
                <a:cs typeface="Andalus" pitchFamily="18" charset="-78"/>
              </a:rPr>
              <a:t>Dança de Salão</a:t>
            </a:r>
            <a:r>
              <a:rPr lang="pt-BR" sz="1600" dirty="0" smtClean="0">
                <a:latin typeface="+mn-lt"/>
                <a:cs typeface="Andalus" pitchFamily="18" charset="-78"/>
              </a:rPr>
              <a:t>. Disponível em: &lt;http://www.mulherdigital.com/danca-de-salao/ Acesso em 23 mai 2012.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1600" dirty="0" smtClean="0">
                <a:latin typeface="+mn-lt"/>
                <a:cs typeface="Andalus" pitchFamily="18" charset="-78"/>
              </a:rPr>
              <a:t>  Salsa Braga.com. </a:t>
            </a:r>
            <a:r>
              <a:rPr lang="pt-BR" sz="1600" b="1" dirty="0" smtClean="0">
                <a:latin typeface="+mn-lt"/>
                <a:cs typeface="Andalus" pitchFamily="18" charset="-78"/>
              </a:rPr>
              <a:t>História do Zouk</a:t>
            </a:r>
            <a:r>
              <a:rPr lang="pt-BR" sz="1600" dirty="0" smtClean="0">
                <a:latin typeface="+mn-lt"/>
                <a:cs typeface="Andalus" pitchFamily="18" charset="-78"/>
              </a:rPr>
              <a:t>, 2010. Disponível em: &lt;http://www.salsabraga.com/blog/363/historia-do-zouk&gt; Acesso em </a:t>
            </a:r>
            <a:r>
              <a:rPr lang="pt-BR" sz="1600" dirty="0" err="1" smtClean="0">
                <a:latin typeface="+mn-lt"/>
                <a:cs typeface="Andalus" pitchFamily="18" charset="-78"/>
              </a:rPr>
              <a:t>em</a:t>
            </a:r>
            <a:r>
              <a:rPr lang="pt-BR" sz="1600" dirty="0" smtClean="0">
                <a:latin typeface="+mn-lt"/>
                <a:cs typeface="Andalus" pitchFamily="18" charset="-78"/>
              </a:rPr>
              <a:t> 31 mai 2012.</a:t>
            </a:r>
          </a:p>
          <a:p>
            <a:pPr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1600" dirty="0" smtClean="0">
                <a:latin typeface="+mn-lt"/>
                <a:cs typeface="Andalus" pitchFamily="18" charset="-78"/>
              </a:rPr>
              <a:t>  BH Dança de Salão.com.br. </a:t>
            </a:r>
            <a:r>
              <a:rPr lang="pt-BR" sz="1600" b="1" dirty="0" smtClean="0">
                <a:latin typeface="+mn-lt"/>
                <a:cs typeface="Andalus" pitchFamily="18" charset="-78"/>
              </a:rPr>
              <a:t>Bolero</a:t>
            </a:r>
            <a:r>
              <a:rPr lang="pt-BR" sz="1600" dirty="0" smtClean="0">
                <a:latin typeface="+mn-lt"/>
                <a:cs typeface="Andalus" pitchFamily="18" charset="-78"/>
              </a:rPr>
              <a:t>, 2008-2009. Disponível em:   &lt;http://bhdancadesalao.com.br/portal/?q=</a:t>
            </a:r>
            <a:r>
              <a:rPr lang="pt-BR" sz="1600" dirty="0" err="1" smtClean="0">
                <a:latin typeface="+mn-lt"/>
                <a:cs typeface="Andalus" pitchFamily="18" charset="-78"/>
              </a:rPr>
              <a:t>node</a:t>
            </a:r>
            <a:r>
              <a:rPr lang="pt-BR" sz="1600" dirty="0" smtClean="0">
                <a:latin typeface="+mn-lt"/>
                <a:cs typeface="Andalus" pitchFamily="18" charset="-78"/>
              </a:rPr>
              <a:t>/77&gt;  Acesso em 31 mai 2012.</a:t>
            </a:r>
            <a:endParaRPr lang="pt-BR" sz="1600" dirty="0">
              <a:latin typeface="+mn-lt"/>
              <a:cs typeface="Andalus" pitchFamily="18" charset="-78"/>
            </a:endParaRP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23528" y="1396999"/>
          <a:ext cx="8496943" cy="4729664"/>
        </p:xfrm>
        <a:graphic>
          <a:graphicData uri="http://schemas.openxmlformats.org/drawingml/2006/table">
            <a:tbl>
              <a:tblPr/>
              <a:tblGrid>
                <a:gridCol w="553481"/>
                <a:gridCol w="3208135"/>
                <a:gridCol w="3727216"/>
                <a:gridCol w="1008111"/>
              </a:tblGrid>
              <a:tr h="8935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do site onde se consegiu a informação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Dança irlandesa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Ceili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/ Autor: Michael A.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Zapletal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/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public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domain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http://commons.wikimedia.org/wiki/File:HaymakersJig.jpg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7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Dança Polca no Ballroom Gibbon em Gibbon / Autor: Flip Schulke (1930-2008) / public domain in the United States.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http://commons.wikimedia.org/wiki/File:POLKA_DANCING_AT_THE_GIBBON_BALLROOM_AT_GIBBON,_MINNESOTA_20_MILES_NORTH_OF_NEW_ULM._IT_WAS_HEADQUARTERS_FOR_GIBBON..._-_NARA_-_558285.jpg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4a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Casal dançando tango / Autor: Tibchris / Creative Commons Attribution 2.0 Generic.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http://commons.wikimedia.org/wiki/File:A_couple_doing_Tango_dance.jpg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4b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Dança latina / Autor: Per Palmkvist Knudsen / Creative Commons Attribution-Share Alike 2.5 Generic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http://commons.wikimedia.org/wiki/File:Latin_dance.jpg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Apresentação de Tango em Buenos Aires / Autor: Jenny Mealing / Creative Commons Attribution 2.0 Generic.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http://commons.wikimedia.org/wiki/File:Tango-Show-Buenos-Aires-01.jpg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7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6a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Homer Ladas e Cristina Ladas dançam tango após a sua oficina, Santa Cruz, Califórnia / Autor: Piotr Flatau / Creative Commons Attribution-Share Alike 3.0 Unported.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http://commons.wikimedia.org/wiki/File:Homer_Ladas3.jpg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23528" y="1396999"/>
          <a:ext cx="8496943" cy="5374212"/>
        </p:xfrm>
        <a:graphic>
          <a:graphicData uri="http://schemas.openxmlformats.org/drawingml/2006/table">
            <a:tbl>
              <a:tblPr/>
              <a:tblGrid>
                <a:gridCol w="553481"/>
                <a:gridCol w="3208135"/>
                <a:gridCol w="3727216"/>
                <a:gridCol w="1008111"/>
              </a:tblGrid>
              <a:tr h="8935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do site onde se consegiu a informação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6b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Tango / Autor: Mario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Antonio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Pena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Zapatería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/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Creative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Commons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Attribution-Share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Alike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2.0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Generic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http://commons.wikimedia.org/wiki/File:Tango_dance.jpg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 noche triste / Autor: unbekannt / public domain.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http://commons.wikimedia.org/wiki/File:Mi_noche_triste.JPG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Tango, Buenos Aires, Argentina / Autor: carlos luque / Creative Commons Attribution 2.5 Generic.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http://commons.wikimedia.org/wiki/File:Tango_dance_02.jpg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Dançarinos de tango em Buenos Aires / Autor: Gustavo Brazzalle / Creative Commons Attribution 2.0 Generic.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http://commons.wikimedia.org/wiki/File:Tango_in_BA.jpg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Tango na Plaza Dorrego / Autor: Brian Barbutti / Creative Commons Attribution 2.0 Generic.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http://commons.wikimedia.org/wiki/File:Tango_in_Plaza_Dorrego.jpg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Irene e Dieter Heise / Autor: Irene Heise / Creative Commons Attribution-Share Alike 3.0 Unported.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http://commons.wikimedia.org/wiki/File:Standard_Stars_I.u.D.Heise,_Palais_Schwarzenberg.jpg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7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Trupe folclórica dançando boleros em frente a Igreja de São Tiago, em Algemesí / Autor: Llapissera / Creative Commons Attribution-Share Alike 3.0 Unported, 2.5 Generic, 2.0 Generic and 1.0 Generic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http://commons.wikimedia.org/wiki/File:Llauradores_d%27Algemes%C3%AD.jpg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557133859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23528" y="1396999"/>
          <a:ext cx="8496943" cy="5156384"/>
        </p:xfrm>
        <a:graphic>
          <a:graphicData uri="http://schemas.openxmlformats.org/drawingml/2006/table">
            <a:tbl>
              <a:tblPr/>
              <a:tblGrid>
                <a:gridCol w="553481"/>
                <a:gridCol w="3208135"/>
                <a:gridCol w="3727216"/>
                <a:gridCol w="1008111"/>
              </a:tblGrid>
              <a:tr h="8935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do site onde se consegiu a informação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7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Lautrec Credor Marcelle fazendo o bolero em 'Chilperico' (1895) / Autor: Desconhecido (reprodução fotográfica fiel de um trabalho bidimensional de arte original) / public domain.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http://commons.wikimedia.org/wiki/File:Lautrec_marcelle_lender_doing_the_bolero_in_%27chilperic%27_1895.jpg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Salsa em Cali / Autor: Hilcias Salazar / Creative Commons Attribution 2.0 Generic.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http://commons.wikimedia.org/wiki/File:Salsa_en_Cali.jpg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7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Estátua de Bronze de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Benny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Moré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em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Cienfuegos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/ Autor: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Lezumbalaberenjena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Wilder /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Creative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Commons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Attribution-Share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Alike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3.0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Unported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http://commons.wikimedia.org/wiki/File:Elbenny.JPG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Isso é Salsa / Autor: Thatdance / Creative Commons Attribution-Share Alike 3.0 Unported.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http://commons.wikimedia.org/wiki/File:Thatdance3.jpg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Trupe de Salsa / Autor: chinfee / Creative Commons Attribution-Share Alike 2.0 Generic.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http://commons.wikimedia.org/wiki/File:Troupe_salsa.jpg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Benedetto Feruggia e Claudia Köhler / Autor: Sigismund von Dobschütz / Creative Commons Attribution-Share Alike 3.0 Unported.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http://commons.wikimedia.org/wiki/File:Tanzturnier_60.JPG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01673824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323528" y="1396999"/>
          <a:ext cx="8496943" cy="3009380"/>
        </p:xfrm>
        <a:graphic>
          <a:graphicData uri="http://schemas.openxmlformats.org/drawingml/2006/table">
            <a:tbl>
              <a:tblPr/>
              <a:tblGrid>
                <a:gridCol w="553481"/>
                <a:gridCol w="3208135"/>
                <a:gridCol w="3727216"/>
                <a:gridCol w="1008111"/>
              </a:tblGrid>
              <a:tr h="8935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do site onde se consegiu a informação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5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Kehruuvalssi e suas danças históricas / Autor: kallerna / Creative Commons Attribution-Share Alike 3.0 Unported.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http://commons.wikimedia.org/wiki/File:Kehruuvalssi.JPG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373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Detalhe: ‘’Método correto de valsa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francê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almeão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’’ (1816) / Autor: Digitalizados a partir de ‘’História da Dança’’, de Mary Clarke e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Clement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Crisp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-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unknown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engraver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/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public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domain</a:t>
                      </a:r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http://commons.wikimedia.org/wiki/File:Waltz1816_72.jpg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1738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Eindpose Vida Latin Formation / Autor:  Sjotty / Creative Commons Attribution-Share Alike 3.0 Unported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http://commons.wikimedia.org/wiki/File:Vida_Latin_eindpositie.jpg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31/08/2012</a:t>
                      </a:r>
                    </a:p>
                  </a:txBody>
                  <a:tcPr marL="4468" marR="4468" marT="446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894027797"/>
      </p:ext>
    </p:extLst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ângulo 21"/>
          <p:cNvSpPr/>
          <p:nvPr/>
        </p:nvSpPr>
        <p:spPr>
          <a:xfrm>
            <a:off x="1187624" y="980728"/>
            <a:ext cx="6912768" cy="5847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cap="none" spc="0" dirty="0" smtClean="0">
                <a:ln w="1905"/>
                <a:solidFill>
                  <a:srgbClr val="1027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 </a:t>
            </a:r>
            <a:r>
              <a:rPr lang="pt-BR" sz="32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Danças de salão </a:t>
            </a:r>
            <a:r>
              <a:rPr lang="pt-BR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i</a:t>
            </a:r>
            <a:r>
              <a:rPr lang="pt-BR" sz="3200" b="1" cap="none" spc="0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nternacionais</a:t>
            </a:r>
            <a:endParaRPr lang="pt-BR" sz="32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10" name="Picture 2" descr="File:A couple doing Tango d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88840"/>
            <a:ext cx="3447097" cy="3932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9"/>
          <p:cNvSpPr txBox="1"/>
          <p:nvPr/>
        </p:nvSpPr>
        <p:spPr>
          <a:xfrm>
            <a:off x="179512" y="5915334"/>
            <a:ext cx="34470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</a:t>
            </a:r>
            <a:r>
              <a:rPr lang="en-US" sz="1000" dirty="0" err="1"/>
              <a:t>Casal</a:t>
            </a:r>
            <a:r>
              <a:rPr lang="en-US" sz="1000" dirty="0"/>
              <a:t> </a:t>
            </a:r>
            <a:r>
              <a:rPr lang="en-US" sz="1000" dirty="0" err="1"/>
              <a:t>dançando</a:t>
            </a:r>
            <a:r>
              <a:rPr lang="en-US" sz="1000" dirty="0"/>
              <a:t> tango / </a:t>
            </a:r>
            <a:r>
              <a:rPr lang="en-US" sz="1000" dirty="0" err="1"/>
              <a:t>Autor</a:t>
            </a:r>
            <a:r>
              <a:rPr lang="en-US" sz="1000" dirty="0"/>
              <a:t>: </a:t>
            </a:r>
            <a:r>
              <a:rPr lang="en-US" sz="1000" dirty="0" err="1"/>
              <a:t>Tibchris</a:t>
            </a:r>
            <a:r>
              <a:rPr lang="en-US" sz="1000" dirty="0"/>
              <a:t> / Creative Commons Attribution 2.0 Generic.</a:t>
            </a:r>
            <a:endParaRPr lang="pt-BR" sz="1000" dirty="0" smtClean="0"/>
          </a:p>
        </p:txBody>
      </p:sp>
      <p:pic>
        <p:nvPicPr>
          <p:cNvPr id="12" name="Picture 4" descr="File:Latin dan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523" y="1988840"/>
            <a:ext cx="5243965" cy="39329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1"/>
          <p:cNvSpPr txBox="1"/>
          <p:nvPr/>
        </p:nvSpPr>
        <p:spPr>
          <a:xfrm>
            <a:off x="3720523" y="5921814"/>
            <a:ext cx="5243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</a:t>
            </a:r>
            <a:r>
              <a:rPr lang="en-US" sz="1000" dirty="0" err="1" smtClean="0"/>
              <a:t>Dança</a:t>
            </a:r>
            <a:r>
              <a:rPr lang="en-US" sz="1000" dirty="0" smtClean="0"/>
              <a:t> </a:t>
            </a:r>
            <a:r>
              <a:rPr lang="en-US" sz="1000" dirty="0" err="1" smtClean="0"/>
              <a:t>latina</a:t>
            </a:r>
            <a:r>
              <a:rPr lang="en-US" sz="1000" dirty="0" smtClean="0"/>
              <a:t> / </a:t>
            </a:r>
            <a:r>
              <a:rPr lang="en-US" sz="1000" dirty="0" err="1"/>
              <a:t>Autor</a:t>
            </a:r>
            <a:r>
              <a:rPr lang="en-US" sz="1000" dirty="0"/>
              <a:t>: Per </a:t>
            </a:r>
            <a:r>
              <a:rPr lang="en-US" sz="1000" dirty="0" err="1"/>
              <a:t>Palmkvist</a:t>
            </a:r>
            <a:r>
              <a:rPr lang="en-US" sz="1000" dirty="0"/>
              <a:t> Knudsen / Creative Commons Attribution-Share Alike 2.5 Generic</a:t>
            </a:r>
            <a:endParaRPr lang="pt-BR" sz="10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467544" y="908720"/>
            <a:ext cx="835292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1905"/>
                <a:solidFill>
                  <a:srgbClr val="1027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Abordagem Histórica das </a:t>
            </a:r>
            <a:r>
              <a:rPr lang="pt-BR" sz="2800" b="1" cap="none" spc="0" dirty="0" smtClean="0">
                <a:ln w="1905"/>
                <a:solidFill>
                  <a:srgbClr val="1027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Danças de Salão Internacionais</a:t>
            </a:r>
            <a:endParaRPr lang="pt-BR" sz="2800" b="1" cap="none" spc="0" dirty="0">
              <a:ln w="1905"/>
              <a:solidFill>
                <a:srgbClr val="1027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987824" y="1844824"/>
            <a:ext cx="331236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200" b="1" dirty="0" smtClean="0">
                <a:ln w="1905"/>
                <a:solidFill>
                  <a:schemeClr val="accent3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oper Black" pitchFamily="18" charset="0"/>
              </a:rPr>
              <a:t>Tango</a:t>
            </a:r>
            <a:endParaRPr lang="pt-BR" sz="3200" b="1" cap="none" spc="0" dirty="0">
              <a:ln w="1905"/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Espaço Reservado para Conteúdo 2"/>
          <p:cNvSpPr>
            <a:spLocks noGrp="1"/>
          </p:cNvSpPr>
          <p:nvPr>
            <p:ph idx="1"/>
          </p:nvPr>
        </p:nvSpPr>
        <p:spPr>
          <a:xfrm>
            <a:off x="2952328" y="2492896"/>
            <a:ext cx="6156176" cy="4176464"/>
          </a:xfrm>
        </p:spPr>
        <p:txBody>
          <a:bodyPr/>
          <a:lstStyle/>
          <a:p>
            <a:pPr algn="just">
              <a:buNone/>
            </a:pPr>
            <a:r>
              <a:rPr lang="pt-BR" sz="2000" dirty="0" smtClean="0">
                <a:latin typeface="Andalus" pitchFamily="18" charset="-78"/>
                <a:cs typeface="Andalus" pitchFamily="18" charset="-78"/>
              </a:rPr>
              <a:t>		</a:t>
            </a:r>
            <a:r>
              <a:rPr lang="pt-BR" sz="2400" dirty="0" smtClean="0">
                <a:cs typeface="Andalus" pitchFamily="18" charset="-78"/>
              </a:rPr>
              <a:t>O</a:t>
            </a:r>
            <a:r>
              <a:rPr lang="pt-BR" sz="2400" b="1" dirty="0" smtClean="0">
                <a:cs typeface="Andalus" pitchFamily="18" charset="-78"/>
              </a:rPr>
              <a:t> Tango</a:t>
            </a:r>
            <a:r>
              <a:rPr lang="pt-BR" sz="2400" dirty="0" smtClean="0">
                <a:cs typeface="Andalus" pitchFamily="18" charset="-78"/>
              </a:rPr>
              <a:t> nasceu no final do século XIX derivado das misturas entre as formas musicais dos imigrantes italianos e espanhóis e a dos crioulos descendentes dos conquistadores espanhóis que já habitavam os pampas, além do batuque dos negros chamado de “candomblé”.</a:t>
            </a:r>
          </a:p>
          <a:p>
            <a:pPr algn="just">
              <a:buNone/>
            </a:pPr>
            <a:r>
              <a:rPr lang="pt-BR" sz="2400" dirty="0" smtClean="0">
                <a:cs typeface="Andalus" pitchFamily="18" charset="-78"/>
              </a:rPr>
              <a:t>		Surgiu como expressão folclórica das populações pobres, oriundas das culturas que se misturavam nos subúrbios da crescente Buenos Aires.</a:t>
            </a:r>
          </a:p>
          <a:p>
            <a:pPr algn="just">
              <a:buNone/>
            </a:pPr>
            <a:endParaRPr lang="pt-BR" sz="2400" dirty="0" smtClean="0">
              <a:latin typeface="Andalus" pitchFamily="18" charset="-78"/>
              <a:cs typeface="Andalus" pitchFamily="18" charset="-78"/>
            </a:endParaRPr>
          </a:p>
          <a:p>
            <a:pPr algn="just">
              <a:buNone/>
            </a:pPr>
            <a:r>
              <a:rPr lang="pt-BR" sz="2400" dirty="0" smtClean="0">
                <a:latin typeface="Andalus" pitchFamily="18" charset="-78"/>
                <a:cs typeface="Andalus" pitchFamily="18" charset="-78"/>
              </a:rPr>
              <a:t> </a:t>
            </a:r>
            <a:endParaRPr lang="pt-BR" sz="2400" dirty="0"/>
          </a:p>
        </p:txBody>
      </p:sp>
      <p:sp>
        <p:nvSpPr>
          <p:cNvPr id="8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9" name="Picture 2" descr="File:Tango-Show-Buenos-Aires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405" y="2544146"/>
            <a:ext cx="2732418" cy="36432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/>
          <p:nvPr/>
        </p:nvSpPr>
        <p:spPr>
          <a:xfrm>
            <a:off x="255406" y="6187370"/>
            <a:ext cx="27324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Apresentação de Tango em Buenos Aires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Jenny </a:t>
            </a:r>
            <a:r>
              <a:rPr lang="en-US" sz="1000" dirty="0" err="1"/>
              <a:t>Mealing</a:t>
            </a:r>
            <a:r>
              <a:rPr lang="en-US" sz="1000" dirty="0"/>
              <a:t> / Creative Commons Attribution 2.0 </a:t>
            </a:r>
            <a:r>
              <a:rPr lang="en-US" sz="1000" dirty="0" smtClean="0"/>
              <a:t>Generic.</a:t>
            </a:r>
            <a:endParaRPr lang="pt-BR" sz="10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-143000" y="1052736"/>
            <a:ext cx="9107488" cy="2376264"/>
          </a:xfrm>
        </p:spPr>
        <p:txBody>
          <a:bodyPr/>
          <a:lstStyle/>
          <a:p>
            <a:pPr algn="just">
              <a:buNone/>
            </a:pPr>
            <a:r>
              <a:rPr lang="pt-BR" sz="2400" dirty="0" smtClean="0">
                <a:cs typeface="Andalus" pitchFamily="18" charset="-78"/>
              </a:rPr>
              <a:t>		Na fase inicial, o tango era puramente dançante. O povo se encarregava de improvisar letras picantes e bem humoradas, mas não eram letras oficiais. Em público, dançavam homens com homens, pois era considerada obscena a dança entre homens e mulheres abraçados, sendo este um dos aspectos do tango que o manteve restrito aos bordéis na época. </a:t>
            </a:r>
            <a:endParaRPr lang="pt-BR" sz="2400" dirty="0">
              <a:cs typeface="Andalus" pitchFamily="18" charset="-78"/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2" descr="File:Tango d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996952"/>
            <a:ext cx="4696368" cy="31230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File:Homer Lada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11064"/>
            <a:ext cx="3480294" cy="26091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395536" y="6093133"/>
            <a:ext cx="3480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Homer Ladas e Cristina Ladas </a:t>
            </a:r>
            <a:r>
              <a:rPr lang="pt-BR" sz="1000" dirty="0" smtClean="0"/>
              <a:t>dançam </a:t>
            </a:r>
            <a:r>
              <a:rPr lang="pt-BR" sz="1000" dirty="0"/>
              <a:t>tango após a sua </a:t>
            </a:r>
            <a:r>
              <a:rPr lang="pt-BR" sz="1000" dirty="0" smtClean="0"/>
              <a:t>oficina, Santa </a:t>
            </a:r>
            <a:r>
              <a:rPr lang="pt-BR" sz="1000" dirty="0"/>
              <a:t>Cruz, Califórnia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</a:t>
            </a:r>
            <a:r>
              <a:rPr lang="en-US" sz="1000" dirty="0" err="1"/>
              <a:t>Piotr</a:t>
            </a:r>
            <a:r>
              <a:rPr lang="en-US" sz="1000" dirty="0"/>
              <a:t> </a:t>
            </a:r>
            <a:r>
              <a:rPr lang="en-US" sz="1000" dirty="0" err="1"/>
              <a:t>Flatau</a:t>
            </a:r>
            <a:r>
              <a:rPr lang="en-US" sz="1000" dirty="0"/>
              <a:t> / Creative Commons Attribution-Share Alike 3.0 </a:t>
            </a:r>
            <a:r>
              <a:rPr lang="en-US" sz="1000" dirty="0" err="1" smtClean="0"/>
              <a:t>Unported</a:t>
            </a:r>
            <a:r>
              <a:rPr lang="en-US" sz="1000" dirty="0" smtClean="0"/>
              <a:t>.</a:t>
            </a:r>
            <a:endParaRPr lang="pt-BR" sz="1000" dirty="0" smtClean="0"/>
          </a:p>
        </p:txBody>
      </p:sp>
      <p:sp>
        <p:nvSpPr>
          <p:cNvPr id="10" name="TextBox 8"/>
          <p:cNvSpPr txBox="1"/>
          <p:nvPr/>
        </p:nvSpPr>
        <p:spPr>
          <a:xfrm>
            <a:off x="4067944" y="6120196"/>
            <a:ext cx="4696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</a:t>
            </a:r>
            <a:r>
              <a:rPr lang="pt-BR" sz="1000" dirty="0" smtClean="0"/>
              <a:t>Tango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Mario Antonio Pena </a:t>
            </a:r>
            <a:r>
              <a:rPr lang="en-US" sz="1000" dirty="0" err="1"/>
              <a:t>Zapatería</a:t>
            </a:r>
            <a:r>
              <a:rPr lang="en-US" sz="1000" dirty="0"/>
              <a:t> / Creative Commons Attribution-Share Alike 2.0 </a:t>
            </a:r>
            <a:r>
              <a:rPr lang="en-US" sz="1000" dirty="0" smtClean="0"/>
              <a:t>Generic.</a:t>
            </a:r>
            <a:endParaRPr lang="pt-BR" sz="10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-226403" y="1052736"/>
            <a:ext cx="4896544" cy="2880320"/>
          </a:xfrm>
        </p:spPr>
        <p:txBody>
          <a:bodyPr/>
          <a:lstStyle/>
          <a:p>
            <a:pPr algn="just">
              <a:buNone/>
            </a:pPr>
            <a:r>
              <a:rPr lang="pt-BR" sz="2200" dirty="0" smtClean="0">
                <a:cs typeface="Andalus" pitchFamily="18" charset="-78"/>
              </a:rPr>
              <a:t>		Em 1917, começaram a surgir variantes formais do tango. Uma delas deu origem ao chamado tango-canção, </a:t>
            </a:r>
            <a:r>
              <a:rPr lang="pt-BR" sz="2200" dirty="0">
                <a:cs typeface="Andalus" pitchFamily="18" charset="-78"/>
              </a:rPr>
              <a:t>t</a:t>
            </a:r>
            <a:r>
              <a:rPr lang="pt-BR" sz="2200" dirty="0" smtClean="0">
                <a:cs typeface="Andalus" pitchFamily="18" charset="-78"/>
              </a:rPr>
              <a:t>angos feitos para musicar uma letra que então passou a ser parte essencial do tango. </a:t>
            </a:r>
            <a:r>
              <a:rPr lang="pt-BR" sz="2200" dirty="0">
                <a:cs typeface="Andalus" pitchFamily="18" charset="-78"/>
              </a:rPr>
              <a:t>C</a:t>
            </a:r>
            <a:r>
              <a:rPr lang="pt-BR" sz="2200" dirty="0" smtClean="0">
                <a:cs typeface="Andalus" pitchFamily="18" charset="-78"/>
              </a:rPr>
              <a:t>onsequentemente, surgiram os cantores desse estilo musical. A década de 1940 é considerada uma das mais felizes e produtivas do tango. Os profissionais que haviam começado nas orquestras dos cabarés de luxo da década de 1920 estavam no auge de seu potencial. </a:t>
            </a:r>
            <a:endParaRPr lang="pt-BR" sz="2200" dirty="0"/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7" name="Picture 2" descr="File:Mi noche tris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103" y="1052735"/>
            <a:ext cx="3939171" cy="55519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6"/>
          <p:cNvSpPr txBox="1"/>
          <p:nvPr/>
        </p:nvSpPr>
        <p:spPr>
          <a:xfrm rot="16200000">
            <a:off x="7073606" y="4641761"/>
            <a:ext cx="36795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/>
              <a:t>Imagem: Mi noche </a:t>
            </a:r>
            <a:r>
              <a:rPr lang="pt-BR" sz="1000" dirty="0" smtClean="0"/>
              <a:t>triste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</a:t>
            </a:r>
            <a:r>
              <a:rPr lang="en-US" sz="1000" dirty="0" err="1"/>
              <a:t>unbekannt</a:t>
            </a:r>
            <a:r>
              <a:rPr lang="en-US" sz="1000" dirty="0"/>
              <a:t> / </a:t>
            </a:r>
            <a:r>
              <a:rPr lang="en-US" sz="1000" dirty="0" smtClean="0"/>
              <a:t>public domain.</a:t>
            </a:r>
            <a:endParaRPr lang="pt-BR" sz="10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a 12"/>
          <p:cNvGraphicFramePr/>
          <p:nvPr>
            <p:extLst>
              <p:ext uri="{D42A27DB-BD31-4B8C-83A1-F6EECF244321}">
                <p14:modId xmlns="" xmlns:p14="http://schemas.microsoft.com/office/powerpoint/2010/main" val="145536916"/>
              </p:ext>
            </p:extLst>
          </p:nvPr>
        </p:nvGraphicFramePr>
        <p:xfrm>
          <a:off x="-648072" y="3429000"/>
          <a:ext cx="9684568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Retângulo 13"/>
          <p:cNvSpPr/>
          <p:nvPr/>
        </p:nvSpPr>
        <p:spPr>
          <a:xfrm>
            <a:off x="-52704" y="6525344"/>
            <a:ext cx="26804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>
                <a:latin typeface="+mn-lt"/>
                <a:cs typeface="Andalus" pitchFamily="18" charset="-78"/>
              </a:rPr>
              <a:t> (</a:t>
            </a:r>
            <a:r>
              <a:rPr lang="pt-BR" sz="1400" b="1" dirty="0" smtClean="0">
                <a:latin typeface="+mn-lt"/>
                <a:cs typeface="Andalus" pitchFamily="18" charset="-78"/>
              </a:rPr>
              <a:t>Fonte:</a:t>
            </a:r>
            <a:r>
              <a:rPr lang="pt-BR" sz="1400" dirty="0" smtClean="0">
                <a:latin typeface="+mn-lt"/>
                <a:cs typeface="Andalus" pitchFamily="18" charset="-78"/>
              </a:rPr>
              <a:t>www.portotango.com)</a:t>
            </a:r>
            <a:endParaRPr lang="pt-BR" sz="1400" dirty="0">
              <a:latin typeface="+mn-lt"/>
            </a:endParaRPr>
          </a:p>
        </p:txBody>
      </p:sp>
      <p:sp>
        <p:nvSpPr>
          <p:cNvPr id="15" name="Espaço Reservado para Conteúdo 2"/>
          <p:cNvSpPr>
            <a:spLocks noGrp="1"/>
          </p:cNvSpPr>
          <p:nvPr>
            <p:ph idx="1"/>
          </p:nvPr>
        </p:nvSpPr>
        <p:spPr>
          <a:xfrm>
            <a:off x="-108520" y="1052736"/>
            <a:ext cx="9108504" cy="2952328"/>
          </a:xfrm>
        </p:spPr>
        <p:txBody>
          <a:bodyPr/>
          <a:lstStyle/>
          <a:p>
            <a:pPr algn="just">
              <a:buNone/>
            </a:pPr>
            <a:r>
              <a:rPr lang="pt-BR" sz="2000" dirty="0" smtClean="0">
                <a:latin typeface="Andalus" pitchFamily="18" charset="-78"/>
                <a:cs typeface="Andalus" pitchFamily="18" charset="-78"/>
              </a:rPr>
              <a:t>		</a:t>
            </a:r>
            <a:r>
              <a:rPr lang="pt-BR" sz="2400" dirty="0" smtClean="0">
                <a:cs typeface="Andalus" pitchFamily="18" charset="-78"/>
              </a:rPr>
              <a:t>Durante esse período, a Argentina transformou-se bastante e Buenos Aires foi reconstruída. O país tornou-se um dos 10 mais ricos do mundo, posição que manteve até os anos 50. Nessa mesma época, os “ricos” ganharam o hábito de ir à Europa (Paris, Londres) pelo menos uma vez ao ano. Os seus filhos estudavam na Europa,  ajudando a introduzir o tango Argentino nesse continente.</a:t>
            </a:r>
            <a:endParaRPr lang="pt-BR" sz="2400" dirty="0">
              <a:cs typeface="Andalus" pitchFamily="18" charset="-78"/>
            </a:endParaRP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80920" cy="1152128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pt-BR" sz="22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pt-BR" sz="2200" dirty="0" smtClean="0">
                <a:latin typeface="Andalus" pitchFamily="18" charset="-78"/>
                <a:cs typeface="Andalus" pitchFamily="18" charset="-78"/>
              </a:rPr>
            </a:br>
            <a:r>
              <a:rPr lang="pt-BR" sz="2200" dirty="0" smtClean="0">
                <a:latin typeface="+mj-lt"/>
                <a:cs typeface="Andalus" pitchFamily="18" charset="-78"/>
              </a:rPr>
              <a:t>“O tango é mais do que simplesmente uma postura precisa e um passo estável. O tango é uma forma de estar na vida, uma linguagem da alma.” </a:t>
            </a:r>
            <a:r>
              <a:rPr lang="pt-BR" sz="1400" dirty="0" smtClean="0">
                <a:latin typeface="+mj-lt"/>
                <a:cs typeface="Andalus" pitchFamily="18" charset="-78"/>
              </a:rPr>
              <a:t>(</a:t>
            </a:r>
            <a:r>
              <a:rPr lang="pt-BR" sz="1400" dirty="0" smtClean="0">
                <a:latin typeface="+mj-lt"/>
              </a:rPr>
              <a:t>Ana </a:t>
            </a:r>
            <a:r>
              <a:rPr lang="pt-BR" sz="1400" dirty="0" err="1" smtClean="0">
                <a:latin typeface="+mj-lt"/>
              </a:rPr>
              <a:t>Szerman</a:t>
            </a:r>
            <a:r>
              <a:rPr lang="pt-BR" sz="1400" dirty="0" smtClean="0">
                <a:latin typeface="+mj-lt"/>
              </a:rPr>
              <a:t> &amp; Guillermo Abraham)</a:t>
            </a:r>
            <a:r>
              <a:rPr lang="pt-BR" sz="2400" dirty="0" smtClean="0">
                <a:latin typeface="Andalus" pitchFamily="18" charset="-78"/>
                <a:cs typeface="Andalus" pitchFamily="18" charset="-78"/>
              </a:rPr>
              <a:t/>
            </a:r>
            <a:br>
              <a:rPr lang="pt-BR" sz="2400" dirty="0" smtClean="0">
                <a:latin typeface="Andalus" pitchFamily="18" charset="-78"/>
                <a:cs typeface="Andalus" pitchFamily="18" charset="-78"/>
              </a:rPr>
            </a:br>
            <a:endParaRPr lang="pt-BR" sz="2400" dirty="0"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-252536" y="2204864"/>
            <a:ext cx="5544616" cy="4437112"/>
          </a:xfrm>
        </p:spPr>
        <p:txBody>
          <a:bodyPr/>
          <a:lstStyle/>
          <a:p>
            <a:pPr algn="just">
              <a:buNone/>
            </a:pPr>
            <a:r>
              <a:rPr lang="pt-BR" sz="2100" dirty="0" smtClean="0">
                <a:cs typeface="Andalus" pitchFamily="18" charset="-78"/>
              </a:rPr>
              <a:t>		O tango inicialmente foi chamado de tango </a:t>
            </a:r>
            <a:r>
              <a:rPr lang="pt-BR" sz="2100" dirty="0" err="1" smtClean="0">
                <a:cs typeface="Andalus" pitchFamily="18" charset="-78"/>
              </a:rPr>
              <a:t>criollo</a:t>
            </a:r>
            <a:r>
              <a:rPr lang="pt-BR" sz="2100" dirty="0" smtClean="0">
                <a:cs typeface="Andalus" pitchFamily="18" charset="-78"/>
              </a:rPr>
              <a:t> ou simplesmente tango. Existem numerosos estilos atualmente, como por exemplo:</a:t>
            </a:r>
          </a:p>
          <a:p>
            <a:pPr lvl="1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100" dirty="0" smtClean="0">
                <a:cs typeface="Andalus" pitchFamily="18" charset="-78"/>
              </a:rPr>
              <a:t>o tango argentino; </a:t>
            </a:r>
          </a:p>
          <a:p>
            <a:pPr lvl="1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100" dirty="0" smtClean="0">
                <a:cs typeface="Andalus" pitchFamily="18" charset="-78"/>
              </a:rPr>
              <a:t>o tango de salão (estilo americano e internacional);</a:t>
            </a:r>
          </a:p>
          <a:p>
            <a:pPr lvl="1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100" dirty="0" smtClean="0">
                <a:cs typeface="Andalus" pitchFamily="18" charset="-78"/>
              </a:rPr>
              <a:t>o tango finlandês</a:t>
            </a:r>
            <a:r>
              <a:rPr lang="pt-BR" sz="2100" dirty="0">
                <a:cs typeface="Andalus" pitchFamily="18" charset="-78"/>
              </a:rPr>
              <a:t>;</a:t>
            </a:r>
            <a:endParaRPr lang="pt-BR" sz="2100" dirty="0" smtClean="0">
              <a:cs typeface="Andalus" pitchFamily="18" charset="-78"/>
            </a:endParaRPr>
          </a:p>
          <a:p>
            <a:pPr lvl="1" algn="just">
              <a:buClr>
                <a:schemeClr val="accent3">
                  <a:lumMod val="75000"/>
                </a:schemeClr>
              </a:buClr>
              <a:buFont typeface="Wingdings" pitchFamily="2" charset="2"/>
              <a:buChar char="q"/>
            </a:pPr>
            <a:r>
              <a:rPr lang="pt-BR" sz="2100" dirty="0" smtClean="0">
                <a:cs typeface="Andalus" pitchFamily="18" charset="-78"/>
              </a:rPr>
              <a:t>o tango chinês, entre outros. </a:t>
            </a:r>
          </a:p>
          <a:p>
            <a:pPr algn="just">
              <a:buNone/>
            </a:pPr>
            <a:r>
              <a:rPr lang="pt-BR" sz="2100" dirty="0" smtClean="0">
                <a:cs typeface="Andalus" pitchFamily="18" charset="-78"/>
              </a:rPr>
              <a:t>		O tango argentino é considerado como sendo o “autêntico”, já que é o mais parecido com o que se dançava originalmente em Buenos Aires, Argentina.</a:t>
            </a:r>
          </a:p>
          <a:p>
            <a:pPr algn="just">
              <a:buNone/>
            </a:pPr>
            <a:endParaRPr lang="pt-BR" sz="2100" dirty="0">
              <a:cs typeface="Andalus" pitchFamily="18" charset="-78"/>
            </a:endParaRP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35496" y="-27384"/>
            <a:ext cx="554461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  <a:latin typeface="Calibri" pitchFamily="34" charset="0"/>
              </a:rPr>
              <a:t>EDUCAÇÃO FÍSICA, 2º Ano do Ensino Médio</a:t>
            </a:r>
            <a:endParaRPr lang="pt-BR" b="1" dirty="0">
              <a:solidFill>
                <a:schemeClr val="bg1"/>
              </a:solidFill>
              <a:latin typeface="Calibri" pitchFamily="34" charset="0"/>
            </a:endParaRPr>
          </a:p>
          <a:p>
            <a:r>
              <a:rPr lang="pt-BR" dirty="0" smtClean="0">
                <a:solidFill>
                  <a:schemeClr val="bg1"/>
                </a:solidFill>
                <a:latin typeface="Calibri" pitchFamily="34" charset="0"/>
              </a:rPr>
              <a:t>Abordagem Histórica das Danças de Salão Internacionais (Tango, Bolero, Salsa, Valsa)</a:t>
            </a:r>
            <a:endParaRPr lang="pt-BR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8" name="Picture 2" descr="File:Tango dance 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50624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7"/>
          <p:cNvSpPr txBox="1"/>
          <p:nvPr/>
        </p:nvSpPr>
        <p:spPr>
          <a:xfrm>
            <a:off x="5724128" y="6222307"/>
            <a:ext cx="2970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Imagem: </a:t>
            </a:r>
            <a:r>
              <a:rPr lang="pt-BR" sz="1000" dirty="0" smtClean="0"/>
              <a:t>Tango, Buenos Aires, Argentina</a:t>
            </a:r>
            <a:r>
              <a:rPr lang="en-US" sz="1000" dirty="0" smtClean="0"/>
              <a:t> </a:t>
            </a:r>
            <a:r>
              <a:rPr lang="en-US" sz="1000" dirty="0"/>
              <a:t>/ </a:t>
            </a:r>
            <a:r>
              <a:rPr lang="en-US" sz="1000" dirty="0" err="1"/>
              <a:t>Autor</a:t>
            </a:r>
            <a:r>
              <a:rPr lang="en-US" sz="1000" dirty="0"/>
              <a:t>: </a:t>
            </a:r>
            <a:r>
              <a:rPr lang="en-US" sz="1000" dirty="0" err="1"/>
              <a:t>carlos</a:t>
            </a:r>
            <a:r>
              <a:rPr lang="en-US" sz="1000" dirty="0"/>
              <a:t> </a:t>
            </a:r>
            <a:r>
              <a:rPr lang="en-US" sz="1000" dirty="0" err="1"/>
              <a:t>luque</a:t>
            </a:r>
            <a:r>
              <a:rPr lang="en-US" sz="1000" dirty="0"/>
              <a:t> / Creative Commons Attribution 2.5 </a:t>
            </a:r>
            <a:r>
              <a:rPr lang="en-US" sz="1000" dirty="0" smtClean="0"/>
              <a:t>Generic.</a:t>
            </a:r>
            <a:endParaRPr lang="pt-BR" sz="1000" dirty="0" smtClean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ersonalizar design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2670</Words>
  <Application>Microsoft Office PowerPoint</Application>
  <PresentationFormat>Apresentação na tela (4:3)</PresentationFormat>
  <Paragraphs>330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slides</vt:lpstr>
      </vt:variant>
      <vt:variant>
        <vt:i4>34</vt:i4>
      </vt:variant>
    </vt:vector>
  </HeadingPairs>
  <TitlesOfParts>
    <vt:vector size="37" baseType="lpstr">
      <vt:lpstr>Tema do Office</vt:lpstr>
      <vt:lpstr>Personalizar design</vt:lpstr>
      <vt:lpstr>1_Tema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 “O tango é mais do que simplesmente uma postura precisa e um passo estável. O tango é uma forma de estar na vida, uma linguagem da alma.” (Ana Szerman &amp; Guillermo Abraham) 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Luizfilg</dc:creator>
  <cp:lastModifiedBy>Carol</cp:lastModifiedBy>
  <cp:revision>333</cp:revision>
  <dcterms:created xsi:type="dcterms:W3CDTF">2011-07-13T12:53:46Z</dcterms:created>
  <dcterms:modified xsi:type="dcterms:W3CDTF">2012-11-21T15:11:36Z</dcterms:modified>
</cp:coreProperties>
</file>